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3" r:id="rId5"/>
    <p:sldId id="283" r:id="rId6"/>
    <p:sldId id="288" r:id="rId7"/>
    <p:sldId id="289" r:id="rId8"/>
    <p:sldId id="285" r:id="rId9"/>
    <p:sldId id="286" r:id="rId10"/>
    <p:sldId id="284" r:id="rId11"/>
    <p:sldId id="287" r:id="rId12"/>
    <p:sldId id="2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271C"/>
    <a:srgbClr val="FF9900"/>
    <a:srgbClr val="0066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6803" autoAdjust="0"/>
  </p:normalViewPr>
  <p:slideViewPr>
    <p:cSldViewPr>
      <p:cViewPr>
        <p:scale>
          <a:sx n="70" d="100"/>
          <a:sy n="70" d="100"/>
        </p:scale>
        <p:origin x="-1206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DF7DFC-1E17-4C0F-9EDD-9E6F81077AE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505892-778B-4A23-B431-C2B1D04910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22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A3FE19-2EF9-4088-ACF4-E30D4492C13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41A59-5D05-4E96-A12F-E146BAE1E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84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56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62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sasdropins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noble@ksd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5488417"/>
            <a:ext cx="1772979" cy="1355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Graduation </a:t>
            </a:r>
            <a:r>
              <a:rPr lang="en-US" dirty="0"/>
              <a:t>and Dropout </a:t>
            </a:r>
            <a:r>
              <a:rPr lang="en-US" dirty="0" smtClean="0"/>
              <a:t>Prevention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Jessica Noble</a:t>
            </a:r>
          </a:p>
          <a:p>
            <a:r>
              <a:rPr lang="en-US" sz="2800" dirty="0" smtClean="0"/>
              <a:t>Education Program Consultant</a:t>
            </a:r>
          </a:p>
          <a:p>
            <a:r>
              <a:rPr lang="en-US" sz="2800" dirty="0" smtClean="0"/>
              <a:t>Kansas State Department of Education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957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Kansas DropINs is a dropout prevention initiative within the Kansas State Department of Education. We are committed to seeing all children in Kansas graduate from high school ready for the next phase of life. 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hlinkClick r:id="rId3"/>
              </a:rPr>
              <a:t>www.kansasdropins.org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Kansas DropINs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91200"/>
            <a:ext cx="2600502" cy="87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1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15 Effective Dropout Prevention Strategies and 6 Essential Areas (resources, websites and webinars)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Resources for youth, families, schools, communities and businesses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List of alternative education opportunities around the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Kansas DropINs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91200"/>
            <a:ext cx="2600502" cy="87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52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4038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4F271C"/>
                </a:solidFill>
              </a:rPr>
              <a:t>Jessica Noble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4F271C"/>
                </a:solidFill>
              </a:rPr>
              <a:t>Education Program Consultant: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4F271C"/>
                </a:solidFill>
              </a:rPr>
              <a:t>Graduation, Dropout Prevention, Charter Schools, Virtual Schools, Alternative Schools and Accreditation</a:t>
            </a:r>
            <a:endParaRPr lang="en-US" sz="2800" dirty="0" smtClean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4F271C"/>
                </a:solidFill>
                <a:hlinkClick r:id="rId2"/>
              </a:rPr>
              <a:t>jnoble@ksde.org</a:t>
            </a:r>
            <a:r>
              <a:rPr lang="en-US" sz="2800" dirty="0" smtClean="0">
                <a:solidFill>
                  <a:srgbClr val="4F271C"/>
                </a:solidFill>
              </a:rPr>
              <a:t>   </a:t>
            </a:r>
            <a:endParaRPr lang="en-US" sz="2800" dirty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>
                <a:solidFill>
                  <a:srgbClr val="4F271C"/>
                </a:solidFill>
              </a:rPr>
              <a:t>785-296-3163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63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39624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Role </a:t>
            </a:r>
            <a:r>
              <a:rPr lang="en-US" dirty="0">
                <a:solidFill>
                  <a:srgbClr val="4F271C"/>
                </a:solidFill>
              </a:rPr>
              <a:t>of graduation rates in the ESEA flexibility waiver and the current and new accreditation </a:t>
            </a:r>
            <a:r>
              <a:rPr lang="en-US" dirty="0" smtClean="0">
                <a:solidFill>
                  <a:srgbClr val="4F271C"/>
                </a:solidFill>
              </a:rPr>
              <a:t>models</a:t>
            </a: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Development </a:t>
            </a:r>
            <a:r>
              <a:rPr lang="en-US" dirty="0">
                <a:solidFill>
                  <a:srgbClr val="4F271C"/>
                </a:solidFill>
              </a:rPr>
              <a:t>of a K-12 Early Warning Indicator </a:t>
            </a:r>
            <a:r>
              <a:rPr lang="en-US" dirty="0" smtClean="0">
                <a:solidFill>
                  <a:srgbClr val="4F271C"/>
                </a:solidFill>
              </a:rPr>
              <a:t>System</a:t>
            </a: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Graduation flexibility within KSA 38-2285 and KSA 38-2388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Resources </a:t>
            </a:r>
            <a:r>
              <a:rPr lang="en-US" dirty="0">
                <a:solidFill>
                  <a:srgbClr val="4F271C"/>
                </a:solidFill>
              </a:rPr>
              <a:t>available on the Kansas DropINs </a:t>
            </a:r>
            <a:r>
              <a:rPr lang="en-US" dirty="0" smtClean="0">
                <a:solidFill>
                  <a:srgbClr val="4F271C"/>
                </a:solidFill>
              </a:rPr>
              <a:t>webpage</a:t>
            </a: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7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919857"/>
            <a:ext cx="1181100" cy="9028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3886200"/>
          </a:xfrm>
        </p:spPr>
        <p:txBody>
          <a:bodyPr numCol="1"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The ESEA flexibility waiver did not allow for any changes to the graduation calculation and required the calculation be included in each state’s accountability plan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Any Title I school with a graduation rate lower than 60% will be identified as “not meeting progress”</a:t>
            </a: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Role of G</a:t>
            </a:r>
            <a:r>
              <a:rPr lang="en-US" b="1" dirty="0" smtClean="0">
                <a:solidFill>
                  <a:schemeClr val="bg1"/>
                </a:solidFill>
              </a:rPr>
              <a:t>raduation Rates </a:t>
            </a:r>
            <a:r>
              <a:rPr lang="en-US" b="1" dirty="0">
                <a:solidFill>
                  <a:schemeClr val="bg1"/>
                </a:solidFill>
              </a:rPr>
              <a:t>in the ESEA </a:t>
            </a:r>
            <a:r>
              <a:rPr lang="en-US" b="1" dirty="0" smtClean="0">
                <a:solidFill>
                  <a:schemeClr val="bg1"/>
                </a:solidFill>
              </a:rPr>
              <a:t>Flexibility Waiver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600" cy="41910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Graduation rates is one of the four Performance criteria under QPA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This Spring, KSBE voted to accredit all schools in the 13-14 school year, regardless of whether performance criteria has been met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Graduation </a:t>
            </a:r>
            <a:r>
              <a:rPr lang="en-US" dirty="0" smtClean="0">
                <a:solidFill>
                  <a:srgbClr val="4F271C"/>
                </a:solidFill>
              </a:rPr>
              <a:t>Rates will be just one of many measures included in the new accreditation model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66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Role of </a:t>
            </a:r>
            <a:r>
              <a:rPr lang="en-US" sz="4000" b="1" dirty="0" smtClean="0">
                <a:solidFill>
                  <a:schemeClr val="bg1"/>
                </a:solidFill>
              </a:rPr>
              <a:t>Graduation Rates </a:t>
            </a:r>
            <a:r>
              <a:rPr lang="en-US" sz="4000" b="1" dirty="0">
                <a:solidFill>
                  <a:schemeClr val="bg1"/>
                </a:solidFill>
              </a:rPr>
              <a:t>in </a:t>
            </a:r>
            <a:r>
              <a:rPr lang="en-US" sz="4000" b="1" dirty="0" smtClean="0">
                <a:solidFill>
                  <a:schemeClr val="bg1"/>
                </a:solidFill>
              </a:rPr>
              <a:t>Accreditation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73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4F271C"/>
                </a:solidFill>
              </a:rPr>
              <a:t>Early</a:t>
            </a:r>
            <a:r>
              <a:rPr lang="en-US" dirty="0" smtClean="0">
                <a:solidFill>
                  <a:srgbClr val="4F271C"/>
                </a:solidFill>
              </a:rPr>
              <a:t>: Identify students at risk soon  enough to allow time for effective </a:t>
            </a:r>
            <a:r>
              <a:rPr lang="en-US" dirty="0" smtClean="0">
                <a:solidFill>
                  <a:srgbClr val="4F271C"/>
                </a:solidFill>
              </a:rPr>
              <a:t>interventions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4F271C"/>
                </a:solidFill>
              </a:rPr>
              <a:t>Warning:</a:t>
            </a:r>
            <a:r>
              <a:rPr lang="en-US" dirty="0" smtClean="0">
                <a:solidFill>
                  <a:srgbClr val="4F271C"/>
                </a:solidFill>
              </a:rPr>
              <a:t> Provide sense of possible negative outcomes to a student, not </a:t>
            </a:r>
            <a:r>
              <a:rPr lang="en-US" dirty="0" smtClean="0">
                <a:solidFill>
                  <a:srgbClr val="4F271C"/>
                </a:solidFill>
              </a:rPr>
              <a:t>absolute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4F271C"/>
                </a:solidFill>
              </a:rPr>
              <a:t>System</a:t>
            </a:r>
            <a:r>
              <a:rPr lang="en-US" b="1" u="sng" dirty="0" smtClean="0">
                <a:solidFill>
                  <a:srgbClr val="4F271C"/>
                </a:solidFill>
              </a:rPr>
              <a:t>:</a:t>
            </a:r>
            <a:r>
              <a:rPr lang="en-US" dirty="0" smtClean="0">
                <a:solidFill>
                  <a:srgbClr val="4F271C"/>
                </a:solidFill>
              </a:rPr>
              <a:t> A cycle of identification, intervention, evaluation, and learning—continuous feedback loops</a:t>
            </a:r>
            <a:endParaRPr lang="en-US" u="sng" dirty="0" smtClean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48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Early Warning </a:t>
            </a:r>
            <a:r>
              <a:rPr lang="en-US" b="1" dirty="0" smtClean="0">
                <a:solidFill>
                  <a:schemeClr val="bg1"/>
                </a:solidFill>
              </a:rPr>
              <a:t>System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23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4F271C"/>
                </a:solidFill>
              </a:rPr>
              <a:t>What EWS IS: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A tool to identify struggling students early enough to </a:t>
            </a:r>
            <a:r>
              <a:rPr lang="en-US" dirty="0" smtClean="0">
                <a:solidFill>
                  <a:srgbClr val="4F271C"/>
                </a:solidFill>
              </a:rPr>
              <a:t>intervene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A </a:t>
            </a:r>
            <a:r>
              <a:rPr lang="en-US" dirty="0" smtClean="0">
                <a:solidFill>
                  <a:srgbClr val="4F271C"/>
                </a:solidFill>
              </a:rPr>
              <a:t>way to target interventions based on </a:t>
            </a:r>
            <a:r>
              <a:rPr lang="en-US" dirty="0" smtClean="0">
                <a:solidFill>
                  <a:srgbClr val="4F271C"/>
                </a:solidFill>
              </a:rPr>
              <a:t>data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Like </a:t>
            </a:r>
            <a:r>
              <a:rPr lang="en-US" dirty="0" smtClean="0">
                <a:solidFill>
                  <a:srgbClr val="4F271C"/>
                </a:solidFill>
              </a:rPr>
              <a:t>a “service engine soon” light in </a:t>
            </a:r>
            <a:r>
              <a:rPr lang="en-US" dirty="0" smtClean="0">
                <a:solidFill>
                  <a:srgbClr val="4F271C"/>
                </a:solidFill>
              </a:rPr>
              <a:t>cars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4F271C"/>
                </a:solidFill>
              </a:rPr>
              <a:t>What EWS is NOT: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4F271C"/>
                </a:solidFill>
              </a:rPr>
              <a:t>An accountability system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4F271C"/>
                </a:solidFill>
              </a:rPr>
              <a:t>100% accurate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4F271C"/>
                </a:solidFill>
              </a:rPr>
              <a:t>The solution to student problems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48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Early Warning </a:t>
            </a:r>
            <a:r>
              <a:rPr lang="en-US" b="1" dirty="0" smtClean="0">
                <a:solidFill>
                  <a:schemeClr val="bg1"/>
                </a:solidFill>
              </a:rPr>
              <a:t>System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23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 numCol="1"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 Develop K-12 Early Warning System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 Use data already submitted into the KIDS system</a:t>
            </a:r>
          </a:p>
          <a:p>
            <a:pPr marL="301943" lvl="1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 Retention, poverty, mobility, age, truancy, demographics  </a:t>
            </a:r>
          </a:p>
          <a:p>
            <a:pPr marL="301943" lvl="1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 </a:t>
            </a:r>
            <a:r>
              <a:rPr lang="en-US" dirty="0" smtClean="0">
                <a:solidFill>
                  <a:srgbClr val="4F271C"/>
                </a:solidFill>
              </a:rPr>
              <a:t>Access through teacher collaborative workspace and/or SEEK portal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 </a:t>
            </a:r>
            <a:r>
              <a:rPr lang="en-US" dirty="0" smtClean="0">
                <a:solidFill>
                  <a:srgbClr val="4F271C"/>
                </a:solidFill>
              </a:rPr>
              <a:t>Future phases that allow for input of local data</a:t>
            </a:r>
            <a:endParaRPr lang="en-US" dirty="0" smtClean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48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Early Warning </a:t>
            </a:r>
            <a:r>
              <a:rPr lang="en-US" b="1" dirty="0" smtClean="0">
                <a:solidFill>
                  <a:schemeClr val="bg1"/>
                </a:solidFill>
              </a:rPr>
              <a:t>System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23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255685"/>
          </a:xfrm>
        </p:spPr>
        <p:txBody>
          <a:bodyPr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olidFill>
                  <a:srgbClr val="4F271C"/>
                </a:solidFill>
              </a:rPr>
              <a:t>The board of education of a school district shall award a high school diploma to any person requesting a diploma if such person: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Is at least 17 years of age;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Is enrolled or resides in such school district;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Is or has been a child in the custody of DCF or JJA at any time on or after such person’s 14th birthday; and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Has achieved at least the minimum high school graduation requirements adopted by the state board of education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DCF and JJA Diploma</a:t>
            </a:r>
            <a:r>
              <a:rPr lang="en-US" b="1" dirty="0" smtClean="0">
                <a:solidFill>
                  <a:schemeClr val="bg1"/>
                </a:solidFill>
              </a:rPr>
              <a:t>:                 KSA </a:t>
            </a:r>
            <a:r>
              <a:rPr lang="en-US" b="1" dirty="0">
                <a:solidFill>
                  <a:schemeClr val="bg1"/>
                </a:solidFill>
              </a:rPr>
              <a:t>38-2285 </a:t>
            </a:r>
            <a:r>
              <a:rPr lang="en-US" b="1" dirty="0" smtClean="0">
                <a:solidFill>
                  <a:schemeClr val="bg1"/>
                </a:solidFill>
              </a:rPr>
              <a:t>&amp; KSA </a:t>
            </a:r>
            <a:r>
              <a:rPr lang="en-US" b="1" dirty="0">
                <a:solidFill>
                  <a:schemeClr val="bg1"/>
                </a:solidFill>
              </a:rPr>
              <a:t>38-2388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7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255685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Once a student meeting the requirements of the law requests such a diploma, it must be </a:t>
            </a:r>
            <a:r>
              <a:rPr lang="en-US" dirty="0" smtClean="0">
                <a:solidFill>
                  <a:srgbClr val="4F271C"/>
                </a:solidFill>
              </a:rPr>
              <a:t>issued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The student should be awarded a regular high school diploma from the </a:t>
            </a:r>
            <a:r>
              <a:rPr lang="en-US" dirty="0" smtClean="0">
                <a:solidFill>
                  <a:srgbClr val="4F271C"/>
                </a:solidFill>
              </a:rPr>
              <a:t>district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Districts are highly encouraged to allow students to participate in all graduation activities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Students should be informed that the minimum graduation requirements </a:t>
            </a:r>
            <a:r>
              <a:rPr lang="en-US" dirty="0" smtClean="0">
                <a:solidFill>
                  <a:srgbClr val="4F271C"/>
                </a:solidFill>
              </a:rPr>
              <a:t>may not </a:t>
            </a:r>
            <a:r>
              <a:rPr lang="en-US" dirty="0">
                <a:solidFill>
                  <a:srgbClr val="4F271C"/>
                </a:solidFill>
              </a:rPr>
              <a:t>meet Qualified Admission Requirements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DCF and JJA Diploma</a:t>
            </a:r>
            <a:r>
              <a:rPr lang="en-US" b="1" dirty="0" smtClean="0">
                <a:solidFill>
                  <a:schemeClr val="bg1"/>
                </a:solidFill>
              </a:rPr>
              <a:t>:                 KSA </a:t>
            </a:r>
            <a:r>
              <a:rPr lang="en-US" b="1" dirty="0">
                <a:solidFill>
                  <a:schemeClr val="bg1"/>
                </a:solidFill>
              </a:rPr>
              <a:t>38-2285 </a:t>
            </a:r>
            <a:r>
              <a:rPr lang="en-US" b="1" dirty="0" smtClean="0">
                <a:solidFill>
                  <a:schemeClr val="bg1"/>
                </a:solidFill>
              </a:rPr>
              <a:t>&amp; KSA </a:t>
            </a:r>
            <a:r>
              <a:rPr lang="en-US" b="1" dirty="0">
                <a:solidFill>
                  <a:schemeClr val="bg1"/>
                </a:solidFill>
              </a:rPr>
              <a:t>38-2388</a:t>
            </a:r>
          </a:p>
        </p:txBody>
      </p:sp>
    </p:spTree>
    <p:extLst>
      <p:ext uri="{BB962C8B-B14F-4D97-AF65-F5344CB8AC3E}">
        <p14:creationId xmlns:p14="http://schemas.microsoft.com/office/powerpoint/2010/main" xmlns="" val="5517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4414</TotalTime>
  <Words>551</Words>
  <Application>Microsoft Office PowerPoint</Application>
  <PresentationFormat>On-screen Show (4:3)</PresentationFormat>
  <Paragraphs>88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Graduation and Dropout Prevention Information</vt:lpstr>
      <vt:lpstr>Objectives</vt:lpstr>
      <vt:lpstr>Role of Graduation Rates in the ESEA Flexibility Waiver </vt:lpstr>
      <vt:lpstr>Role of Graduation Rates in Accreditation</vt:lpstr>
      <vt:lpstr>Early Warning System</vt:lpstr>
      <vt:lpstr>Early Warning System</vt:lpstr>
      <vt:lpstr>Early Warning System</vt:lpstr>
      <vt:lpstr>DCF and JJA Diploma:                 KSA 38-2285 &amp; KSA 38-2388</vt:lpstr>
      <vt:lpstr>DCF and JJA Diploma:                 KSA 38-2285 &amp; KSA 38-2388</vt:lpstr>
      <vt:lpstr>Kansas DropINs</vt:lpstr>
      <vt:lpstr>Kansas DropINs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 of Youth Workers</dc:title>
  <dc:creator>Nicolette M. Geisler</dc:creator>
  <cp:lastModifiedBy>Noble</cp:lastModifiedBy>
  <cp:revision>133</cp:revision>
  <cp:lastPrinted>2013-02-18T14:39:16Z</cp:lastPrinted>
  <dcterms:created xsi:type="dcterms:W3CDTF">2011-03-23T18:13:23Z</dcterms:created>
  <dcterms:modified xsi:type="dcterms:W3CDTF">2013-04-10T11:52:46Z</dcterms:modified>
</cp:coreProperties>
</file>