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57" r:id="rId3"/>
    <p:sldId id="284" r:id="rId4"/>
    <p:sldId id="283" r:id="rId5"/>
    <p:sldId id="260" r:id="rId6"/>
    <p:sldId id="265" r:id="rId7"/>
    <p:sldId id="269" r:id="rId8"/>
    <p:sldId id="270" r:id="rId9"/>
    <p:sldId id="275" r:id="rId10"/>
    <p:sldId id="282" r:id="rId11"/>
    <p:sldId id="281" r:id="rId12"/>
    <p:sldId id="288" r:id="rId13"/>
    <p:sldId id="297" r:id="rId14"/>
    <p:sldId id="294" r:id="rId15"/>
    <p:sldId id="300" r:id="rId16"/>
    <p:sldId id="287" r:id="rId17"/>
    <p:sldId id="290" r:id="rId18"/>
    <p:sldId id="291" r:id="rId19"/>
    <p:sldId id="29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42" autoAdjust="0"/>
  </p:normalViewPr>
  <p:slideViewPr>
    <p:cSldViewPr>
      <p:cViewPr varScale="1">
        <p:scale>
          <a:sx n="60" d="100"/>
          <a:sy n="60" d="100"/>
        </p:scale>
        <p:origin x="16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EE7F1D-4D77-4F11-9EAF-6634F70D2000}" type="datetimeFigureOut">
              <a:rPr lang="en-US" smtClean="0"/>
              <a:t>8/17/2017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641E61-D9CF-4BF7-9B4A-390179A8413A}" type="slidenum">
              <a:rPr lang="en-US" smtClean="0"/>
              <a:t>‹#›</a:t>
            </a:fld>
            <a:endParaRPr lang="en-US"/>
          </a:p>
        </p:txBody>
      </p:sp>
    </p:spTree>
    <p:extLst>
      <p:ext uri="{BB962C8B-B14F-4D97-AF65-F5344CB8AC3E}">
        <p14:creationId xmlns:p14="http://schemas.microsoft.com/office/powerpoint/2010/main" val="280960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3228DB-3379-463C-BBD3-B3F759C524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comparatively</a:t>
            </a:r>
            <a:r>
              <a:rPr lang="en-US" baseline="0" dirty="0" smtClean="0"/>
              <a:t> few of the Hispanic students in these districts are middle income.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10</a:t>
            </a:fld>
            <a:endParaRPr lang="en-US"/>
          </a:p>
        </p:txBody>
      </p:sp>
    </p:spTree>
    <p:extLst>
      <p:ext uri="{BB962C8B-B14F-4D97-AF65-F5344CB8AC3E}">
        <p14:creationId xmlns:p14="http://schemas.microsoft.com/office/powerpoint/2010/main" val="207534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46.2 percent of Kansas’ lower</a:t>
            </a:r>
            <a:r>
              <a:rPr lang="en-US" baseline="0" dirty="0" smtClean="0"/>
              <a:t> income students attend these ten districts.</a:t>
            </a: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11</a:t>
            </a:fld>
            <a:endParaRPr lang="en-US"/>
          </a:p>
        </p:txBody>
      </p:sp>
    </p:spTree>
    <p:extLst>
      <p:ext uri="{BB962C8B-B14F-4D97-AF65-F5344CB8AC3E}">
        <p14:creationId xmlns:p14="http://schemas.microsoft.com/office/powerpoint/2010/main" val="147695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In</a:t>
            </a:r>
            <a:r>
              <a:rPr lang="en-US" baseline="0" dirty="0" smtClean="0"/>
              <a:t> general, for African Americans, Hispanics, and All Students, the proportions of free and reduced lunch students who are scoring below proficient are much higher than the proportions among higher SES students.  This fits with the national data I showed you in my first presentation that showed that class had surpassed race as a predictor of academic achievement.  </a:t>
            </a:r>
          </a:p>
        </p:txBody>
      </p:sp>
      <p:sp>
        <p:nvSpPr>
          <p:cNvPr id="4" name="Slide Number Placeholder 3"/>
          <p:cNvSpPr>
            <a:spLocks noGrp="1"/>
          </p:cNvSpPr>
          <p:nvPr>
            <p:ph type="sldNum" sz="quarter" idx="10"/>
          </p:nvPr>
        </p:nvSpPr>
        <p:spPr/>
        <p:txBody>
          <a:bodyPr/>
          <a:lstStyle/>
          <a:p>
            <a:fld id="{43641E61-D9CF-4BF7-9B4A-390179A8413A}" type="slidenum">
              <a:rPr lang="en-US" smtClean="0"/>
              <a:t>12</a:t>
            </a:fld>
            <a:endParaRPr lang="en-US"/>
          </a:p>
        </p:txBody>
      </p:sp>
    </p:spTree>
    <p:extLst>
      <p:ext uri="{BB962C8B-B14F-4D97-AF65-F5344CB8AC3E}">
        <p14:creationId xmlns:p14="http://schemas.microsoft.com/office/powerpoint/2010/main" val="21593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13</a:t>
            </a:fld>
            <a:endParaRPr lang="en-US"/>
          </a:p>
        </p:txBody>
      </p:sp>
    </p:spTree>
    <p:extLst>
      <p:ext uri="{BB962C8B-B14F-4D97-AF65-F5344CB8AC3E}">
        <p14:creationId xmlns:p14="http://schemas.microsoft.com/office/powerpoint/2010/main" val="410487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14</a:t>
            </a:fld>
            <a:endParaRPr lang="en-US"/>
          </a:p>
        </p:txBody>
      </p:sp>
    </p:spTree>
    <p:extLst>
      <p:ext uri="{BB962C8B-B14F-4D97-AF65-F5344CB8AC3E}">
        <p14:creationId xmlns:p14="http://schemas.microsoft.com/office/powerpoint/2010/main" val="193559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Hispanic</a:t>
            </a:r>
            <a:r>
              <a:rPr lang="en-US" baseline="0" dirty="0" smtClean="0"/>
              <a:t> shows up as a predictor of lower growth, we can’t be sure.  We may be missing some variables or there may be something about being Hispanic in Kansas that predicts lower academic growth.</a:t>
            </a:r>
          </a:p>
          <a:p>
            <a:endParaRPr lang="en-US" baseline="0" dirty="0" smtClean="0"/>
          </a:p>
          <a:p>
            <a:r>
              <a:rPr lang="en-US" baseline="0" dirty="0" smtClean="0"/>
              <a:t>I used was it called a mixed or hierarchical model so that school-level effects could be separated from individual-level influences.  We see that poverty shows up as a very </a:t>
            </a:r>
            <a:r>
              <a:rPr lang="en-US" baseline="0" smtClean="0"/>
              <a:t>strong predictor </a:t>
            </a:r>
            <a:r>
              <a:rPr lang="en-US" baseline="0" dirty="0" smtClean="0"/>
              <a:t>at both the school level—the percentage of students receiving free or reduced lunch—and at the individual level—the cumulative times that a student has qualified for free or reduced lunch.  </a:t>
            </a:r>
            <a:endParaRPr lang="en-US" dirty="0"/>
          </a:p>
        </p:txBody>
      </p:sp>
      <p:sp>
        <p:nvSpPr>
          <p:cNvPr id="4" name="Slide Number Placeholder 3"/>
          <p:cNvSpPr>
            <a:spLocks noGrp="1"/>
          </p:cNvSpPr>
          <p:nvPr>
            <p:ph type="sldNum" sz="quarter" idx="10"/>
          </p:nvPr>
        </p:nvSpPr>
        <p:spPr/>
        <p:txBody>
          <a:bodyPr/>
          <a:lstStyle/>
          <a:p>
            <a:fld id="{4CB4B06B-973D-4D1A-A0D7-9FF9EF49D029}" type="slidenum">
              <a:rPr lang="en-US" smtClean="0"/>
              <a:t>15</a:t>
            </a:fld>
            <a:endParaRPr lang="en-US"/>
          </a:p>
        </p:txBody>
      </p:sp>
    </p:spTree>
    <p:extLst>
      <p:ext uri="{BB962C8B-B14F-4D97-AF65-F5344CB8AC3E}">
        <p14:creationId xmlns:p14="http://schemas.microsoft.com/office/powerpoint/2010/main" val="80783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16</a:t>
            </a:fld>
            <a:endParaRPr lang="en-US"/>
          </a:p>
        </p:txBody>
      </p:sp>
    </p:spTree>
    <p:extLst>
      <p:ext uri="{BB962C8B-B14F-4D97-AF65-F5344CB8AC3E}">
        <p14:creationId xmlns:p14="http://schemas.microsoft.com/office/powerpoint/2010/main" val="193559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17</a:t>
            </a:fld>
            <a:endParaRPr lang="en-US"/>
          </a:p>
        </p:txBody>
      </p:sp>
    </p:spTree>
    <p:extLst>
      <p:ext uri="{BB962C8B-B14F-4D97-AF65-F5344CB8AC3E}">
        <p14:creationId xmlns:p14="http://schemas.microsoft.com/office/powerpoint/2010/main" val="55829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what happens to the proportions when White</a:t>
            </a:r>
            <a:r>
              <a:rPr lang="en-US" baseline="0" dirty="0" smtClean="0"/>
              <a:t> and other ethnicities are added:  they go way down.  That’s because the </a:t>
            </a:r>
            <a:r>
              <a:rPr lang="en-US" i="1" baseline="0" dirty="0" smtClean="0"/>
              <a:t>greatest number </a:t>
            </a:r>
            <a:r>
              <a:rPr lang="en-US" i="0" baseline="0" dirty="0" smtClean="0"/>
              <a:t>of low-income and below proficient students are White, but they are much more evenly distributed around the state, while the African-American and Hispanic students are much more concentrated in a few </a:t>
            </a:r>
            <a:r>
              <a:rPr lang="en-US" i="0" baseline="0" smtClean="0"/>
              <a:t>larger districts.  </a:t>
            </a: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18</a:t>
            </a:fld>
            <a:endParaRPr lang="en-US"/>
          </a:p>
        </p:txBody>
      </p:sp>
    </p:spTree>
    <p:extLst>
      <p:ext uri="{BB962C8B-B14F-4D97-AF65-F5344CB8AC3E}">
        <p14:creationId xmlns:p14="http://schemas.microsoft.com/office/powerpoint/2010/main" val="241235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19</a:t>
            </a:fld>
            <a:endParaRPr lang="en-US"/>
          </a:p>
        </p:txBody>
      </p:sp>
    </p:spTree>
    <p:extLst>
      <p:ext uri="{BB962C8B-B14F-4D97-AF65-F5344CB8AC3E}">
        <p14:creationId xmlns:p14="http://schemas.microsoft.com/office/powerpoint/2010/main" val="233116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Early child and brain development can affect physical and mental health, learning, and behavior for life.  They can also have intergenerational effects.</a:t>
            </a:r>
          </a:p>
          <a:p>
            <a:r>
              <a:rPr lang="en-US" dirty="0" smtClean="0"/>
              <a:t>2.  The quality of early childhood, in language immersion, responsive care, play, bonding and attachment, experience, nutrition, and health, predicts the quality of a country’s future population and to a significant degree, a country’s future health, competence, and prosperity.</a:t>
            </a:r>
          </a:p>
          <a:p>
            <a:r>
              <a:rPr lang="en-US" dirty="0" smtClean="0"/>
              <a:t>3.  If we want to reduce health and academic gaps, we need to reduce the stresses of maternal and child poverty and improve the quality of parenting, and of early childcare and education.</a:t>
            </a:r>
          </a:p>
          <a:p>
            <a:r>
              <a:rPr lang="en-US" dirty="0" smtClean="0"/>
              <a:t>4.  The higher the quality of social interactions, especially the responsiveness of primary caregivers in the early years, the more likely child outcomes will be positive.</a:t>
            </a:r>
          </a:p>
          <a:p>
            <a:r>
              <a:rPr lang="en-US" dirty="0" smtClean="0"/>
              <a:t>5.  While the up-front costs of high-quality childcare seem expensive, the savings and social improvements are much, much greater.</a:t>
            </a:r>
          </a:p>
          <a:p>
            <a:r>
              <a:rPr lang="en-US" dirty="0" smtClean="0"/>
              <a:t>6.  In an age when the ingenuity of a population is a critical factor in economic competitiveness, effective investments in early childhood investment are a crucial economic development necessity.  Future prosperity depends on effective investments in human development, especially early development, now.</a:t>
            </a:r>
          </a:p>
          <a:p>
            <a:r>
              <a:rPr lang="en-US" dirty="0" smtClean="0"/>
              <a:t>7.  By making environments as developmentally smart as possible, we can improve the growth trajectories of many, maybe most, children.</a:t>
            </a:r>
          </a:p>
          <a:p>
            <a:r>
              <a:rPr lang="en-US" dirty="0" smtClean="0"/>
              <a:t>8.  To monitor progress in reducing gaps, we need to monitor the social, and the contextual measures that shape long-term growth.</a:t>
            </a:r>
          </a:p>
          <a:p>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2</a:t>
            </a:fld>
            <a:endParaRPr lang="en-US"/>
          </a:p>
        </p:txBody>
      </p:sp>
    </p:spTree>
    <p:extLst>
      <p:ext uri="{BB962C8B-B14F-4D97-AF65-F5344CB8AC3E}">
        <p14:creationId xmlns:p14="http://schemas.microsoft.com/office/powerpoint/2010/main" val="72216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Development is a dynamic process between each individual and the environment in which:</a:t>
            </a:r>
          </a:p>
          <a:p>
            <a:pPr marL="971550" lvl="1" indent="-514350">
              <a:buFont typeface="+mj-lt"/>
              <a:buAutoNum type="arabicPeriod"/>
            </a:pPr>
            <a:r>
              <a:rPr lang="en-US" dirty="0" smtClean="0"/>
              <a:t>Experiences, especially early social experiences and family environments, shape genetic expression and biological architecture, especially of the brain;</a:t>
            </a:r>
          </a:p>
          <a:p>
            <a:pPr marL="971550" lvl="1" indent="-514350">
              <a:buFont typeface="+mj-lt"/>
              <a:buAutoNum type="arabicPeriod"/>
            </a:pPr>
            <a:r>
              <a:rPr lang="en-US" dirty="0" smtClean="0"/>
              <a:t>Social, emotional, cognitive, and linguistic competencies are interdependent—optimum growth depends on them all;</a:t>
            </a:r>
          </a:p>
          <a:p>
            <a:pPr marL="971550" lvl="1" indent="-514350">
              <a:buFont typeface="+mj-lt"/>
              <a:buAutoNum type="arabicPeriod"/>
            </a:pPr>
            <a:r>
              <a:rPr lang="en-US" dirty="0" smtClean="0"/>
              <a:t>Skills are mastered hierarchically so that later attainments are built upon previous ones; and</a:t>
            </a:r>
          </a:p>
          <a:p>
            <a:pPr marL="971550" lvl="1" indent="-514350">
              <a:buFont typeface="+mj-lt"/>
              <a:buAutoNum type="arabicPeriod"/>
            </a:pPr>
            <a:r>
              <a:rPr lang="en-US" dirty="0" smtClean="0"/>
              <a:t>Growth is sometimes dependent on the right interactions at the right time (critical and sensitive periods).  </a:t>
            </a:r>
          </a:p>
          <a:p>
            <a:endParaRPr lang="en-US" dirty="0"/>
          </a:p>
        </p:txBody>
      </p:sp>
      <p:sp>
        <p:nvSpPr>
          <p:cNvPr id="4" name="Slide Number Placeholder 3"/>
          <p:cNvSpPr>
            <a:spLocks noGrp="1"/>
          </p:cNvSpPr>
          <p:nvPr>
            <p:ph type="sldNum" sz="quarter" idx="10"/>
          </p:nvPr>
        </p:nvSpPr>
        <p:spPr/>
        <p:txBody>
          <a:bodyPr/>
          <a:lstStyle/>
          <a:p>
            <a:fld id="{C52F0A14-1693-438F-9479-EDFFFB53828A}" type="slidenum">
              <a:rPr lang="en-US" smtClean="0"/>
              <a:t>3</a:t>
            </a:fld>
            <a:endParaRPr lang="en-US"/>
          </a:p>
        </p:txBody>
      </p:sp>
    </p:spTree>
    <p:extLst>
      <p:ext uri="{BB962C8B-B14F-4D97-AF65-F5344CB8AC3E}">
        <p14:creationId xmlns:p14="http://schemas.microsoft.com/office/powerpoint/2010/main" val="158392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US" dirty="0" smtClean="0"/>
              <a:t>We are going</a:t>
            </a:r>
            <a:r>
              <a:rPr lang="en-US" baseline="0" dirty="0" smtClean="0"/>
              <a:t> to talk about the high, lifetime costs of damaged developmental trajectories later.</a:t>
            </a:r>
          </a:p>
          <a:p>
            <a:pPr marL="228600" indent="-228600">
              <a:buAutoNum type="arabicPeriod" startAt="3"/>
            </a:pPr>
            <a:r>
              <a:rPr lang="en-US" baseline="0" dirty="0" smtClean="0"/>
              <a:t>In the gap trends, we’ve all seen how the higher income children, on average, move up and the lower income children do, too, but the gaps generally remain pretty similar from year to year.  A partial explanation is, that as income inequality grows, competition between individuals and families grows.</a:t>
            </a:r>
          </a:p>
          <a:p>
            <a:pPr marL="0" indent="0">
              <a:buNone/>
            </a:pP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4</a:t>
            </a:fld>
            <a:endParaRPr lang="en-US"/>
          </a:p>
        </p:txBody>
      </p:sp>
    </p:spTree>
    <p:extLst>
      <p:ext uri="{BB962C8B-B14F-4D97-AF65-F5344CB8AC3E}">
        <p14:creationId xmlns:p14="http://schemas.microsoft.com/office/powerpoint/2010/main" val="93328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quality of parenting accounts for about one-third of the health and education gaps between rich and poor children. </a:t>
            </a:r>
          </a:p>
          <a:p>
            <a:r>
              <a:rPr lang="en-US" dirty="0" smtClean="0"/>
              <a:t>Richard Reeves and Kimberly Howard, 2013, The Parenting Gap. </a:t>
            </a:r>
          </a:p>
          <a:p>
            <a:endParaRPr lang="en-US" dirty="0" smtClean="0"/>
          </a:p>
          <a:p>
            <a:r>
              <a:rPr lang="en-US" dirty="0" smtClean="0"/>
              <a:t>Show the Thirty Million Words video?</a:t>
            </a:r>
            <a:r>
              <a:rPr lang="en-US" baseline="0" dirty="0" smtClean="0"/>
              <a:t>  </a:t>
            </a:r>
            <a:r>
              <a:rPr lang="en-US" dirty="0" smtClean="0"/>
              <a:t> http://tmw.org/tmw-initiative/</a:t>
            </a:r>
          </a:p>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5</a:t>
            </a:fld>
            <a:endParaRPr lang="en-US"/>
          </a:p>
        </p:txBody>
      </p:sp>
    </p:spTree>
    <p:extLst>
      <p:ext uri="{BB962C8B-B14F-4D97-AF65-F5344CB8AC3E}">
        <p14:creationId xmlns:p14="http://schemas.microsoft.com/office/powerpoint/2010/main" val="330588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6</a:t>
            </a:fld>
            <a:endParaRPr lang="en-US"/>
          </a:p>
        </p:txBody>
      </p:sp>
    </p:spTree>
    <p:extLst>
      <p:ext uri="{BB962C8B-B14F-4D97-AF65-F5344CB8AC3E}">
        <p14:creationId xmlns:p14="http://schemas.microsoft.com/office/powerpoint/2010/main" val="142405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Wichita</a:t>
            </a:r>
            <a:r>
              <a:rPr lang="en-US" baseline="0" dirty="0" smtClean="0"/>
              <a:t> has about 26% of all the African Am students in the state; Kansas City about 21%; Topeka about 8%.  African-Americans are more concentrated in urban areas than Hispanics and Whites.</a:t>
            </a:r>
          </a:p>
          <a:p>
            <a:endParaRPr lang="en-US" baseline="0" dirty="0" smtClean="0"/>
          </a:p>
          <a:p>
            <a:r>
              <a:rPr lang="en-US" baseline="0" dirty="0" smtClean="0"/>
              <a:t>More than 80 percent of all the African Americans in Kansas live in these 10 districts.  </a:t>
            </a:r>
          </a:p>
          <a:p>
            <a:endParaRPr lang="en-US" baseline="0" dirty="0" smtClean="0"/>
          </a:p>
          <a:p>
            <a:r>
              <a:rPr lang="en-US" baseline="0" dirty="0" smtClean="0"/>
              <a:t>“Double segregation” segregation by both ethnicity and poverty.  See Gary </a:t>
            </a:r>
            <a:r>
              <a:rPr lang="en-US" baseline="0" dirty="0" err="1" smtClean="0"/>
              <a:t>Orfield’s</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7</a:t>
            </a:fld>
            <a:endParaRPr lang="en-US"/>
          </a:p>
        </p:txBody>
      </p:sp>
    </p:spTree>
    <p:extLst>
      <p:ext uri="{BB962C8B-B14F-4D97-AF65-F5344CB8AC3E}">
        <p14:creationId xmlns:p14="http://schemas.microsoft.com/office/powerpoint/2010/main" val="223685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10 districts, if a</a:t>
            </a:r>
            <a:r>
              <a:rPr lang="en-US" baseline="0" dirty="0" smtClean="0"/>
              <a:t> student is African American </a:t>
            </a:r>
            <a:r>
              <a:rPr lang="en-US" i="1" baseline="0" dirty="0" smtClean="0"/>
              <a:t>and </a:t>
            </a:r>
            <a:r>
              <a:rPr lang="en-US" i="0" baseline="0" dirty="0" smtClean="0"/>
              <a:t>middle class, the odds are about 5.5 to 1 that the student will be proficient.  If one is African American </a:t>
            </a:r>
            <a:r>
              <a:rPr lang="en-US" i="1" baseline="0" dirty="0" smtClean="0"/>
              <a:t>and </a:t>
            </a:r>
            <a:r>
              <a:rPr lang="en-US" i="0" baseline="0" dirty="0" smtClean="0"/>
              <a:t>lower income, the odds are only 1.8 to one, that’s less than half of the middle class odds, that the student will be proficient or above.</a:t>
            </a: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8</a:t>
            </a:fld>
            <a:endParaRPr lang="en-US"/>
          </a:p>
        </p:txBody>
      </p:sp>
    </p:spTree>
    <p:extLst>
      <p:ext uri="{BB962C8B-B14F-4D97-AF65-F5344CB8AC3E}">
        <p14:creationId xmlns:p14="http://schemas.microsoft.com/office/powerpoint/2010/main" val="413146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Wichita</a:t>
            </a:r>
            <a:r>
              <a:rPr lang="en-US" baseline="0" dirty="0" smtClean="0"/>
              <a:t> has about 18 % of the State’s Hispanic students; Kansas City a little less than 11 %; Dodge about 6 %.</a:t>
            </a:r>
          </a:p>
          <a:p>
            <a:endParaRPr lang="en-US" baseline="0" dirty="0" smtClean="0"/>
          </a:p>
          <a:p>
            <a:r>
              <a:rPr lang="en-US" baseline="0" dirty="0" smtClean="0"/>
              <a:t>About 65 % of all Kansas Hispanic students attend these 10 districts—less concentrated than the African-Americans, but still highly concentrated, especially in Wichita and Kansas City.</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9</a:t>
            </a:fld>
            <a:endParaRPr lang="en-US"/>
          </a:p>
        </p:txBody>
      </p:sp>
    </p:spTree>
    <p:extLst>
      <p:ext uri="{BB962C8B-B14F-4D97-AF65-F5344CB8AC3E}">
        <p14:creationId xmlns:p14="http://schemas.microsoft.com/office/powerpoint/2010/main" val="339643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303205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410181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92772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19306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EBA16-47F0-47DA-9C20-69B636AF4349}"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79002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EBA16-47F0-47DA-9C20-69B636AF4349}"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2612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EBA16-47F0-47DA-9C20-69B636AF4349}"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166407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EBA16-47F0-47DA-9C20-69B636AF4349}"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111410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BA16-47F0-47DA-9C20-69B636AF4349}"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81780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BA16-47F0-47DA-9C20-69B636AF4349}"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2875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BA16-47F0-47DA-9C20-69B636AF4349}"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396014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EBA16-47F0-47DA-9C20-69B636AF4349}" type="datetimeFigureOut">
              <a:rPr lang="en-US" smtClean="0"/>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DE760-4E8A-4B7A-94B6-CF7F98E8C91A}" type="slidenum">
              <a:rPr lang="en-US" smtClean="0"/>
              <a:t>‹#›</a:t>
            </a:fld>
            <a:endParaRPr lang="en-US"/>
          </a:p>
        </p:txBody>
      </p:sp>
    </p:spTree>
    <p:extLst>
      <p:ext uri="{BB962C8B-B14F-4D97-AF65-F5344CB8AC3E}">
        <p14:creationId xmlns:p14="http://schemas.microsoft.com/office/powerpoint/2010/main" val="95130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066800"/>
            <a:ext cx="5867400" cy="2536825"/>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228600" tIns="91440" rIns="228600" bIns="91440">
            <a:normAutofit/>
          </a:bodyPr>
          <a:lstStyle/>
          <a:p>
            <a:pPr algn="l"/>
            <a:r>
              <a:rPr lang="en-US" sz="3600" dirty="0" smtClean="0">
                <a:solidFill>
                  <a:schemeClr val="accent1">
                    <a:lumMod val="75000"/>
                  </a:schemeClr>
                </a:solidFill>
              </a:rPr>
              <a:t>Summary of Gap </a:t>
            </a:r>
            <a:r>
              <a:rPr lang="en-US" sz="3600" dirty="0">
                <a:solidFill>
                  <a:schemeClr val="accent1">
                    <a:lumMod val="75000"/>
                  </a:schemeClr>
                </a:solidFill>
              </a:rPr>
              <a:t>C</a:t>
            </a:r>
            <a:r>
              <a:rPr lang="en-US" sz="3600" dirty="0" smtClean="0">
                <a:solidFill>
                  <a:schemeClr val="accent1">
                    <a:lumMod val="75000"/>
                  </a:schemeClr>
                </a:solidFill>
              </a:rPr>
              <a:t>auses </a:t>
            </a:r>
            <a:br>
              <a:rPr lang="en-US" sz="3600" dirty="0" smtClean="0">
                <a:solidFill>
                  <a:schemeClr val="accent1">
                    <a:lumMod val="75000"/>
                  </a:schemeClr>
                </a:solidFill>
              </a:rPr>
            </a:br>
            <a:r>
              <a:rPr lang="en-US" sz="3600" dirty="0" smtClean="0">
                <a:solidFill>
                  <a:schemeClr val="accent1">
                    <a:lumMod val="75000"/>
                  </a:schemeClr>
                </a:solidFill>
              </a:rPr>
              <a:t>and </a:t>
            </a:r>
            <a:br>
              <a:rPr lang="en-US" sz="3600" dirty="0" smtClean="0">
                <a:solidFill>
                  <a:schemeClr val="accent1">
                    <a:lumMod val="75000"/>
                  </a:schemeClr>
                </a:solidFill>
              </a:rPr>
            </a:br>
            <a:r>
              <a:rPr lang="en-US" sz="3600" dirty="0" smtClean="0">
                <a:solidFill>
                  <a:schemeClr val="accent1">
                    <a:lumMod val="75000"/>
                  </a:schemeClr>
                </a:solidFill>
              </a:rPr>
              <a:t>Where the Most Prominent Gaps Are in Kansas</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fontScale="70000" lnSpcReduction="20000"/>
          </a:bodyPr>
          <a:lstStyle/>
          <a:p>
            <a:pPr algn="r"/>
            <a:r>
              <a:rPr lang="en-US" dirty="0" smtClean="0"/>
              <a:t>Tony Moss</a:t>
            </a:r>
          </a:p>
          <a:p>
            <a:pPr algn="r"/>
            <a:r>
              <a:rPr lang="en-US" dirty="0" smtClean="0"/>
              <a:t>Researcher / Data Analyst</a:t>
            </a:r>
          </a:p>
          <a:p>
            <a:pPr algn="r"/>
            <a:r>
              <a:rPr lang="en-US" dirty="0" smtClean="0"/>
              <a:t>Kansas State Dept. of Education</a:t>
            </a:r>
          </a:p>
          <a:p>
            <a:pPr algn="r"/>
            <a:r>
              <a:rPr lang="en-US" dirty="0" smtClean="0"/>
              <a:t>Gap Workgroup Meeting</a:t>
            </a:r>
          </a:p>
          <a:p>
            <a:pPr algn="r"/>
            <a:r>
              <a:rPr lang="en-US" dirty="0" smtClean="0"/>
              <a:t>KSDE, 24 Sept 2014</a:t>
            </a:r>
            <a:endParaRPr lang="en-US" dirty="0"/>
          </a:p>
        </p:txBody>
      </p:sp>
    </p:spTree>
    <p:extLst>
      <p:ext uri="{BB962C8B-B14F-4D97-AF65-F5344CB8AC3E}">
        <p14:creationId xmlns:p14="http://schemas.microsoft.com/office/powerpoint/2010/main" val="50957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200" dirty="0" smtClean="0">
                <a:solidFill>
                  <a:schemeClr val="accent1">
                    <a:lumMod val="75000"/>
                  </a:schemeClr>
                </a:solidFill>
              </a:rPr>
              <a:t>How well do Hispanic students do on state reading assessments in their 10 most populous districts?</a:t>
            </a:r>
            <a:endParaRPr lang="en-US" sz="3200" dirty="0">
              <a:solidFill>
                <a:schemeClr val="accent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828800"/>
            <a:ext cx="9144000" cy="480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89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Where are the greatest numbers</a:t>
            </a:r>
            <a:r>
              <a:rPr lang="en-US" sz="3600" dirty="0">
                <a:solidFill>
                  <a:schemeClr val="accent1">
                    <a:lumMod val="75000"/>
                  </a:schemeClr>
                </a:solidFill>
              </a:rPr>
              <a:t> </a:t>
            </a:r>
            <a:r>
              <a:rPr lang="en-US" sz="3600" dirty="0" smtClean="0">
                <a:solidFill>
                  <a:schemeClr val="accent1">
                    <a:lumMod val="75000"/>
                  </a:schemeClr>
                </a:solidFill>
              </a:rPr>
              <a:t>of lower social &amp; economic status students?</a:t>
            </a:r>
            <a:endParaRPr lang="en-US" sz="36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9" y="1600200"/>
            <a:ext cx="9165109" cy="503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8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a:bodyPr>
          <a:lstStyle/>
          <a:p>
            <a:pPr algn="l"/>
            <a:r>
              <a:rPr lang="en-US" sz="2400" dirty="0" smtClean="0">
                <a:solidFill>
                  <a:schemeClr val="accent1">
                    <a:lumMod val="75000"/>
                  </a:schemeClr>
                </a:solidFill>
              </a:rPr>
              <a:t>How do the ethnic groups’ relative risks compare to those of lower-income students?  Is the pattern the same?</a:t>
            </a:r>
            <a:endParaRPr lang="en-US" sz="24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524000"/>
            <a:ext cx="913974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1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49972"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83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3152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a:bodyPr>
          <a:lstStyle/>
          <a:p>
            <a:pPr algn="l"/>
            <a:r>
              <a:rPr lang="en-US" sz="3000" dirty="0" smtClean="0">
                <a:solidFill>
                  <a:schemeClr val="accent1">
                    <a:lumMod val="75000"/>
                  </a:schemeClr>
                </a:solidFill>
              </a:rPr>
              <a:t>In Kansas, is lower SES a stronger predictor of academic achievement than ethnicity?</a:t>
            </a:r>
            <a:endParaRPr lang="en-US" sz="3000" dirty="0">
              <a:solidFill>
                <a:schemeClr val="accent1">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861669"/>
              </p:ext>
            </p:extLst>
          </p:nvPr>
        </p:nvGraphicFramePr>
        <p:xfrm>
          <a:off x="228600" y="1295400"/>
          <a:ext cx="8458201" cy="5404275"/>
        </p:xfrm>
        <a:graphic>
          <a:graphicData uri="http://schemas.openxmlformats.org/drawingml/2006/table">
            <a:tbl>
              <a:tblPr>
                <a:tableStyleId>{5C22544A-7EE6-4342-B048-85BDC9FD1C3A}</a:tableStyleId>
              </a:tblPr>
              <a:tblGrid>
                <a:gridCol w="1355002">
                  <a:extLst>
                    <a:ext uri="{9D8B030D-6E8A-4147-A177-3AD203B41FA5}">
                      <a16:colId xmlns:a16="http://schemas.microsoft.com/office/drawing/2014/main" val="20000"/>
                    </a:ext>
                  </a:extLst>
                </a:gridCol>
                <a:gridCol w="4060329">
                  <a:extLst>
                    <a:ext uri="{9D8B030D-6E8A-4147-A177-3AD203B41FA5}">
                      <a16:colId xmlns:a16="http://schemas.microsoft.com/office/drawing/2014/main" val="20001"/>
                    </a:ext>
                  </a:extLst>
                </a:gridCol>
                <a:gridCol w="608574">
                  <a:extLst>
                    <a:ext uri="{9D8B030D-6E8A-4147-A177-3AD203B41FA5}">
                      <a16:colId xmlns:a16="http://schemas.microsoft.com/office/drawing/2014/main" val="20002"/>
                    </a:ext>
                  </a:extLst>
                </a:gridCol>
                <a:gridCol w="608574">
                  <a:extLst>
                    <a:ext uri="{9D8B030D-6E8A-4147-A177-3AD203B41FA5}">
                      <a16:colId xmlns:a16="http://schemas.microsoft.com/office/drawing/2014/main" val="20003"/>
                    </a:ext>
                  </a:extLst>
                </a:gridCol>
                <a:gridCol w="608574">
                  <a:extLst>
                    <a:ext uri="{9D8B030D-6E8A-4147-A177-3AD203B41FA5}">
                      <a16:colId xmlns:a16="http://schemas.microsoft.com/office/drawing/2014/main" val="20004"/>
                    </a:ext>
                  </a:extLst>
                </a:gridCol>
                <a:gridCol w="608574">
                  <a:extLst>
                    <a:ext uri="{9D8B030D-6E8A-4147-A177-3AD203B41FA5}">
                      <a16:colId xmlns:a16="http://schemas.microsoft.com/office/drawing/2014/main" val="20005"/>
                    </a:ext>
                  </a:extLst>
                </a:gridCol>
                <a:gridCol w="608574">
                  <a:extLst>
                    <a:ext uri="{9D8B030D-6E8A-4147-A177-3AD203B41FA5}">
                      <a16:colId xmlns:a16="http://schemas.microsoft.com/office/drawing/2014/main" val="20006"/>
                    </a:ext>
                  </a:extLst>
                </a:gridCol>
              </a:tblGrid>
              <a:tr h="279688">
                <a:tc gridSpan="7">
                  <a:txBody>
                    <a:bodyPr/>
                    <a:lstStyle/>
                    <a:p>
                      <a:pPr algn="l" fontAlgn="b"/>
                      <a:r>
                        <a:rPr lang="en-US" sz="1400" b="1" u="none" strike="noStrike" dirty="0">
                          <a:effectLst/>
                        </a:rPr>
                        <a:t>Dependent or Predicted Variable :  </a:t>
                      </a:r>
                      <a:r>
                        <a:rPr lang="en-US" sz="1400" b="1" u="none" strike="noStrike" dirty="0">
                          <a:solidFill>
                            <a:schemeClr val="accent1">
                              <a:lumMod val="75000"/>
                            </a:schemeClr>
                          </a:solidFill>
                          <a:effectLst/>
                        </a:rPr>
                        <a:t>Cumulative Academic Percentile Rank Based on Available State Assessments</a:t>
                      </a:r>
                      <a:endParaRPr lang="en-US" sz="1400" b="1" i="0" u="none" strike="noStrike" dirty="0">
                        <a:solidFill>
                          <a:schemeClr val="accent1">
                            <a:lumMod val="75000"/>
                          </a:schemeClr>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9377">
                <a:tc>
                  <a:txBody>
                    <a:bodyPr/>
                    <a:lstStyle/>
                    <a:p>
                      <a:pPr algn="ctr" fontAlgn="b"/>
                      <a:r>
                        <a:rPr lang="en-US" sz="1400" b="1" i="1" u="none" strike="noStrike" dirty="0">
                          <a:solidFill>
                            <a:schemeClr val="accent1">
                              <a:lumMod val="75000"/>
                            </a:schemeClr>
                          </a:solidFill>
                          <a:effectLst/>
                        </a:rPr>
                        <a:t>school-level predictors</a:t>
                      </a:r>
                      <a:r>
                        <a:rPr lang="en-US" sz="1400" b="1" i="1" u="none" strike="noStrike" dirty="0" smtClean="0">
                          <a:solidFill>
                            <a:schemeClr val="accent1">
                              <a:lumMod val="75000"/>
                            </a:schemeClr>
                          </a:solidFill>
                          <a:effectLst/>
                        </a:rPr>
                        <a:t>:  </a:t>
                      </a:r>
                      <a:endParaRPr lang="en-US" sz="1400" b="1" i="1" u="none" strike="noStrike" dirty="0">
                        <a:solidFill>
                          <a:schemeClr val="accent1">
                            <a:lumMod val="75000"/>
                          </a:schemeClr>
                        </a:solidFill>
                        <a:effectLst/>
                        <a:latin typeface="Calibri"/>
                      </a:endParaRPr>
                    </a:p>
                  </a:txBody>
                  <a:tcPr marL="8704" marR="8704" marT="8704" marB="0" anchor="b">
                    <a:noFill/>
                  </a:tcPr>
                </a:tc>
                <a:tc>
                  <a:txBody>
                    <a:bodyPr/>
                    <a:lstStyle/>
                    <a:p>
                      <a:pPr algn="l" fontAlgn="b"/>
                      <a:r>
                        <a:rPr lang="en-US" sz="1400" u="none" strike="noStrike" dirty="0">
                          <a:effectLst/>
                        </a:rPr>
                        <a:t>environment (</a:t>
                      </a:r>
                      <a:r>
                        <a:rPr lang="en-US" sz="1400" u="none" strike="noStrike" dirty="0">
                          <a:solidFill>
                            <a:srgbClr val="C00000"/>
                          </a:solidFill>
                          <a:effectLst/>
                        </a:rPr>
                        <a:t>urban, suburban, town, rural</a:t>
                      </a:r>
                      <a:r>
                        <a:rPr lang="en-US" sz="1400" u="none" strike="noStrike" dirty="0">
                          <a:effectLst/>
                        </a:rPr>
                        <a:t>)</a:t>
                      </a:r>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1"/>
                  </a:ext>
                </a:extLst>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size of school </a:t>
                      </a:r>
                      <a:r>
                        <a:rPr lang="en-US" sz="1400" u="none" strike="noStrike" dirty="0" smtClean="0">
                          <a:effectLst/>
                        </a:rPr>
                        <a:t>(by percentile)</a:t>
                      </a:r>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2"/>
                  </a:ext>
                </a:extLst>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gridSpan="3">
                  <a:txBody>
                    <a:bodyPr/>
                    <a:lstStyle/>
                    <a:p>
                      <a:pPr algn="l" fontAlgn="b"/>
                      <a:r>
                        <a:rPr lang="en-US" sz="1400" i="1" u="none" strike="noStrike" dirty="0">
                          <a:solidFill>
                            <a:srgbClr val="C00000"/>
                          </a:solidFill>
                          <a:effectLst/>
                        </a:rPr>
                        <a:t>local</a:t>
                      </a:r>
                      <a:r>
                        <a:rPr lang="en-US" sz="1400" u="none" strike="noStrike" dirty="0">
                          <a:solidFill>
                            <a:srgbClr val="C00000"/>
                          </a:solidFill>
                          <a:effectLst/>
                        </a:rPr>
                        <a:t> </a:t>
                      </a:r>
                      <a:r>
                        <a:rPr lang="en-US" sz="1400" i="1" u="none" strike="noStrike" dirty="0">
                          <a:solidFill>
                            <a:srgbClr val="C00000"/>
                          </a:solidFill>
                          <a:effectLst/>
                        </a:rPr>
                        <a:t>poverty</a:t>
                      </a:r>
                      <a:r>
                        <a:rPr lang="en-US" sz="1400" u="none" strike="noStrike" dirty="0">
                          <a:solidFill>
                            <a:srgbClr val="C00000"/>
                          </a:solidFill>
                          <a:effectLst/>
                        </a:rPr>
                        <a:t> </a:t>
                      </a:r>
                      <a:r>
                        <a:rPr lang="en-US" sz="1400" u="none" strike="noStrike" dirty="0">
                          <a:effectLst/>
                        </a:rPr>
                        <a:t>(percent of students receiving free or reduced lunch)</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3"/>
                  </a:ext>
                </a:extLst>
              </a:tr>
              <a:tr h="354159">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percent</a:t>
                      </a:r>
                      <a:r>
                        <a:rPr lang="en-US" sz="1400" u="none" strike="noStrike" dirty="0">
                          <a:effectLst/>
                        </a:rPr>
                        <a:t> of student body that is </a:t>
                      </a:r>
                      <a:r>
                        <a:rPr lang="en-US" sz="1400" i="1" u="none" strike="noStrike" dirty="0">
                          <a:solidFill>
                            <a:srgbClr val="C00000"/>
                          </a:solidFill>
                          <a:effectLst/>
                        </a:rPr>
                        <a:t>African-American</a:t>
                      </a:r>
                      <a:endParaRPr lang="en-US" sz="1400" b="0" i="1" u="none" strike="noStrike" dirty="0">
                        <a:solidFill>
                          <a:srgbClr val="C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4"/>
                  </a:ext>
                </a:extLst>
              </a:tr>
              <a:tr h="228600">
                <a:tc>
                  <a:txBody>
                    <a:bodyPr/>
                    <a:lstStyle/>
                    <a:p>
                      <a:pPr algn="l" fontAlgn="b"/>
                      <a:endParaRPr lang="en-US" sz="1300" b="0" i="0" u="none" strike="noStrike" dirty="0">
                        <a:solidFill>
                          <a:srgbClr val="000000"/>
                        </a:solidFill>
                        <a:effectLst/>
                        <a:latin typeface="Calibri"/>
                      </a:endParaRPr>
                    </a:p>
                  </a:txBody>
                  <a:tcPr marL="8704" marR="8704" marT="8704" marB="0" anchor="c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C00000"/>
                          </a:solidFill>
                          <a:effectLst/>
                        </a:rPr>
                        <a:t>percent</a:t>
                      </a:r>
                      <a:r>
                        <a:rPr lang="en-US" sz="1400" u="none" strike="noStrike" dirty="0" smtClean="0">
                          <a:effectLst/>
                        </a:rPr>
                        <a:t> of student body that </a:t>
                      </a:r>
                      <a:r>
                        <a:rPr lang="en-US" sz="1400" u="none" strike="noStrike" smtClean="0">
                          <a:effectLst/>
                        </a:rPr>
                        <a:t>is </a:t>
                      </a:r>
                      <a:r>
                        <a:rPr lang="en-US" sz="1400" i="1" u="none" strike="noStrike" smtClean="0">
                          <a:solidFill>
                            <a:srgbClr val="C00000"/>
                          </a:solidFill>
                          <a:effectLst/>
                        </a:rPr>
                        <a:t>Hispanic</a:t>
                      </a:r>
                      <a:endParaRPr lang="en-US" sz="1400" b="0" i="1" u="none" strike="noStrike" dirty="0" smtClean="0">
                        <a:solidFill>
                          <a:srgbClr val="C00000"/>
                        </a:solidFill>
                        <a:effectLst/>
                        <a:latin typeface="+mn-lt"/>
                      </a:endParaRPr>
                    </a:p>
                  </a:txBody>
                  <a:tcPr marL="8704" marR="8704" marT="8704" marB="0" anchor="ctr">
                    <a:noFill/>
                  </a:tcPr>
                </a:tc>
                <a:tc>
                  <a:txBody>
                    <a:bodyPr/>
                    <a:lstStyle/>
                    <a:p>
                      <a:pPr algn="l" fontAlgn="b"/>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5"/>
                  </a:ext>
                </a:extLst>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gridSpan="3">
                  <a:txBody>
                    <a:bodyPr/>
                    <a:lstStyle/>
                    <a:p>
                      <a:pPr algn="l" fontAlgn="b"/>
                      <a:r>
                        <a:rPr lang="en-US" sz="1400" u="none" strike="noStrike" dirty="0">
                          <a:solidFill>
                            <a:srgbClr val="C00000"/>
                          </a:solidFill>
                          <a:effectLst/>
                        </a:rPr>
                        <a:t>percent</a:t>
                      </a:r>
                      <a:r>
                        <a:rPr lang="en-US" sz="1400" u="none" strike="noStrike" dirty="0">
                          <a:effectLst/>
                        </a:rPr>
                        <a:t> of student body classified as </a:t>
                      </a:r>
                      <a:r>
                        <a:rPr lang="en-US" sz="1400" i="1" u="none" strike="noStrike" dirty="0">
                          <a:solidFill>
                            <a:srgbClr val="C00000"/>
                          </a:solidFill>
                          <a:effectLst/>
                        </a:rPr>
                        <a:t>English Language Learners</a:t>
                      </a:r>
                      <a:endParaRPr lang="en-US" sz="1400" b="0" i="1" u="none" strike="noStrike" dirty="0">
                        <a:solidFill>
                          <a:srgbClr val="C00000"/>
                        </a:solidFill>
                        <a:effectLst/>
                        <a:latin typeface="Calibri"/>
                      </a:endParaRPr>
                    </a:p>
                  </a:txBody>
                  <a:tcPr marL="8704" marR="8704" marT="8704" marB="0" anchor="b">
                    <a:noFill/>
                  </a:tcPr>
                </a:tc>
                <a:tc hMerge="1">
                  <a:txBody>
                    <a:bodyPr/>
                    <a:lstStyle/>
                    <a:p>
                      <a:endParaRPr lang="en-US" dirty="0"/>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6"/>
                  </a:ext>
                </a:extLst>
              </a:tr>
              <a:tr h="2754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gridSpan="2">
                  <a:txBody>
                    <a:bodyPr/>
                    <a:lstStyle/>
                    <a:p>
                      <a:pPr algn="l" fontAlgn="b"/>
                      <a:r>
                        <a:rPr lang="en-US" sz="1400" u="none" strike="noStrike" dirty="0">
                          <a:solidFill>
                            <a:srgbClr val="C00000"/>
                          </a:solidFill>
                          <a:effectLst/>
                        </a:rPr>
                        <a:t>percent</a:t>
                      </a:r>
                      <a:r>
                        <a:rPr lang="en-US" sz="1400" u="none" strike="noStrike" dirty="0">
                          <a:effectLst/>
                        </a:rPr>
                        <a:t> of student body that are </a:t>
                      </a:r>
                      <a:r>
                        <a:rPr lang="en-US" sz="1400" u="none" strike="noStrike" dirty="0">
                          <a:solidFill>
                            <a:srgbClr val="C00000"/>
                          </a:solidFill>
                          <a:effectLst/>
                        </a:rPr>
                        <a:t>Students with Disabilities</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7"/>
                  </a:ext>
                </a:extLst>
              </a:tr>
              <a:tr h="559377">
                <a:tc>
                  <a:txBody>
                    <a:bodyPr/>
                    <a:lstStyle/>
                    <a:p>
                      <a:pPr algn="ctr" fontAlgn="b"/>
                      <a:r>
                        <a:rPr lang="en-US" sz="1400" b="1" i="1" u="none" strike="noStrike" dirty="0">
                          <a:solidFill>
                            <a:schemeClr val="accent1">
                              <a:lumMod val="75000"/>
                            </a:schemeClr>
                          </a:solidFill>
                          <a:effectLst/>
                        </a:rPr>
                        <a:t>student-level predictors:</a:t>
                      </a:r>
                      <a:endParaRPr lang="en-US" sz="1400" b="1" i="1" u="none" strike="noStrike" dirty="0">
                        <a:solidFill>
                          <a:schemeClr val="accent1">
                            <a:lumMod val="75000"/>
                          </a:schemeClr>
                        </a:solidFill>
                        <a:effectLst/>
                        <a:latin typeface="Calibri"/>
                      </a:endParaRPr>
                    </a:p>
                  </a:txBody>
                  <a:tcPr marL="8704" marR="8704" marT="8704" marB="0" anchor="b">
                    <a:noFill/>
                  </a:tcPr>
                </a:tc>
                <a:tc gridSpan="4">
                  <a:txBody>
                    <a:bodyPr/>
                    <a:lstStyle/>
                    <a:p>
                      <a:pPr algn="l" fontAlgn="b"/>
                      <a:r>
                        <a:rPr lang="en-US" sz="1400" i="1" u="none" strike="noStrike" dirty="0">
                          <a:solidFill>
                            <a:srgbClr val="C00000"/>
                          </a:solidFill>
                          <a:effectLst/>
                        </a:rPr>
                        <a:t>current</a:t>
                      </a:r>
                      <a:r>
                        <a:rPr lang="en-US" sz="1400" u="none" strike="noStrike" dirty="0">
                          <a:solidFill>
                            <a:srgbClr val="C00000"/>
                          </a:solidFill>
                          <a:effectLst/>
                        </a:rPr>
                        <a:t> </a:t>
                      </a:r>
                      <a:r>
                        <a:rPr lang="en-US" sz="1400" i="1" u="none" strike="noStrike" dirty="0">
                          <a:solidFill>
                            <a:srgbClr val="C00000"/>
                          </a:solidFill>
                          <a:effectLst/>
                        </a:rPr>
                        <a:t>poverty</a:t>
                      </a:r>
                      <a:r>
                        <a:rPr lang="en-US" sz="1400" u="none" strike="noStrike" dirty="0">
                          <a:effectLst/>
                        </a:rPr>
                        <a:t>:  Is the student classified as free or reduced lunch this year?</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08"/>
                  </a:ext>
                </a:extLst>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6">
                  <a:txBody>
                    <a:bodyPr/>
                    <a:lstStyle/>
                    <a:p>
                      <a:pPr algn="l" fontAlgn="b"/>
                      <a:r>
                        <a:rPr lang="en-US" sz="1400" i="1" u="none" strike="noStrike" dirty="0">
                          <a:solidFill>
                            <a:srgbClr val="C00000"/>
                          </a:solidFill>
                          <a:effectLst/>
                        </a:rPr>
                        <a:t>cumulative</a:t>
                      </a:r>
                      <a:r>
                        <a:rPr lang="en-US" sz="1400" u="none" strike="noStrike" dirty="0">
                          <a:solidFill>
                            <a:srgbClr val="C00000"/>
                          </a:solidFill>
                          <a:effectLst/>
                        </a:rPr>
                        <a:t> </a:t>
                      </a:r>
                      <a:r>
                        <a:rPr lang="en-US" sz="1400" i="1" u="none" strike="noStrike" dirty="0">
                          <a:solidFill>
                            <a:srgbClr val="C00000"/>
                          </a:solidFill>
                          <a:effectLst/>
                        </a:rPr>
                        <a:t>poverty</a:t>
                      </a:r>
                      <a:r>
                        <a:rPr lang="en-US" sz="1400" u="none" strike="noStrike" dirty="0">
                          <a:effectLst/>
                        </a:rPr>
                        <a:t>:  the  number of years the student has received free or reduced lunch</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gender</a:t>
                      </a:r>
                      <a:endParaRPr lang="en-US" sz="1400" b="0" i="0" u="none" strike="noStrike" dirty="0">
                        <a:solidFill>
                          <a:srgbClr val="C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0"/>
                  </a:ext>
                </a:extLst>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3">
                  <a:txBody>
                    <a:bodyPr/>
                    <a:lstStyle/>
                    <a:p>
                      <a:pPr algn="l" fontAlgn="b"/>
                      <a:r>
                        <a:rPr lang="en-US" sz="1400" u="none" strike="noStrike" dirty="0">
                          <a:solidFill>
                            <a:srgbClr val="C00000"/>
                          </a:solidFill>
                          <a:effectLst/>
                        </a:rPr>
                        <a:t>cumulative</a:t>
                      </a:r>
                      <a:r>
                        <a:rPr lang="en-US" sz="1400" u="none" strike="noStrike" dirty="0">
                          <a:effectLst/>
                        </a:rPr>
                        <a:t> times the student has been declared with a </a:t>
                      </a:r>
                      <a:r>
                        <a:rPr lang="en-US" sz="1400" u="none" strike="noStrike" dirty="0">
                          <a:solidFill>
                            <a:srgbClr val="C00000"/>
                          </a:solidFill>
                          <a:effectLst/>
                        </a:rPr>
                        <a:t>disability</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1"/>
                  </a:ext>
                </a:extLst>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4">
                  <a:txBody>
                    <a:bodyPr/>
                    <a:lstStyle/>
                    <a:p>
                      <a:pPr algn="l" fontAlgn="b"/>
                      <a:r>
                        <a:rPr lang="en-US" sz="1400" u="none" strike="noStrike" dirty="0">
                          <a:solidFill>
                            <a:srgbClr val="C00000"/>
                          </a:solidFill>
                          <a:effectLst/>
                        </a:rPr>
                        <a:t>cumulative</a:t>
                      </a:r>
                      <a:r>
                        <a:rPr lang="en-US" sz="1400" u="none" strike="noStrike" dirty="0">
                          <a:effectLst/>
                        </a:rPr>
                        <a:t> times the student has been declared an </a:t>
                      </a:r>
                      <a:r>
                        <a:rPr lang="en-US" sz="1400" u="none" strike="noStrike" dirty="0">
                          <a:solidFill>
                            <a:srgbClr val="C00000"/>
                          </a:solidFill>
                          <a:effectLst/>
                        </a:rPr>
                        <a:t>English Language Learner</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2"/>
                  </a:ext>
                </a:extLst>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mean rate of </a:t>
                      </a:r>
                      <a:r>
                        <a:rPr lang="en-US" sz="1400" u="none" strike="noStrike" dirty="0" smtClean="0">
                          <a:solidFill>
                            <a:srgbClr val="C00000"/>
                          </a:solidFill>
                          <a:effectLst/>
                        </a:rPr>
                        <a:t>absence</a:t>
                      </a:r>
                      <a:r>
                        <a:rPr lang="en-US" sz="1400" u="none" strike="noStrike" dirty="0" smtClean="0">
                          <a:effectLst/>
                        </a:rPr>
                        <a:t>, </a:t>
                      </a:r>
                      <a:r>
                        <a:rPr lang="en-US" sz="1400" u="none" strike="noStrike" dirty="0">
                          <a:effectLst/>
                        </a:rPr>
                        <a:t>all available years</a:t>
                      </a:r>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3"/>
                  </a:ext>
                </a:extLst>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2">
                  <a:txBody>
                    <a:bodyPr/>
                    <a:lstStyle/>
                    <a:p>
                      <a:pPr algn="l" fontAlgn="b"/>
                      <a:r>
                        <a:rPr lang="en-US" sz="1400" u="none" strike="noStrike" dirty="0">
                          <a:effectLst/>
                        </a:rPr>
                        <a:t>number of </a:t>
                      </a:r>
                      <a:r>
                        <a:rPr lang="en-US" sz="1400" u="none" strike="noStrike" dirty="0">
                          <a:solidFill>
                            <a:srgbClr val="C00000"/>
                          </a:solidFill>
                          <a:effectLst/>
                        </a:rPr>
                        <a:t>times student changed schools, current year</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4"/>
                  </a:ext>
                </a:extLst>
              </a:tr>
              <a:tr h="350706">
                <a:tc>
                  <a:txBody>
                    <a:bodyPr/>
                    <a:lstStyle/>
                    <a:p>
                      <a:pPr algn="l" fontAlgn="b"/>
                      <a:endParaRPr lang="en-US" sz="1300" b="0" i="0" u="none" strike="noStrike">
                        <a:solidFill>
                          <a:srgbClr val="000000"/>
                        </a:solidFill>
                        <a:effectLst/>
                        <a:latin typeface="Calibri"/>
                      </a:endParaRPr>
                    </a:p>
                  </a:txBody>
                  <a:tcPr marL="8704" marR="8704" marT="8704" marB="0" anchor="b">
                    <a:noFill/>
                  </a:tcPr>
                </a:tc>
                <a:tc>
                  <a:txBody>
                    <a:bodyPr/>
                    <a:lstStyle/>
                    <a:p>
                      <a:pPr algn="l" fontAlgn="b"/>
                      <a:r>
                        <a:rPr lang="en-US" sz="1400" u="none" strike="noStrike" dirty="0">
                          <a:effectLst/>
                        </a:rPr>
                        <a:t>cumulative </a:t>
                      </a:r>
                      <a:r>
                        <a:rPr lang="en-US" sz="1400" u="none" strike="noStrike" dirty="0">
                          <a:solidFill>
                            <a:srgbClr val="C00000"/>
                          </a:solidFill>
                          <a:effectLst/>
                        </a:rPr>
                        <a:t>times</a:t>
                      </a:r>
                      <a:r>
                        <a:rPr lang="en-US" sz="1400" u="none" strike="noStrike" dirty="0">
                          <a:effectLst/>
                        </a:rPr>
                        <a:t> the student has been declared </a:t>
                      </a:r>
                      <a:r>
                        <a:rPr lang="en-US" sz="1400" u="none" strike="noStrike" dirty="0">
                          <a:solidFill>
                            <a:srgbClr val="C00000"/>
                          </a:solidFill>
                          <a:effectLst/>
                        </a:rPr>
                        <a:t>truant</a:t>
                      </a:r>
                      <a:endParaRPr lang="en-US" sz="1400" b="0" i="0" u="none" strike="noStrike" dirty="0">
                        <a:solidFill>
                          <a:srgbClr val="C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5"/>
                  </a:ext>
                </a:extLst>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4">
                  <a:txBody>
                    <a:bodyPr/>
                    <a:lstStyle/>
                    <a:p>
                      <a:pPr algn="l" fontAlgn="b"/>
                      <a:r>
                        <a:rPr lang="en-US" sz="1400" u="none" strike="noStrike" dirty="0">
                          <a:effectLst/>
                        </a:rPr>
                        <a:t>the students </a:t>
                      </a:r>
                      <a:r>
                        <a:rPr lang="en-US" sz="1400" i="1" u="none" strike="noStrike" dirty="0">
                          <a:solidFill>
                            <a:srgbClr val="C00000"/>
                          </a:solidFill>
                          <a:effectLst/>
                        </a:rPr>
                        <a:t>ethnicity</a:t>
                      </a:r>
                      <a:r>
                        <a:rPr lang="en-US" sz="1400" u="none" strike="noStrike" dirty="0">
                          <a:solidFill>
                            <a:srgbClr val="C00000"/>
                          </a:solidFill>
                          <a:effectLst/>
                        </a:rPr>
                        <a:t> or </a:t>
                      </a:r>
                      <a:r>
                        <a:rPr lang="en-US" sz="1400" i="1" u="none" strike="noStrike" dirty="0">
                          <a:solidFill>
                            <a:srgbClr val="C00000"/>
                          </a:solidFill>
                          <a:effectLst/>
                        </a:rPr>
                        <a:t>race</a:t>
                      </a:r>
                      <a:r>
                        <a:rPr lang="en-US" sz="1400" u="none" strike="noStrike" dirty="0">
                          <a:solidFill>
                            <a:srgbClr val="C00000"/>
                          </a:solidFill>
                          <a:effectLst/>
                        </a:rPr>
                        <a:t> </a:t>
                      </a:r>
                      <a:r>
                        <a:rPr lang="en-US" sz="1400" u="none" strike="noStrike" dirty="0">
                          <a:effectLst/>
                        </a:rPr>
                        <a:t>(African-American, Hispanic, White, Other)</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7084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91" y="914400"/>
            <a:ext cx="8774314" cy="608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28600" y="152400"/>
            <a:ext cx="8686800" cy="10668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sz="3000" dirty="0">
                <a:solidFill>
                  <a:schemeClr val="accent1">
                    <a:lumMod val="75000"/>
                  </a:schemeClr>
                </a:solidFill>
              </a:rPr>
              <a:t>What variables were significant predictors of </a:t>
            </a:r>
            <a:r>
              <a:rPr lang="en-US" sz="3000" dirty="0" smtClean="0">
                <a:solidFill>
                  <a:schemeClr val="accent1">
                    <a:lumMod val="75000"/>
                  </a:schemeClr>
                </a:solidFill>
              </a:rPr>
              <a:t>students’ average </a:t>
            </a:r>
            <a:r>
              <a:rPr lang="en-US" sz="3000" i="1" dirty="0" smtClean="0">
                <a:solidFill>
                  <a:schemeClr val="accent1">
                    <a:lumMod val="75000"/>
                  </a:schemeClr>
                </a:solidFill>
              </a:rPr>
              <a:t>academic</a:t>
            </a:r>
            <a:r>
              <a:rPr lang="en-US" sz="3000" dirty="0" smtClean="0">
                <a:solidFill>
                  <a:schemeClr val="accent1">
                    <a:lumMod val="75000"/>
                  </a:schemeClr>
                </a:solidFill>
              </a:rPr>
              <a:t> </a:t>
            </a:r>
            <a:r>
              <a:rPr lang="en-US" sz="3000" i="1" dirty="0" smtClean="0">
                <a:solidFill>
                  <a:schemeClr val="accent1">
                    <a:lumMod val="75000"/>
                  </a:schemeClr>
                </a:solidFill>
              </a:rPr>
              <a:t>growth?  </a:t>
            </a:r>
            <a:r>
              <a:rPr lang="en-US" sz="2000" dirty="0" smtClean="0">
                <a:solidFill>
                  <a:schemeClr val="accent1">
                    <a:lumMod val="75000"/>
                  </a:schemeClr>
                </a:solidFill>
              </a:rPr>
              <a:t>(same predictors, reading and math combined)</a:t>
            </a:r>
            <a:endParaRPr lang="en-US" sz="2000" dirty="0">
              <a:solidFill>
                <a:schemeClr val="accent1">
                  <a:lumMod val="75000"/>
                </a:schemeClr>
              </a:solidFill>
            </a:endParaRPr>
          </a:p>
        </p:txBody>
      </p:sp>
    </p:spTree>
    <p:extLst>
      <p:ext uri="{BB962C8B-B14F-4D97-AF65-F5344CB8AC3E}">
        <p14:creationId xmlns:p14="http://schemas.microsoft.com/office/powerpoint/2010/main" val="316998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a:bodyPr>
          <a:lstStyle/>
          <a:p>
            <a:pPr algn="l"/>
            <a:r>
              <a:rPr lang="en-US" sz="3000" dirty="0" smtClean="0">
                <a:solidFill>
                  <a:schemeClr val="accent1">
                    <a:lumMod val="75000"/>
                  </a:schemeClr>
                </a:solidFill>
              </a:rPr>
              <a:t>If we know that poverty is having a stronger effect than race, our targeting ought to include poverty.</a:t>
            </a:r>
            <a:endParaRPr lang="en-US" sz="3000" dirty="0">
              <a:solidFill>
                <a:schemeClr val="accent1">
                  <a:lumMod val="75000"/>
                </a:schemeClr>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09162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200400"/>
            <a:ext cx="1466620" cy="954107"/>
          </a:xfrm>
          <a:prstGeom prst="rect">
            <a:avLst/>
          </a:prstGeom>
          <a:solidFill>
            <a:schemeClr val="bg1"/>
          </a:solidFill>
        </p:spPr>
        <p:txBody>
          <a:bodyPr wrap="none" rtlCol="0">
            <a:spAutoFit/>
          </a:bodyPr>
          <a:lstStyle/>
          <a:p>
            <a:r>
              <a:rPr lang="en-US" sz="1400" dirty="0" smtClean="0"/>
              <a:t>Number of </a:t>
            </a:r>
          </a:p>
          <a:p>
            <a:r>
              <a:rPr lang="en-US" sz="1400" dirty="0" smtClean="0"/>
              <a:t>Below proficient, </a:t>
            </a:r>
          </a:p>
          <a:p>
            <a:r>
              <a:rPr lang="en-US" sz="1400" dirty="0" smtClean="0"/>
              <a:t>Lower-Income </a:t>
            </a:r>
          </a:p>
          <a:p>
            <a:r>
              <a:rPr lang="en-US" sz="1400" dirty="0" smtClean="0"/>
              <a:t>Students</a:t>
            </a:r>
          </a:p>
        </p:txBody>
      </p:sp>
    </p:spTree>
    <p:extLst>
      <p:ext uri="{BB962C8B-B14F-4D97-AF65-F5344CB8AC3E}">
        <p14:creationId xmlns:p14="http://schemas.microsoft.com/office/powerpoint/2010/main" val="22460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3820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Autofit/>
          </a:bodyPr>
          <a:lstStyle/>
          <a:p>
            <a:pPr algn="l"/>
            <a:r>
              <a:rPr lang="en-US" sz="2500" dirty="0" smtClean="0">
                <a:solidFill>
                  <a:schemeClr val="accent1">
                    <a:lumMod val="75000"/>
                  </a:schemeClr>
                </a:solidFill>
              </a:rPr>
              <a:t>By this targeting criteria, half of the identified African-American and Hispanic districts match, including 3 of the largest. </a:t>
            </a:r>
            <a:endParaRPr lang="en-US" sz="2500" dirty="0">
              <a:solidFill>
                <a:schemeClr val="accent1">
                  <a:lumMod val="75000"/>
                </a:schemeClr>
              </a:solidFill>
            </a:endParaRPr>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47799"/>
            <a:ext cx="7467600" cy="53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3200400"/>
            <a:ext cx="1466620" cy="954107"/>
          </a:xfrm>
          <a:prstGeom prst="rect">
            <a:avLst/>
          </a:prstGeom>
          <a:solidFill>
            <a:schemeClr val="bg1"/>
          </a:solidFill>
        </p:spPr>
        <p:txBody>
          <a:bodyPr wrap="none" rtlCol="0">
            <a:spAutoFit/>
          </a:bodyPr>
          <a:lstStyle/>
          <a:p>
            <a:r>
              <a:rPr lang="en-US" sz="1400" dirty="0" smtClean="0"/>
              <a:t>Number of </a:t>
            </a:r>
          </a:p>
          <a:p>
            <a:r>
              <a:rPr lang="en-US" sz="1400" dirty="0" smtClean="0"/>
              <a:t>Below proficient, </a:t>
            </a:r>
          </a:p>
          <a:p>
            <a:r>
              <a:rPr lang="en-US" sz="1400" dirty="0" smtClean="0"/>
              <a:t>Lower-Income </a:t>
            </a:r>
          </a:p>
          <a:p>
            <a:r>
              <a:rPr lang="en-US" sz="1400" dirty="0" smtClean="0"/>
              <a:t>Students</a:t>
            </a:r>
          </a:p>
        </p:txBody>
      </p:sp>
    </p:spTree>
    <p:extLst>
      <p:ext uri="{BB962C8B-B14F-4D97-AF65-F5344CB8AC3E}">
        <p14:creationId xmlns:p14="http://schemas.microsoft.com/office/powerpoint/2010/main" val="215625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382000" cy="16002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Autofit/>
          </a:bodyPr>
          <a:lstStyle/>
          <a:p>
            <a:pPr algn="l"/>
            <a:r>
              <a:rPr lang="en-US" sz="2500" dirty="0">
                <a:solidFill>
                  <a:schemeClr val="accent1">
                    <a:lumMod val="75000"/>
                  </a:schemeClr>
                </a:solidFill>
              </a:rPr>
              <a:t>I</a:t>
            </a:r>
            <a:r>
              <a:rPr lang="en-US" sz="2500" dirty="0" smtClean="0">
                <a:solidFill>
                  <a:schemeClr val="accent1">
                    <a:lumMod val="75000"/>
                  </a:schemeClr>
                </a:solidFill>
              </a:rPr>
              <a:t>f we select the districts with the largest numbers of below proficient and low-income students, regardless of race, we get these districts:  </a:t>
            </a:r>
            <a:endParaRPr lang="en-US" sz="25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6477000" cy="490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3430509"/>
            <a:ext cx="1466620" cy="954107"/>
          </a:xfrm>
          <a:prstGeom prst="rect">
            <a:avLst/>
          </a:prstGeom>
          <a:solidFill>
            <a:schemeClr val="bg1"/>
          </a:solidFill>
        </p:spPr>
        <p:txBody>
          <a:bodyPr wrap="none" rtlCol="0">
            <a:spAutoFit/>
          </a:bodyPr>
          <a:lstStyle/>
          <a:p>
            <a:r>
              <a:rPr lang="en-US" sz="1400" dirty="0" smtClean="0"/>
              <a:t>Number of </a:t>
            </a:r>
          </a:p>
          <a:p>
            <a:r>
              <a:rPr lang="en-US" sz="1400" dirty="0" smtClean="0"/>
              <a:t>Below proficient, </a:t>
            </a:r>
          </a:p>
          <a:p>
            <a:r>
              <a:rPr lang="en-US" sz="1400" dirty="0" smtClean="0"/>
              <a:t>Lower-Income </a:t>
            </a:r>
          </a:p>
          <a:p>
            <a:r>
              <a:rPr lang="en-US" sz="1400" dirty="0" smtClean="0"/>
              <a:t>Students</a:t>
            </a:r>
          </a:p>
        </p:txBody>
      </p:sp>
    </p:spTree>
    <p:extLst>
      <p:ext uri="{BB962C8B-B14F-4D97-AF65-F5344CB8AC3E}">
        <p14:creationId xmlns:p14="http://schemas.microsoft.com/office/powerpoint/2010/main" val="355946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84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19100" y="228600"/>
            <a:ext cx="8305800" cy="13716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Autofit/>
          </a:bodyPr>
          <a:lstStyle/>
          <a:p>
            <a:pPr algn="l"/>
            <a:r>
              <a:rPr lang="en-US" sz="2800" dirty="0" smtClean="0">
                <a:solidFill>
                  <a:schemeClr val="accent1">
                    <a:lumMod val="75000"/>
                  </a:schemeClr>
                </a:solidFill>
              </a:rPr>
              <a:t>Overlap of Kansas Districts with the Largest Numbers of Below-Proficient &amp; Low-Income Students </a:t>
            </a:r>
            <a:br>
              <a:rPr lang="en-US" sz="2800" dirty="0" smtClean="0">
                <a:solidFill>
                  <a:schemeClr val="accent1">
                    <a:lumMod val="75000"/>
                  </a:schemeClr>
                </a:solidFill>
              </a:rPr>
            </a:br>
            <a:r>
              <a:rPr lang="en-US" sz="2800" dirty="0" smtClean="0">
                <a:solidFill>
                  <a:schemeClr val="accent1">
                    <a:lumMod val="75000"/>
                  </a:schemeClr>
                </a:solidFill>
              </a:rPr>
              <a:t>by Ethnic Group</a:t>
            </a:r>
            <a:endParaRPr lang="en-US" sz="2800" dirty="0">
              <a:solidFill>
                <a:schemeClr val="accent1">
                  <a:lumMod val="75000"/>
                </a:schemeClr>
              </a:solidFill>
            </a:endParaRPr>
          </a:p>
        </p:txBody>
      </p:sp>
      <p:sp>
        <p:nvSpPr>
          <p:cNvPr id="3" name="Oval 2"/>
          <p:cNvSpPr/>
          <p:nvPr/>
        </p:nvSpPr>
        <p:spPr>
          <a:xfrm>
            <a:off x="8367049" y="5486400"/>
            <a:ext cx="776951" cy="1066800"/>
          </a:xfrm>
          <a:prstGeom prst="ellipse">
            <a:avLst/>
          </a:pr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16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t>In our first meeting, we reviewed research and data which confirmed that:</a:t>
            </a:r>
            <a:endParaRPr lang="en-US" sz="3200"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514350" lvl="0" indent="-514350">
              <a:buFont typeface="+mj-lt"/>
              <a:buAutoNum type="arabicPeriod"/>
            </a:pPr>
            <a:r>
              <a:rPr lang="en-US" i="1" dirty="0">
                <a:solidFill>
                  <a:schemeClr val="accent1">
                    <a:lumMod val="75000"/>
                  </a:schemeClr>
                </a:solidFill>
              </a:rPr>
              <a:t>Gaps are leading indicators of the health </a:t>
            </a:r>
            <a:r>
              <a:rPr lang="en-US" i="1" dirty="0" smtClean="0">
                <a:solidFill>
                  <a:schemeClr val="accent1">
                    <a:lumMod val="75000"/>
                  </a:schemeClr>
                </a:solidFill>
              </a:rPr>
              <a:t>and competitiveness </a:t>
            </a:r>
            <a:r>
              <a:rPr lang="en-US" i="1" dirty="0">
                <a:solidFill>
                  <a:schemeClr val="accent1">
                    <a:lumMod val="75000"/>
                  </a:schemeClr>
                </a:solidFill>
              </a:rPr>
              <a:t>of a society.  </a:t>
            </a:r>
            <a:r>
              <a:rPr lang="en-US" i="1" dirty="0"/>
              <a:t>The smaller the gaps, the healthier and more economically competitive the society.  The rapid growth in the proportion of </a:t>
            </a:r>
            <a:r>
              <a:rPr lang="en-US" i="1" dirty="0" smtClean="0"/>
              <a:t>working and single </a:t>
            </a:r>
            <a:r>
              <a:rPr lang="en-US" i="1" dirty="0"/>
              <a:t>mothers is a global phenomenon, but countries that have high-quality Early Education and Child Care (EECC</a:t>
            </a:r>
            <a:r>
              <a:rPr lang="en-US" i="1" dirty="0" smtClean="0"/>
              <a:t>), </a:t>
            </a:r>
            <a:r>
              <a:rPr lang="en-US" i="1" dirty="0"/>
              <a:t>have </a:t>
            </a:r>
            <a:r>
              <a:rPr lang="en-US" i="1" dirty="0" smtClean="0"/>
              <a:t>reduced the </a:t>
            </a:r>
            <a:r>
              <a:rPr lang="en-US" i="1" dirty="0"/>
              <a:t>gaps associated with poverty and single-parenthood</a:t>
            </a:r>
            <a:r>
              <a:rPr lang="en-US" i="1" dirty="0" smtClean="0"/>
              <a:t>.</a:t>
            </a:r>
            <a:endParaRPr lang="en-US" dirty="0"/>
          </a:p>
          <a:p>
            <a:pPr marL="514350" lvl="0" indent="-514350">
              <a:buFont typeface="+mj-lt"/>
              <a:buAutoNum type="arabicPeriod"/>
            </a:pPr>
            <a:r>
              <a:rPr lang="en-US" i="1" dirty="0">
                <a:solidFill>
                  <a:schemeClr val="accent1">
                    <a:lumMod val="75000"/>
                  </a:schemeClr>
                </a:solidFill>
              </a:rPr>
              <a:t>Health and academic gaps, because of developmental sensitivities, originate in early child development and social </a:t>
            </a:r>
            <a:r>
              <a:rPr lang="en-US" i="1" dirty="0" smtClean="0">
                <a:solidFill>
                  <a:schemeClr val="accent1">
                    <a:lumMod val="75000"/>
                  </a:schemeClr>
                </a:solidFill>
              </a:rPr>
              <a:t>interactions.  </a:t>
            </a:r>
            <a:r>
              <a:rPr lang="en-US" i="1" dirty="0" smtClean="0"/>
              <a:t>Once the architecture </a:t>
            </a:r>
            <a:r>
              <a:rPr lang="en-US" i="1" dirty="0"/>
              <a:t>of developing brains and </a:t>
            </a:r>
            <a:r>
              <a:rPr lang="en-US" i="1" dirty="0" smtClean="0"/>
              <a:t>biological </a:t>
            </a:r>
            <a:r>
              <a:rPr lang="en-US" i="1" dirty="0"/>
              <a:t>systems </a:t>
            </a:r>
            <a:r>
              <a:rPr lang="en-US" i="1" dirty="0" smtClean="0"/>
              <a:t>is shaped, gradients in health and achievement persist.  Plasticity is limited. </a:t>
            </a:r>
            <a:endParaRPr lang="en-US" dirty="0"/>
          </a:p>
        </p:txBody>
      </p:sp>
    </p:spTree>
    <p:extLst>
      <p:ext uri="{BB962C8B-B14F-4D97-AF65-F5344CB8AC3E}">
        <p14:creationId xmlns:p14="http://schemas.microsoft.com/office/powerpoint/2010/main" val="255655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88877"/>
            <a:ext cx="790336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76200"/>
            <a:ext cx="81534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2400" dirty="0" smtClean="0">
                <a:solidFill>
                  <a:schemeClr val="accent1">
                    <a:lumMod val="75000"/>
                  </a:schemeClr>
                </a:solidFill>
              </a:rPr>
              <a:t>The brain is sculpted by experience, especially so from birth through age 5.  This foundational architecture shapes some capacities for life.  </a:t>
            </a:r>
            <a:endParaRPr lang="en-US" sz="2400" dirty="0">
              <a:solidFill>
                <a:schemeClr val="accent1">
                  <a:lumMod val="75000"/>
                </a:schemeClr>
              </a:solidFill>
            </a:endParaRPr>
          </a:p>
        </p:txBody>
      </p:sp>
    </p:spTree>
    <p:extLst>
      <p:ext uri="{BB962C8B-B14F-4D97-AF65-F5344CB8AC3E}">
        <p14:creationId xmlns:p14="http://schemas.microsoft.com/office/powerpoint/2010/main" val="320522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92500" lnSpcReduction="20000"/>
          </a:bodyPr>
          <a:lstStyle/>
          <a:p>
            <a:pPr marL="514350" lvl="0" indent="-514350">
              <a:buFont typeface="+mj-lt"/>
              <a:buAutoNum type="arabicPeriod" startAt="3"/>
            </a:pPr>
            <a:r>
              <a:rPr lang="en-US" i="1" dirty="0">
                <a:solidFill>
                  <a:schemeClr val="accent1">
                    <a:lumMod val="75000"/>
                  </a:schemeClr>
                </a:solidFill>
              </a:rPr>
              <a:t>S</a:t>
            </a:r>
            <a:r>
              <a:rPr lang="en-US" i="1" dirty="0" smtClean="0">
                <a:solidFill>
                  <a:schemeClr val="accent1">
                    <a:lumMod val="75000"/>
                  </a:schemeClr>
                </a:solidFill>
              </a:rPr>
              <a:t>ub-optimal architecture increases the probability of lower academic performance</a:t>
            </a:r>
            <a:r>
              <a:rPr lang="en-US" i="1" dirty="0" smtClean="0"/>
              <a:t>, heart disease, diabetes, mental illnesses, and criminal behaviors. </a:t>
            </a:r>
            <a:endParaRPr lang="en-US" dirty="0" smtClean="0"/>
          </a:p>
          <a:p>
            <a:pPr marL="514350" lvl="0" indent="-514350">
              <a:buFont typeface="+mj-lt"/>
              <a:buAutoNum type="arabicPeriod" startAt="3"/>
            </a:pPr>
            <a:r>
              <a:rPr lang="en-US" i="1" dirty="0" smtClean="0"/>
              <a:t>As income and wealth gaps have increased over the last three decades, </a:t>
            </a:r>
            <a:r>
              <a:rPr lang="en-US" i="1" dirty="0" smtClean="0">
                <a:solidFill>
                  <a:schemeClr val="accent1">
                    <a:lumMod val="75000"/>
                  </a:schemeClr>
                </a:solidFill>
              </a:rPr>
              <a:t>the upper classes are investing more in their children, increasing academic gaps by 30 to 60 percent</a:t>
            </a:r>
            <a:r>
              <a:rPr lang="en-US" i="1" dirty="0" smtClean="0"/>
              <a:t>.</a:t>
            </a:r>
            <a:endParaRPr lang="en-US" dirty="0" smtClean="0"/>
          </a:p>
          <a:p>
            <a:pPr marL="514350" lvl="0" indent="-514350">
              <a:buFont typeface="+mj-lt"/>
              <a:buAutoNum type="arabicPeriod" startAt="3"/>
            </a:pPr>
            <a:r>
              <a:rPr lang="en-US" i="1" dirty="0" smtClean="0">
                <a:solidFill>
                  <a:schemeClr val="accent1">
                    <a:lumMod val="75000"/>
                  </a:schemeClr>
                </a:solidFill>
              </a:rPr>
              <a:t>Social and Economic Status (SES) has become a much stronger predictor of gaps than ethnicity or race.  </a:t>
            </a:r>
            <a:r>
              <a:rPr lang="en-US" i="1" dirty="0"/>
              <a:t>L</a:t>
            </a:r>
            <a:r>
              <a:rPr lang="en-US" i="1" dirty="0" smtClean="0"/>
              <a:t>ower SES is disproportionately greater among African-Americans and Hispanics.</a:t>
            </a:r>
            <a:endParaRPr lang="en-US" dirty="0" smtClean="0"/>
          </a:p>
          <a:p>
            <a:endParaRPr lang="en-US" dirty="0"/>
          </a:p>
        </p:txBody>
      </p:sp>
      <p:sp>
        <p:nvSpPr>
          <p:cNvPr id="4" name="Title 1"/>
          <p:cNvSpPr>
            <a:spLocks noGrp="1"/>
          </p:cNvSpPr>
          <p:nvPr>
            <p:ph type="title"/>
          </p:nvPr>
        </p:nvSpPr>
        <p:spPr>
          <a:xfrm>
            <a:off x="381000" y="228600"/>
            <a:ext cx="4419600" cy="685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t>Review continued:</a:t>
            </a:r>
            <a:endParaRPr lang="en-US" sz="3200" dirty="0"/>
          </a:p>
        </p:txBody>
      </p:sp>
    </p:spTree>
    <p:extLst>
      <p:ext uri="{BB962C8B-B14F-4D97-AF65-F5344CB8AC3E}">
        <p14:creationId xmlns:p14="http://schemas.microsoft.com/office/powerpoint/2010/main" val="405659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11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solidFill>
                  <a:schemeClr val="accent1">
                    <a:lumMod val="75000"/>
                  </a:schemeClr>
                </a:solidFill>
              </a:rPr>
              <a:t>The 3 most important early factors for a child’s future academic success are:</a:t>
            </a:r>
            <a:endParaRPr lang="en-US" dirty="0">
              <a:solidFill>
                <a:schemeClr val="accent1">
                  <a:lumMod val="75000"/>
                </a:schemeClr>
              </a:solidFill>
            </a:endParaRPr>
          </a:p>
        </p:txBody>
      </p:sp>
      <p:sp>
        <p:nvSpPr>
          <p:cNvPr id="3" name="Content Placeholder 2"/>
          <p:cNvSpPr>
            <a:spLocks noGrp="1"/>
          </p:cNvSpPr>
          <p:nvPr>
            <p:ph idx="1"/>
          </p:nvPr>
        </p:nvSpPr>
        <p:spPr>
          <a:xfrm>
            <a:off x="1295400" y="2590800"/>
            <a:ext cx="6781800" cy="4114800"/>
          </a:xfrm>
        </p:spPr>
        <p:txBody>
          <a:bodyPr>
            <a:normAutofit/>
          </a:bodyPr>
          <a:lstStyle/>
          <a:p>
            <a:pPr lvl="0"/>
            <a:r>
              <a:rPr lang="en-US" dirty="0"/>
              <a:t>Rich language &amp; intellectual stimulation and reciprocity</a:t>
            </a:r>
          </a:p>
          <a:p>
            <a:pPr lvl="0"/>
            <a:r>
              <a:rPr lang="en-US" dirty="0"/>
              <a:t>Warm, positive bonding &amp; </a:t>
            </a:r>
            <a:r>
              <a:rPr lang="en-US" dirty="0" smtClean="0"/>
              <a:t>attachment &amp; </a:t>
            </a:r>
            <a:r>
              <a:rPr lang="en-US" dirty="0"/>
              <a:t>emotional reciprocity</a:t>
            </a:r>
          </a:p>
          <a:p>
            <a:pPr lvl="0"/>
            <a:r>
              <a:rPr lang="en-US" dirty="0"/>
              <a:t>Normal, not chronically stressful or neglectful, social environments</a:t>
            </a:r>
          </a:p>
          <a:p>
            <a:endParaRPr lang="en-US" dirty="0" smtClean="0"/>
          </a:p>
        </p:txBody>
      </p:sp>
    </p:spTree>
    <p:extLst>
      <p:ext uri="{BB962C8B-B14F-4D97-AF65-F5344CB8AC3E}">
        <p14:creationId xmlns:p14="http://schemas.microsoft.com/office/powerpoint/2010/main" val="39689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230505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rmAutofit fontScale="90000"/>
          </a:bodyPr>
          <a:lstStyle/>
          <a:p>
            <a:pPr algn="l"/>
            <a:r>
              <a:rPr lang="en-US" dirty="0" smtClean="0">
                <a:solidFill>
                  <a:schemeClr val="accent1">
                    <a:lumMod val="75000"/>
                  </a:schemeClr>
                </a:solidFill>
              </a:rPr>
              <a:t>Where are the biggest gaps and what solutions might be tested there?</a:t>
            </a:r>
            <a:endParaRPr lang="en-US" dirty="0">
              <a:solidFill>
                <a:schemeClr val="accent1">
                  <a:lumMod val="75000"/>
                </a:schemeClr>
              </a:solidFill>
            </a:endParaRPr>
          </a:p>
        </p:txBody>
      </p:sp>
      <p:sp>
        <p:nvSpPr>
          <p:cNvPr id="4" name="Content Placeholder 2"/>
          <p:cNvSpPr>
            <a:spLocks noGrp="1"/>
          </p:cNvSpPr>
          <p:nvPr>
            <p:ph type="subTitle" idx="1"/>
          </p:nvPr>
        </p:nvSpPr>
        <p:spPr>
          <a:xfrm>
            <a:off x="990600" y="2971800"/>
            <a:ext cx="7315200" cy="3200400"/>
          </a:xfrm>
        </p:spPr>
        <p:txBody>
          <a:bodyPr>
            <a:normAutofit fontScale="77500" lnSpcReduction="20000"/>
          </a:bodyPr>
          <a:lstStyle/>
          <a:p>
            <a:pPr marL="457200" indent="-457200" algn="l">
              <a:buFont typeface="Arial" panose="020B0604020202020204" pitchFamily="34" charset="0"/>
              <a:buChar char="•"/>
            </a:pPr>
            <a:r>
              <a:rPr lang="en-US" dirty="0"/>
              <a:t>W</a:t>
            </a:r>
            <a:r>
              <a:rPr lang="en-US" dirty="0" smtClean="0"/>
              <a:t>hich ten Kansas districts have the greatest numbers</a:t>
            </a:r>
            <a:r>
              <a:rPr lang="en-US" dirty="0"/>
              <a:t> </a:t>
            </a:r>
            <a:r>
              <a:rPr lang="en-US" dirty="0" smtClean="0"/>
              <a:t>of Hispanics, African-American, and lower SES students?</a:t>
            </a:r>
          </a:p>
          <a:p>
            <a:pPr marL="457200" indent="-457200" algn="l">
              <a:buFont typeface="Arial" panose="020B0604020202020204" pitchFamily="34" charset="0"/>
              <a:buChar char="•"/>
            </a:pPr>
            <a:r>
              <a:rPr lang="en-US" dirty="0" smtClean="0"/>
              <a:t>How well are these 3 overlapping groups performing academically?</a:t>
            </a:r>
          </a:p>
          <a:p>
            <a:pPr marL="457200" indent="-457200" algn="l">
              <a:buFont typeface="Arial" panose="020B0604020202020204" pitchFamily="34" charset="0"/>
              <a:buChar char="•"/>
            </a:pPr>
            <a:r>
              <a:rPr lang="en-US" dirty="0" smtClean="0"/>
              <a:t>Do the descriptive facts of these districts and schools fit with our causal hypotheses?  </a:t>
            </a:r>
            <a:r>
              <a:rPr lang="en-US" i="1" dirty="0" smtClean="0">
                <a:solidFill>
                  <a:schemeClr val="accent1">
                    <a:lumMod val="75000"/>
                  </a:schemeClr>
                </a:solidFill>
              </a:rPr>
              <a:t>In Kansas, is poverty a stronger predictor of lower academic results than ethnicity?</a:t>
            </a:r>
          </a:p>
          <a:p>
            <a:endParaRPr lang="en-US" dirty="0"/>
          </a:p>
        </p:txBody>
      </p:sp>
    </p:spTree>
    <p:extLst>
      <p:ext uri="{BB962C8B-B14F-4D97-AF65-F5344CB8AC3E}">
        <p14:creationId xmlns:p14="http://schemas.microsoft.com/office/powerpoint/2010/main" val="10679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391400" cy="1401762"/>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200" dirty="0" smtClean="0">
                <a:solidFill>
                  <a:schemeClr val="accent1">
                    <a:lumMod val="75000"/>
                  </a:schemeClr>
                </a:solidFill>
              </a:rPr>
              <a:t>Where are the greatest numbers of each of the 3 groups?</a:t>
            </a:r>
            <a:endParaRPr lang="en-US" sz="32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59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53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200" dirty="0" smtClean="0">
                <a:solidFill>
                  <a:schemeClr val="accent1">
                    <a:lumMod val="75000"/>
                  </a:schemeClr>
                </a:solidFill>
              </a:rPr>
              <a:t>How well do African-American students do on state reading assessments in these 10 districts?</a:t>
            </a:r>
            <a:endParaRPr lang="en-US" sz="3200" dirty="0">
              <a:solidFill>
                <a:schemeClr val="accent1">
                  <a:lumMod val="75000"/>
                </a:scheme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458"/>
            <a:ext cx="9144000" cy="527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43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304800"/>
            <a:ext cx="6629400" cy="1143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Where are the greatest numbers</a:t>
            </a:r>
            <a:br>
              <a:rPr lang="en-US" sz="3600" dirty="0" smtClean="0">
                <a:solidFill>
                  <a:schemeClr val="accent1">
                    <a:lumMod val="75000"/>
                  </a:schemeClr>
                </a:solidFill>
              </a:rPr>
            </a:br>
            <a:r>
              <a:rPr lang="en-US" sz="3600" dirty="0" smtClean="0">
                <a:solidFill>
                  <a:schemeClr val="accent1">
                    <a:lumMod val="75000"/>
                  </a:schemeClr>
                </a:solidFill>
              </a:rPr>
              <a:t> of Hispanic students?</a:t>
            </a:r>
            <a:endParaRPr lang="en-US" sz="3600" dirty="0">
              <a:solidFill>
                <a:schemeClr val="accent1">
                  <a:lumMod val="75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3" y="1757388"/>
            <a:ext cx="8993057" cy="504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09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5416</TotalTime>
  <Words>1691</Words>
  <Application>Microsoft Office PowerPoint</Application>
  <PresentationFormat>On-screen Show (4:3)</PresentationFormat>
  <Paragraphs>119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Summary of Gap Causes  and  Where the Most Prominent Gaps Are in Kansas</vt:lpstr>
      <vt:lpstr>In our first meeting, we reviewed research and data which confirmed that:</vt:lpstr>
      <vt:lpstr>The brain is sculpted by experience, especially so from birth through age 5.  This foundational architecture shapes some capacities for life.  </vt:lpstr>
      <vt:lpstr>Review continued:</vt:lpstr>
      <vt:lpstr>The 3 most important early factors for a child’s future academic success are:</vt:lpstr>
      <vt:lpstr>Where are the biggest gaps and what solutions might be tested there?</vt:lpstr>
      <vt:lpstr>Where are the greatest numbers of each of the 3 groups?</vt:lpstr>
      <vt:lpstr>How well do African-American students do on state reading assessments in these 10 districts?</vt:lpstr>
      <vt:lpstr>Where are the greatest numbers  of Hispanic students?</vt:lpstr>
      <vt:lpstr>How well do Hispanic students do on state reading assessments in their 10 most populous districts?</vt:lpstr>
      <vt:lpstr>Where are the greatest numbers of lower social &amp; economic status students?</vt:lpstr>
      <vt:lpstr>How do the ethnic groups’ relative risks compare to those of lower-income students?  Is the pattern the same?</vt:lpstr>
      <vt:lpstr>PowerPoint Presentation</vt:lpstr>
      <vt:lpstr>In Kansas, is lower SES a stronger predictor of academic achievement than ethnicity?</vt:lpstr>
      <vt:lpstr>What variables were significant predictors of students’ average academic growth?  (same predictors, reading and math combined)</vt:lpstr>
      <vt:lpstr>If we know that poverty is having a stronger effect than race, our targeting ought to include poverty.</vt:lpstr>
      <vt:lpstr>By this targeting criteria, half of the identified African-American and Hispanic districts match, including 3 of the largest. </vt:lpstr>
      <vt:lpstr>If we select the districts with the largest numbers of below proficient and low-income students, regardless of race, we get these districts:  </vt:lpstr>
      <vt:lpstr>Overlap of Kansas Districts with the Largest Numbers of Below-Proficient &amp; Low-Income Students  by Ethnic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Gap Causes</dc:title>
  <dc:creator>Tony Moss</dc:creator>
  <cp:lastModifiedBy>Tony Moss</cp:lastModifiedBy>
  <cp:revision>107</cp:revision>
  <cp:lastPrinted>2014-09-22T20:23:50Z</cp:lastPrinted>
  <dcterms:created xsi:type="dcterms:W3CDTF">2014-08-19T14:20:08Z</dcterms:created>
  <dcterms:modified xsi:type="dcterms:W3CDTF">2017-08-17T18:34:01Z</dcterms:modified>
</cp:coreProperties>
</file>