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86" r:id="rId3"/>
    <p:sldId id="293" r:id="rId4"/>
    <p:sldId id="258" r:id="rId5"/>
    <p:sldId id="264" r:id="rId6"/>
    <p:sldId id="269" r:id="rId7"/>
    <p:sldId id="270" r:id="rId8"/>
    <p:sldId id="271" r:id="rId9"/>
    <p:sldId id="272" r:id="rId10"/>
    <p:sldId id="279" r:id="rId11"/>
    <p:sldId id="267" r:id="rId12"/>
    <p:sldId id="294" r:id="rId13"/>
    <p:sldId id="296" r:id="rId14"/>
    <p:sldId id="280" r:id="rId15"/>
    <p:sldId id="275" r:id="rId16"/>
    <p:sldId id="281" r:id="rId17"/>
    <p:sldId id="274" r:id="rId18"/>
    <p:sldId id="277" r:id="rId19"/>
    <p:sldId id="278" r:id="rId20"/>
    <p:sldId id="298" r:id="rId21"/>
    <p:sldId id="295" r:id="rId22"/>
    <p:sldId id="283" r:id="rId23"/>
    <p:sldId id="284" r:id="rId24"/>
    <p:sldId id="285" r:id="rId25"/>
    <p:sldId id="290" r:id="rId26"/>
    <p:sldId id="299" r:id="rId27"/>
    <p:sldId id="29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97" autoAdjust="0"/>
  </p:normalViewPr>
  <p:slideViewPr>
    <p:cSldViewPr>
      <p:cViewPr varScale="1">
        <p:scale>
          <a:sx n="98" d="100"/>
          <a:sy n="98" d="100"/>
        </p:scale>
        <p:origin x="-20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Kansas</a:t>
            </a:r>
          </a:p>
        </c:rich>
      </c:tx>
      <c:layout>
        <c:manualLayout>
          <c:xMode val="edge"/>
          <c:yMode val="edge"/>
          <c:x val="0.320684289463817"/>
          <c:y val="2.354482212788563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327943116586682"/>
          <c:y val="0.11028146879886945"/>
          <c:w val="0.81361488703394014"/>
          <c:h val="0.8698958568911638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School Diploma or Less</c:v>
                </c:pt>
              </c:strCache>
            </c:strRef>
          </c:tx>
          <c:invertIfNegative val="0"/>
          <c:val>
            <c:numRef>
              <c:f>Sheet1!$B$2</c:f>
              <c:numCache>
                <c:formatCode>0%</c:formatCode>
                <c:ptCount val="1"/>
                <c:pt idx="0">
                  <c:v>0.28999999999999998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Associate's Degree/  Some College</c:v>
                </c:pt>
              </c:strCache>
            </c:strRef>
          </c:tx>
          <c:invertIfNegative val="0"/>
          <c:val>
            <c:numRef>
              <c:f>Sheet1!$C$2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Bachelor's Degree</c:v>
                </c:pt>
              </c:strCache>
            </c:strRef>
          </c:tx>
          <c:invertIfNegative val="0"/>
          <c:val>
            <c:numRef>
              <c:f>Sheet1!$D$2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Master's Degree</c:v>
                </c:pt>
              </c:strCache>
            </c:strRef>
          </c:tx>
          <c:invertIfNegative val="0"/>
          <c:val>
            <c:numRef>
              <c:f>Sheet1!$E$2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3145600"/>
        <c:axId val="33147136"/>
      </c:barChart>
      <c:catAx>
        <c:axId val="33145600"/>
        <c:scaling>
          <c:orientation val="minMax"/>
        </c:scaling>
        <c:delete val="1"/>
        <c:axPos val="b"/>
        <c:majorTickMark val="none"/>
        <c:minorTickMark val="none"/>
        <c:tickLblPos val="nextTo"/>
        <c:crossAx val="33147136"/>
        <c:crosses val="autoZero"/>
        <c:auto val="1"/>
        <c:lblAlgn val="ctr"/>
        <c:lblOffset val="100"/>
        <c:noMultiLvlLbl val="0"/>
      </c:catAx>
      <c:valAx>
        <c:axId val="3314713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33145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0.35789</cdr:x>
      <cdr:y>0.11559</cdr:y>
    </cdr:from>
    <cdr:to>
      <cdr:x>0.75088</cdr:x>
      <cdr:y>0.20565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50" y="819151"/>
          <a:ext cx="1066800" cy="638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/>
            <a:t>Master's Degree</a:t>
          </a:r>
        </a:p>
        <a:p xmlns:a="http://schemas.openxmlformats.org/drawingml/2006/main">
          <a:pPr algn="ctr"/>
          <a:r>
            <a:rPr lang="en-US" sz="1100" b="1" dirty="0"/>
            <a:t>11%</a:t>
          </a:r>
        </a:p>
      </cdr:txBody>
    </cdr:sp>
  </cdr:relSizeAnchor>
  <cdr:relSizeAnchor xmlns:cdr="http://schemas.openxmlformats.org/drawingml/2006/chartDrawing">
    <cdr:from>
      <cdr:x>0.32749</cdr:x>
      <cdr:y>0.24373</cdr:y>
    </cdr:from>
    <cdr:to>
      <cdr:x>0.8</cdr:x>
      <cdr:y>0.35484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89000" y="1727200"/>
          <a:ext cx="1282700" cy="787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dirty="0"/>
            <a:t>Bachelor's </a:t>
          </a:r>
        </a:p>
        <a:p xmlns:a="http://schemas.openxmlformats.org/drawingml/2006/main">
          <a:pPr algn="ctr"/>
          <a:r>
            <a:rPr lang="en-US" sz="1100" b="1" dirty="0"/>
            <a:t>Degree</a:t>
          </a:r>
        </a:p>
        <a:p xmlns:a="http://schemas.openxmlformats.org/drawingml/2006/main">
          <a:pPr algn="ctr"/>
          <a:r>
            <a:rPr lang="en-US" sz="1100" b="1" dirty="0"/>
            <a:t>25%</a:t>
          </a:r>
        </a:p>
      </cdr:txBody>
    </cdr:sp>
  </cdr:relSizeAnchor>
  <cdr:relSizeAnchor xmlns:cdr="http://schemas.openxmlformats.org/drawingml/2006/chartDrawing">
    <cdr:from>
      <cdr:x>0.32047</cdr:x>
      <cdr:y>0.49238</cdr:y>
    </cdr:from>
    <cdr:to>
      <cdr:x>0.8</cdr:x>
      <cdr:y>0.61022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69950" y="3489325"/>
          <a:ext cx="1301750" cy="835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/>
            <a:t>Associate's Degree/Some College</a:t>
          </a:r>
        </a:p>
        <a:p xmlns:a="http://schemas.openxmlformats.org/drawingml/2006/main">
          <a:pPr algn="ctr"/>
          <a:r>
            <a:rPr lang="en-US" sz="1100" b="1"/>
            <a:t>35%</a:t>
          </a:r>
        </a:p>
      </cdr:txBody>
    </cdr:sp>
  </cdr:relSizeAnchor>
  <cdr:relSizeAnchor xmlns:cdr="http://schemas.openxmlformats.org/drawingml/2006/chartDrawing">
    <cdr:from>
      <cdr:x>0.33099</cdr:x>
      <cdr:y>0.79032</cdr:y>
    </cdr:from>
    <cdr:to>
      <cdr:x>0.78947</cdr:x>
      <cdr:y>0.90726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98525" y="5600700"/>
          <a:ext cx="1244600" cy="828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/>
            <a:t>High School Diploma</a:t>
          </a:r>
          <a:r>
            <a:rPr lang="en-US" sz="1100" b="1" baseline="0"/>
            <a:t> or Less</a:t>
          </a:r>
        </a:p>
        <a:p xmlns:a="http://schemas.openxmlformats.org/drawingml/2006/main">
          <a:pPr algn="ctr"/>
          <a:r>
            <a:rPr lang="en-US" sz="1100" b="1" baseline="0"/>
            <a:t>29%</a:t>
          </a:r>
          <a:endParaRPr lang="en-US" sz="1100" b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E4D40-E46E-433E-A4CD-673FCDFE1AC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45D3F-D780-488C-A03C-3996AA9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32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45D3F-D780-488C-A03C-3996AA9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00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Jay</a:t>
            </a:r>
          </a:p>
          <a:p>
            <a:endParaRPr lang="en-US" dirty="0" smtClean="0"/>
          </a:p>
          <a:p>
            <a:r>
              <a:rPr lang="en-US" dirty="0" smtClean="0"/>
              <a:t>Efficient – work-based learning, trying out careers and college before it really counts, early college (free in SB 155), articulations, identifying potential</a:t>
            </a:r>
            <a:r>
              <a:rPr lang="en-US" baseline="0" dirty="0" smtClean="0"/>
              <a:t> on-ramps to the workforce, military, apprenticeships, certification programs, 2 and 4 yr.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Completion is a win for the student, educational institutions, and the workforce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79F39-A720-43EB-A5FB-08863418244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21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our state definition of college and career readiness, </a:t>
            </a:r>
          </a:p>
          <a:p>
            <a:endParaRPr lang="en-US" dirty="0" smtClean="0"/>
          </a:p>
          <a:p>
            <a:r>
              <a:rPr lang="en-US" dirty="0" smtClean="0"/>
              <a:t>4 areas</a:t>
            </a:r>
          </a:p>
          <a:p>
            <a:endParaRPr lang="en-US" dirty="0" smtClean="0"/>
          </a:p>
          <a:p>
            <a:r>
              <a:rPr lang="en-US" dirty="0" smtClean="0"/>
              <a:t>Notice</a:t>
            </a:r>
            <a:r>
              <a:rPr lang="en-US" baseline="0" dirty="0" smtClean="0"/>
              <a:t> without the need for remediation so those students who are enrolling in post-secondary but are enrolled in remedial </a:t>
            </a:r>
            <a:r>
              <a:rPr lang="en-US" baseline="0" dirty="0" err="1" smtClean="0"/>
              <a:t>courseworks</a:t>
            </a:r>
            <a:r>
              <a:rPr lang="en-US" baseline="0" dirty="0" smtClean="0"/>
              <a:t> technically would not be college and career ready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key is now to focus on the 4 areas not just to help students reach graduation day but rather to prepare them more fully for career and college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an IPS is one step schools can take to help do just that……..Kent……..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79F39-A720-43EB-A5FB-08863418244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63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a gap to close</a:t>
            </a:r>
            <a:r>
              <a:rPr lang="en-US" baseline="0" dirty="0" smtClean="0"/>
              <a:t> in four short years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 we need more students completing a certification or a degree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79F39-A720-43EB-A5FB-08863418244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20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79F39-A720-43EB-A5FB-08863418244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6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79F39-A720-43EB-A5FB-08863418244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61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79F39-A720-43EB-A5FB-08863418244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61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79F39-A720-43EB-A5FB-08863418244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05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our state definition of college and career readiness, </a:t>
            </a:r>
          </a:p>
          <a:p>
            <a:endParaRPr lang="en-US" dirty="0" smtClean="0"/>
          </a:p>
          <a:p>
            <a:r>
              <a:rPr lang="en-US" dirty="0" smtClean="0"/>
              <a:t>4 areas</a:t>
            </a:r>
          </a:p>
          <a:p>
            <a:endParaRPr lang="en-US" dirty="0" smtClean="0"/>
          </a:p>
          <a:p>
            <a:r>
              <a:rPr lang="en-US" dirty="0" smtClean="0"/>
              <a:t>Notice</a:t>
            </a:r>
            <a:r>
              <a:rPr lang="en-US" baseline="0" dirty="0" smtClean="0"/>
              <a:t> without the need for remediation so those students who are enrolling in post-secondary but are enrolled in remedial </a:t>
            </a:r>
            <a:r>
              <a:rPr lang="en-US" baseline="0" dirty="0" err="1" smtClean="0"/>
              <a:t>courseworks</a:t>
            </a:r>
            <a:r>
              <a:rPr lang="en-US" baseline="0" dirty="0" smtClean="0"/>
              <a:t> technically would not be college and career ready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key is now to focus on the 4 areas not just to help students reach graduation day but rather to prepare them more fully for career and college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79F39-A720-43EB-A5FB-08863418244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63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79F39-A720-43EB-A5FB-08863418244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06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</a:t>
            </a:r>
            <a:r>
              <a:rPr lang="en-US" dirty="0" err="1" smtClean="0"/>
              <a:t>colby’s</a:t>
            </a:r>
            <a:r>
              <a:rPr lang="en-US" dirty="0" smtClean="0"/>
              <a:t> example of an 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79F39-A720-43EB-A5FB-08863418244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0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4877-9D46-4EF5-8CE0-13FEA4CE96B1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8B3113-F4BA-4349-B255-89F96F500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4877-9D46-4EF5-8CE0-13FEA4CE96B1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3113-F4BA-4349-B255-89F96F500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4877-9D46-4EF5-8CE0-13FEA4CE96B1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3113-F4BA-4349-B255-89F96F500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4877-9D46-4EF5-8CE0-13FEA4CE96B1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3113-F4BA-4349-B255-89F96F500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4877-9D46-4EF5-8CE0-13FEA4CE96B1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3113-F4BA-4349-B255-89F96F5005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4877-9D46-4EF5-8CE0-13FEA4CE96B1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3113-F4BA-4349-B255-89F96F500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4877-9D46-4EF5-8CE0-13FEA4CE96B1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3113-F4BA-4349-B255-89F96F500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4877-9D46-4EF5-8CE0-13FEA4CE96B1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3113-F4BA-4349-B255-89F96F500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4877-9D46-4EF5-8CE0-13FEA4CE96B1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3113-F4BA-4349-B255-89F96F500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4877-9D46-4EF5-8CE0-13FEA4CE96B1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3113-F4BA-4349-B255-89F96F5005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4877-9D46-4EF5-8CE0-13FEA4CE96B1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8B3113-F4BA-4349-B255-89F96F5005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5964877-9D46-4EF5-8CE0-13FEA4CE96B1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48B3113-F4BA-4349-B255-89F96F5005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d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de.org/Agency/DivisionofLearningServices/CareerStandardsandAssessmentServices/CSASHome/IndividualPlansofStudy(IPS)-Student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blog.careertech.org/?p=7347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7772400" cy="4571999"/>
          </a:xfrm>
        </p:spPr>
        <p:txBody>
          <a:bodyPr/>
          <a:lstStyle/>
          <a:p>
            <a:r>
              <a:rPr lang="en-US" sz="4800" dirty="0"/>
              <a:t>individual </a:t>
            </a:r>
            <a:r>
              <a:rPr lang="en-US" sz="4800" dirty="0" smtClean="0"/>
              <a:t>plans </a:t>
            </a:r>
            <a:r>
              <a:rPr lang="en-US" sz="4800" dirty="0"/>
              <a:t>of </a:t>
            </a:r>
            <a:r>
              <a:rPr lang="en-US" sz="4800" dirty="0" smtClean="0"/>
              <a:t>study: Why every secondary student needs one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KEEN Conference</a:t>
            </a:r>
          </a:p>
          <a:p>
            <a:endParaRPr lang="en-US" dirty="0"/>
          </a:p>
          <a:p>
            <a:r>
              <a:rPr lang="en-US" dirty="0" smtClean="0"/>
              <a:t>February 19, 2015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67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638800"/>
          </a:xfrm>
          <a:noFill/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3000" b="1" dirty="0" smtClean="0"/>
              <a:t>The Current Landscape of earning a Bachelor’s…..</a:t>
            </a:r>
          </a:p>
          <a:p>
            <a:pPr marL="114300" indent="0">
              <a:buNone/>
            </a:pPr>
            <a:endParaRPr lang="en-US" sz="3000" b="1" dirty="0" smtClean="0"/>
          </a:p>
          <a:p>
            <a:pPr lvl="2"/>
            <a:r>
              <a:rPr lang="en-US" sz="3000" b="1" dirty="0" smtClean="0"/>
              <a:t>Recent Bachelor’s degree earners – over 50% unemployed or underemployed</a:t>
            </a:r>
          </a:p>
          <a:p>
            <a:pPr marL="777240" lvl="2" indent="0">
              <a:buNone/>
            </a:pPr>
            <a:endParaRPr lang="en-US" sz="3000" b="1" dirty="0"/>
          </a:p>
          <a:p>
            <a:pPr lvl="2"/>
            <a:r>
              <a:rPr lang="en-US" sz="3000" b="1" dirty="0" smtClean="0"/>
              <a:t>On average, $26,000 student loan debt to obtain a Bachelor’s which will take an average of 10 years to pay off</a:t>
            </a:r>
          </a:p>
          <a:p>
            <a:pPr lvl="2"/>
            <a:endParaRPr lang="en-US" sz="3000" b="1" dirty="0"/>
          </a:p>
          <a:p>
            <a:pPr lvl="2"/>
            <a:r>
              <a:rPr lang="en-US" sz="3000" b="1" dirty="0" smtClean="0"/>
              <a:t>Skills that will need to be updated in increasingly shorter time periods</a:t>
            </a:r>
            <a:endParaRPr lang="en-US" sz="3000" b="1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4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for Education Enterprise in Kansas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114300" indent="0" algn="ctr">
              <a:buNone/>
            </a:pPr>
            <a:r>
              <a:rPr lang="en-US" sz="7200" dirty="0" smtClean="0">
                <a:hlinkClick r:id="rId3"/>
              </a:rPr>
              <a:t>SEEK</a:t>
            </a:r>
            <a:endParaRPr lang="en-US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7391401" cy="6019800"/>
          </a:xfrm>
        </p:spPr>
      </p:pic>
    </p:spTree>
    <p:extLst>
      <p:ext uri="{BB962C8B-B14F-4D97-AF65-F5344CB8AC3E}">
        <p14:creationId xmlns:p14="http://schemas.microsoft.com/office/powerpoint/2010/main" val="143725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Think-Pair-share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What </a:t>
            </a:r>
            <a:r>
              <a:rPr lang="en-US" sz="2800" dirty="0"/>
              <a:t>are </a:t>
            </a:r>
            <a:r>
              <a:rPr lang="en-US" sz="2800" dirty="0" smtClean="0"/>
              <a:t>some of the reasons the majority of our students who enroll in college don’t complete a degree?</a:t>
            </a:r>
            <a:endParaRPr lang="en-US" sz="2800" dirty="0" smtClean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What can secondary education do to help more students persist and complete a post-secondary award?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12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and Career Ready in 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College </a:t>
            </a:r>
            <a:r>
              <a:rPr lang="en-US" sz="2400" dirty="0"/>
              <a:t>and Career Ready means an individual has the </a:t>
            </a:r>
            <a:r>
              <a:rPr lang="en-US" sz="2400" b="1" i="1" u="sng" dirty="0"/>
              <a:t>academic</a:t>
            </a:r>
            <a:r>
              <a:rPr lang="en-US" sz="2400" dirty="0"/>
              <a:t> preparation, </a:t>
            </a:r>
            <a:r>
              <a:rPr lang="en-US" sz="2400" b="1" i="1" u="sng" dirty="0"/>
              <a:t>cognitive</a:t>
            </a:r>
            <a:r>
              <a:rPr lang="en-US" sz="2400" dirty="0"/>
              <a:t> preparation, </a:t>
            </a:r>
            <a:r>
              <a:rPr lang="en-US" sz="2400" b="1" i="1" u="sng" dirty="0"/>
              <a:t>technical</a:t>
            </a:r>
            <a:r>
              <a:rPr lang="en-US" sz="2400" dirty="0"/>
              <a:t> skills, and </a:t>
            </a:r>
            <a:r>
              <a:rPr lang="en-US" sz="2400" b="1" i="1" u="sng" dirty="0"/>
              <a:t>employability</a:t>
            </a:r>
            <a:r>
              <a:rPr lang="en-US" sz="2400" dirty="0"/>
              <a:t> skills to be successful in postsecondary education, in the attainment of an industry recognized certification or in the workforce, </a:t>
            </a:r>
            <a:r>
              <a:rPr lang="en-US" sz="2400" i="1" u="sng" dirty="0"/>
              <a:t>without the need for remediation.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43400"/>
            <a:ext cx="4572000" cy="235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5256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25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Individual Plan of Study (IPS)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Product - </a:t>
            </a:r>
            <a:r>
              <a:rPr lang="en-US" sz="3200" dirty="0" smtClean="0"/>
              <a:t>Multi-year educational plan based on career interests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4000" dirty="0" smtClean="0"/>
              <a:t>Process – </a:t>
            </a:r>
            <a:r>
              <a:rPr lang="en-US" sz="3200" dirty="0" smtClean="0"/>
              <a:t>Providing students access to career exploration and career planning</a:t>
            </a:r>
          </a:p>
          <a:p>
            <a:pPr marL="114300" indent="0">
              <a:buNone/>
            </a:pPr>
            <a:endParaRPr lang="en-US" sz="4000" dirty="0" smtClean="0"/>
          </a:p>
          <a:p>
            <a:pPr marL="114300" indent="0">
              <a:buNone/>
            </a:pPr>
            <a:r>
              <a:rPr lang="en-US" sz="4000" dirty="0" smtClean="0"/>
              <a:t>It’s NOT just a graduation plan</a:t>
            </a:r>
            <a:endParaRPr lang="en-US" sz="4000" dirty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73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596921"/>
            <a:ext cx="5943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hlinkClick r:id="rId3"/>
              </a:rPr>
              <a:t>Individual Plans of Study</a:t>
            </a:r>
            <a:endParaRPr lang="en-US" sz="4800" b="1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2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8455"/>
            <a:ext cx="5410199" cy="671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IPS Process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971550" indent="-857250">
              <a:buAutoNum type="romanUcPeriod"/>
            </a:pPr>
            <a:endParaRPr lang="en-US" sz="4000" dirty="0" smtClean="0"/>
          </a:p>
          <a:p>
            <a:pPr marL="971550" indent="-857250">
              <a:buAutoNum type="romanUcPeriod"/>
            </a:pPr>
            <a:r>
              <a:rPr lang="en-US" sz="4000" b="1" dirty="0" smtClean="0"/>
              <a:t>Self – exploration</a:t>
            </a:r>
          </a:p>
          <a:p>
            <a:pPr marL="971550" indent="-857250">
              <a:buAutoNum type="romanUcPeriod"/>
            </a:pPr>
            <a:endParaRPr lang="en-US" sz="4000" b="1" dirty="0" smtClean="0"/>
          </a:p>
          <a:p>
            <a:pPr marL="971550" indent="-857250">
              <a:buAutoNum type="romanUcPeriod"/>
            </a:pPr>
            <a:r>
              <a:rPr lang="en-US" sz="4000" b="1" dirty="0" smtClean="0"/>
              <a:t>Career exploration</a:t>
            </a:r>
          </a:p>
          <a:p>
            <a:pPr marL="971550" indent="-857250">
              <a:buAutoNum type="romanUcPeriod"/>
            </a:pPr>
            <a:endParaRPr lang="en-US" sz="4000" b="1" dirty="0" smtClean="0"/>
          </a:p>
          <a:p>
            <a:pPr marL="971550" indent="-857250">
              <a:buAutoNum type="romanUcPeriod"/>
            </a:pPr>
            <a:r>
              <a:rPr lang="en-US" sz="4000" b="1" dirty="0" smtClean="0"/>
              <a:t>Career planning</a:t>
            </a:r>
          </a:p>
          <a:p>
            <a:pPr marL="114300" indent="0">
              <a:buNone/>
            </a:pP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07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152400"/>
            <a:ext cx="5791200" cy="1371600"/>
          </a:xfrm>
        </p:spPr>
        <p:txBody>
          <a:bodyPr/>
          <a:lstStyle/>
          <a:p>
            <a:pPr algn="ctr"/>
            <a:r>
              <a:rPr lang="en-US" b="1" i="1" dirty="0" smtClean="0"/>
              <a:t>Why an IPS?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7620000" cy="4800600"/>
          </a:xfrm>
          <a:noFill/>
        </p:spPr>
        <p:txBody>
          <a:bodyPr>
            <a:normAutofit fontScale="25000" lnSpcReduction="20000"/>
          </a:bodyPr>
          <a:lstStyle/>
          <a:p>
            <a:pPr marL="411480" lvl="1" indent="0">
              <a:buNone/>
            </a:pPr>
            <a:endParaRPr lang="en-US" sz="9600" dirty="0"/>
          </a:p>
          <a:p>
            <a:pPr marL="411480" lvl="1" indent="0">
              <a:buNone/>
            </a:pPr>
            <a:r>
              <a:rPr lang="en-US" sz="11200" b="1" dirty="0" smtClean="0"/>
              <a:t>Student’s Educational Path becomes:</a:t>
            </a:r>
          </a:p>
          <a:p>
            <a:pPr marL="411480" lvl="1" indent="0">
              <a:buNone/>
            </a:pPr>
            <a:endParaRPr lang="en-US" sz="11200" b="1" dirty="0" smtClean="0"/>
          </a:p>
          <a:p>
            <a:pPr lvl="1"/>
            <a:r>
              <a:rPr lang="en-US" sz="11200" b="1" dirty="0" smtClean="0"/>
              <a:t>Relevant → </a:t>
            </a:r>
            <a:r>
              <a:rPr lang="en-US" sz="11200" b="1" dirty="0"/>
              <a:t>Higher Student </a:t>
            </a:r>
            <a:r>
              <a:rPr lang="en-US" sz="11200" b="1" dirty="0" smtClean="0"/>
              <a:t>Engagement</a:t>
            </a:r>
          </a:p>
          <a:p>
            <a:pPr lvl="1"/>
            <a:r>
              <a:rPr lang="en-US" sz="11200" b="1" dirty="0" smtClean="0"/>
              <a:t>Focused </a:t>
            </a:r>
            <a:r>
              <a:rPr lang="en-US" sz="11200" b="1" dirty="0" smtClean="0">
                <a:latin typeface="Arial"/>
                <a:cs typeface="Arial"/>
              </a:rPr>
              <a:t>→ </a:t>
            </a:r>
            <a:r>
              <a:rPr lang="en-US" sz="11200" b="1" dirty="0" smtClean="0">
                <a:cs typeface="Arial"/>
              </a:rPr>
              <a:t>based on Career Interests</a:t>
            </a:r>
            <a:endParaRPr lang="en-US" sz="11200" b="1" dirty="0" smtClean="0"/>
          </a:p>
          <a:p>
            <a:pPr lvl="1"/>
            <a:r>
              <a:rPr lang="en-US" sz="11200" b="1" dirty="0" smtClean="0"/>
              <a:t>Efficient </a:t>
            </a:r>
            <a:r>
              <a:rPr lang="en-US" sz="11200" b="1" dirty="0" smtClean="0">
                <a:cs typeface="Arial"/>
              </a:rPr>
              <a:t>→ time and $</a:t>
            </a:r>
          </a:p>
          <a:p>
            <a:pPr lvl="1"/>
            <a:endParaRPr lang="en-US" sz="11200" b="1" dirty="0"/>
          </a:p>
          <a:p>
            <a:pPr lvl="1"/>
            <a:endParaRPr lang="en-US" sz="11200" b="1" dirty="0"/>
          </a:p>
          <a:p>
            <a:pPr lvl="1"/>
            <a:r>
              <a:rPr lang="en-US" sz="11200" b="1" dirty="0" smtClean="0"/>
              <a:t>Not a silver bullet, but an IPS will help a student make better choices and ultimately lead to a higher % of post-secondary </a:t>
            </a:r>
            <a:r>
              <a:rPr lang="en-US" sz="11200" b="1" i="1" u="sng" dirty="0" smtClean="0"/>
              <a:t>completion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</a:t>
            </a:r>
          </a:p>
          <a:p>
            <a:pPr marL="82296" indent="0">
              <a:buNone/>
            </a:pPr>
            <a:r>
              <a:rPr lang="en-US" sz="9600" dirty="0" smtClean="0"/>
              <a:t> </a:t>
            </a:r>
            <a:endParaRPr lang="en-US" sz="11200" dirty="0"/>
          </a:p>
          <a:p>
            <a:pPr marL="82296" lvl="1" indent="0">
              <a:spcBef>
                <a:spcPts val="600"/>
              </a:spcBef>
              <a:buSzPct val="80000"/>
              <a:buNone/>
            </a:pPr>
            <a:endParaRPr lang="en-US" sz="9600" dirty="0" smtClean="0"/>
          </a:p>
          <a:p>
            <a:pPr marL="82296" lvl="1" indent="0">
              <a:spcBef>
                <a:spcPts val="600"/>
              </a:spcBef>
              <a:buSzPct val="80000"/>
              <a:buNone/>
            </a:pP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1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Higher </a:t>
            </a:r>
            <a:r>
              <a:rPr lang="en-US" sz="6000" dirty="0" smtClean="0"/>
              <a:t>Education </a:t>
            </a:r>
            <a:r>
              <a:rPr lang="en-US" sz="6000" i="1" u="sng" dirty="0"/>
              <a:t>c</a:t>
            </a:r>
            <a:r>
              <a:rPr lang="en-US" sz="6000" i="1" u="sng" dirty="0" smtClean="0"/>
              <a:t>ompletion</a:t>
            </a:r>
            <a:r>
              <a:rPr lang="en-US" sz="6000" dirty="0" smtClean="0"/>
              <a:t> </a:t>
            </a:r>
            <a:r>
              <a:rPr lang="en-US" sz="6000" dirty="0"/>
              <a:t>is more important than ever before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0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7391401" cy="6019800"/>
          </a:xfrm>
        </p:spPr>
      </p:pic>
    </p:spTree>
    <p:extLst>
      <p:ext uri="{BB962C8B-B14F-4D97-AF65-F5344CB8AC3E}">
        <p14:creationId xmlns:p14="http://schemas.microsoft.com/office/powerpoint/2010/main" val="21502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701799"/>
          </a:xfrm>
        </p:spPr>
        <p:txBody>
          <a:bodyPr>
            <a:normAutofit/>
          </a:bodyPr>
          <a:lstStyle/>
          <a:p>
            <a:r>
              <a:rPr lang="en-US" dirty="0" smtClean="0"/>
              <a:t>College and Career Ready in 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905000"/>
            <a:ext cx="7532914" cy="3759200"/>
          </a:xfrm>
          <a:noFill/>
        </p:spPr>
        <p:txBody>
          <a:bodyPr/>
          <a:lstStyle/>
          <a:p>
            <a:pPr marL="114300" indent="0">
              <a:buNone/>
            </a:pPr>
            <a:r>
              <a:rPr lang="en-US" sz="2800" b="1" dirty="0" smtClean="0"/>
              <a:t>academic</a:t>
            </a:r>
            <a:r>
              <a:rPr lang="en-US" sz="2800" dirty="0" smtClean="0"/>
              <a:t> preparation </a:t>
            </a:r>
          </a:p>
          <a:p>
            <a:pPr marL="114300" indent="0">
              <a:buNone/>
            </a:pPr>
            <a:r>
              <a:rPr lang="en-US" sz="2800" b="1" dirty="0" smtClean="0"/>
              <a:t>cognitive</a:t>
            </a:r>
            <a:r>
              <a:rPr lang="en-US" sz="2800" dirty="0" smtClean="0"/>
              <a:t> preparation </a:t>
            </a:r>
          </a:p>
          <a:p>
            <a:pPr marL="114300" indent="0">
              <a:buNone/>
            </a:pPr>
            <a:r>
              <a:rPr lang="en-US" sz="2800" b="1" dirty="0" smtClean="0"/>
              <a:t>technical</a:t>
            </a:r>
            <a:r>
              <a:rPr lang="en-US" sz="2800" dirty="0" smtClean="0"/>
              <a:t> skills </a:t>
            </a:r>
          </a:p>
          <a:p>
            <a:pPr marL="114300" indent="0">
              <a:buNone/>
            </a:pPr>
            <a:r>
              <a:rPr lang="en-US" sz="2800" b="1" dirty="0" smtClean="0"/>
              <a:t>employability</a:t>
            </a:r>
            <a:r>
              <a:rPr lang="en-US" sz="2800" dirty="0" smtClean="0"/>
              <a:t> skills</a:t>
            </a:r>
          </a:p>
          <a:p>
            <a:pPr marL="114300" indent="0">
              <a:buNone/>
            </a:pPr>
            <a:r>
              <a:rPr lang="en-US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H:\Pictures\KSDE\CCR du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01801"/>
            <a:ext cx="2114007" cy="491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3886200" y="1925108"/>
            <a:ext cx="457200" cy="22352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2719542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CTE</a:t>
            </a:r>
            <a:endParaRPr 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84378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4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\CTE\Team Resources\KS_Cluster_Pathway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68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Cliff Notes for CTE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  Advisory Committee (made up of Post-secondary, 	Business/Industry)</a:t>
            </a:r>
          </a:p>
          <a:p>
            <a:r>
              <a:rPr lang="en-US" dirty="0" smtClean="0"/>
              <a:t>b.  3 course sequence (minimum of 3 credits offered)</a:t>
            </a:r>
          </a:p>
          <a:p>
            <a:r>
              <a:rPr lang="en-US" dirty="0" smtClean="0"/>
              <a:t>c.  Articulation agreements</a:t>
            </a:r>
          </a:p>
          <a:p>
            <a:r>
              <a:rPr lang="en-US" dirty="0" smtClean="0"/>
              <a:t>d.  Credentials aligned with Pathway offered….if applicable</a:t>
            </a:r>
          </a:p>
          <a:p>
            <a:r>
              <a:rPr lang="en-US" dirty="0" smtClean="0"/>
              <a:t>e.  CTE Student Categories:</a:t>
            </a:r>
          </a:p>
          <a:p>
            <a:pPr lvl="1"/>
            <a:r>
              <a:rPr lang="en-US" dirty="0" smtClean="0"/>
              <a:t>Participant – 1.0 CTE credit</a:t>
            </a:r>
          </a:p>
          <a:p>
            <a:pPr lvl="1"/>
            <a:r>
              <a:rPr lang="en-US" dirty="0" smtClean="0"/>
              <a:t>Concentrator – 3.0 CTE credits (completed Pathway and qualifies for articulation agreement)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40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State CTE Initiative - Senate Bill 155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sz="2400" b="1" i="1" u="sng" dirty="0" smtClean="0"/>
              <a:t>Tuition-free</a:t>
            </a:r>
            <a:r>
              <a:rPr lang="en-US" sz="2400" b="1" dirty="0" smtClean="0"/>
              <a:t> college CTE courses for 11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and 12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graders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u="sng" dirty="0" smtClean="0"/>
              <a:t>Credential Incentive Program</a:t>
            </a:r>
            <a:r>
              <a:rPr lang="en-US" sz="2400" dirty="0" smtClean="0"/>
              <a:t>:  $1000 incentive for school districts where students earn an industry-recognized credential that leads to a high-demand occupation in Kansas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27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College Works……….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Texas Dual Enrollment Students Twice as Likely to Earn Associate Degree or Higher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Twice as likely to enroll</a:t>
            </a:r>
          </a:p>
          <a:p>
            <a:endParaRPr lang="en-US" dirty="0"/>
          </a:p>
          <a:p>
            <a:r>
              <a:rPr lang="en-US" dirty="0" smtClean="0"/>
              <a:t>Twice as likely to persist (complete 1 year)</a:t>
            </a:r>
          </a:p>
          <a:p>
            <a:endParaRPr lang="en-US" dirty="0"/>
          </a:p>
          <a:p>
            <a:r>
              <a:rPr lang="en-US" dirty="0" smtClean="0"/>
              <a:t>Twice as likely to complete</a:t>
            </a:r>
          </a:p>
          <a:p>
            <a:endParaRPr lang="en-US" dirty="0" smtClean="0"/>
          </a:p>
          <a:p>
            <a:r>
              <a:rPr lang="en-US" dirty="0" smtClean="0"/>
              <a:t>Regardless of socioeconomic status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8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7391401" cy="6019800"/>
          </a:xfrm>
        </p:spPr>
      </p:pic>
    </p:spTree>
    <p:extLst>
      <p:ext uri="{BB962C8B-B14F-4D97-AF65-F5344CB8AC3E}">
        <p14:creationId xmlns:p14="http://schemas.microsoft.com/office/powerpoint/2010/main" val="164572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Higher Education completion is more important than ever before.</a:t>
            </a:r>
          </a:p>
          <a:p>
            <a:endParaRPr lang="en-US" sz="2400" dirty="0"/>
          </a:p>
          <a:p>
            <a:r>
              <a:rPr lang="en-US" sz="2400" dirty="0" smtClean="0"/>
              <a:t>Through a comprehensive career exploration system and </a:t>
            </a:r>
            <a:r>
              <a:rPr lang="en-US" sz="2400" i="1" u="sng" dirty="0" smtClean="0"/>
              <a:t>a focus on rigorous, relevant CTE Pathways</a:t>
            </a:r>
            <a:r>
              <a:rPr lang="en-US" sz="2400" dirty="0" smtClean="0"/>
              <a:t>, including the implementation of individual plans of study for all students, schools can help students prepare more extensively for </a:t>
            </a:r>
            <a:r>
              <a:rPr lang="en-US" sz="2400" dirty="0" smtClean="0"/>
              <a:t>careers</a:t>
            </a:r>
            <a:r>
              <a:rPr lang="en-US" sz="2400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5638800"/>
            <a:ext cx="1181100" cy="1181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36795" y="6111240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/>
              <a:t>KansasCTE@KSDE_CTE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100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791" y="185410"/>
            <a:ext cx="5791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2020 Workforce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066800"/>
            <a:ext cx="426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165230"/>
              </p:ext>
            </p:extLst>
          </p:nvPr>
        </p:nvGraphicFramePr>
        <p:xfrm>
          <a:off x="4860925" y="685800"/>
          <a:ext cx="3292475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609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USA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1929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90600" y="838200"/>
            <a:ext cx="6934200" cy="4800600"/>
          </a:xfrm>
          <a:prstGeom prst="rect">
            <a:avLst/>
          </a:prstGeom>
          <a:noFill/>
          <a:ln w="76200" cmpd="thickThin">
            <a:solidFill>
              <a:srgbClr val="62242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effectLst/>
                <a:latin typeface="Cambria"/>
                <a:ea typeface="Times New Roman"/>
                <a:cs typeface="Times New Roman"/>
              </a:rPr>
              <a:t>By 2020, </a:t>
            </a:r>
            <a:r>
              <a:rPr lang="en-US" sz="2500" b="1" dirty="0">
                <a:effectLst/>
                <a:latin typeface="Cambria"/>
                <a:ea typeface="Times New Roman"/>
                <a:cs typeface="Times New Roman"/>
              </a:rPr>
              <a:t>71%</a:t>
            </a:r>
            <a:r>
              <a:rPr lang="en-US" sz="2500" dirty="0">
                <a:effectLst/>
                <a:latin typeface="Cambria"/>
                <a:ea typeface="Times New Roman"/>
                <a:cs typeface="Times New Roman"/>
              </a:rPr>
              <a:t> of jobs in Kansas will require postsecondary education.</a:t>
            </a:r>
            <a:endParaRPr lang="en-US" sz="25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effectLst/>
                <a:latin typeface="Cambria"/>
                <a:ea typeface="Times New Roman"/>
                <a:cs typeface="Times New Roman"/>
              </a:rPr>
              <a:t>This is </a:t>
            </a:r>
            <a:r>
              <a:rPr lang="en-US" sz="2500" b="1" dirty="0">
                <a:effectLst/>
                <a:latin typeface="Cambria"/>
                <a:ea typeface="Times New Roman"/>
                <a:cs typeface="Times New Roman"/>
              </a:rPr>
              <a:t>6</a:t>
            </a:r>
            <a:r>
              <a:rPr lang="en-US" sz="2500" dirty="0">
                <a:effectLst/>
                <a:latin typeface="Cambria"/>
                <a:ea typeface="Times New Roman"/>
                <a:cs typeface="Times New Roman"/>
              </a:rPr>
              <a:t> percentage points above the national average of </a:t>
            </a:r>
            <a:r>
              <a:rPr lang="en-US" sz="2500" b="1" dirty="0">
                <a:effectLst/>
                <a:latin typeface="Cambria"/>
                <a:ea typeface="Times New Roman"/>
                <a:cs typeface="Times New Roman"/>
              </a:rPr>
              <a:t>65%</a:t>
            </a:r>
            <a:r>
              <a:rPr lang="en-US" sz="2500" dirty="0">
                <a:effectLst/>
                <a:latin typeface="Cambria"/>
                <a:ea typeface="Times New Roman"/>
                <a:cs typeface="Times New Roman"/>
              </a:rPr>
              <a:t>.</a:t>
            </a:r>
            <a:endParaRPr lang="en-US" sz="25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effectLst/>
                <a:latin typeface="Cambria"/>
                <a:ea typeface="Times New Roman"/>
                <a:cs typeface="Times New Roman"/>
              </a:rPr>
              <a:t>Kansas ranks </a:t>
            </a:r>
            <a:r>
              <a:rPr lang="en-US" sz="2500" b="1" dirty="0">
                <a:effectLst/>
                <a:latin typeface="Cambria"/>
                <a:ea typeface="Times New Roman"/>
                <a:cs typeface="Times New Roman"/>
              </a:rPr>
              <a:t>7</a:t>
            </a:r>
            <a:r>
              <a:rPr lang="en-US" sz="2500" b="1" baseline="30000" dirty="0">
                <a:effectLst/>
                <a:latin typeface="Cambria"/>
                <a:ea typeface="Times New Roman"/>
                <a:cs typeface="Times New Roman"/>
              </a:rPr>
              <a:t>th</a:t>
            </a:r>
            <a:r>
              <a:rPr lang="en-US" sz="2500" dirty="0">
                <a:effectLst/>
                <a:latin typeface="Cambria"/>
                <a:ea typeface="Times New Roman"/>
                <a:cs typeface="Times New Roman"/>
              </a:rPr>
              <a:t> nationally in postsecondary education intensity for 2020.</a:t>
            </a:r>
            <a:endParaRPr lang="en-US" sz="25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mbria"/>
                <a:ea typeface="Times New Roman"/>
                <a:cs typeface="Times New Roman"/>
              </a:rPr>
              <a:t>Georgetown Public Policy Institute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15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5791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Kansans with </a:t>
            </a:r>
            <a:br>
              <a:rPr lang="en-US" sz="3600" dirty="0" smtClean="0"/>
            </a:br>
            <a:r>
              <a:rPr lang="en-US" sz="3600" dirty="0" smtClean="0"/>
              <a:t>Post-secondary Education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057400"/>
            <a:ext cx="3291840" cy="639762"/>
          </a:xfrm>
        </p:spPr>
        <p:txBody>
          <a:bodyPr/>
          <a:lstStyle/>
          <a:p>
            <a:r>
              <a:rPr lang="en-US" sz="3200" dirty="0" smtClean="0"/>
              <a:t>2015</a:t>
            </a:r>
            <a:endParaRPr lang="en-US" sz="3200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763685"/>
            <a:ext cx="2581275" cy="1724025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953000" y="2133600"/>
            <a:ext cx="3291840" cy="639762"/>
          </a:xfrm>
        </p:spPr>
        <p:txBody>
          <a:bodyPr/>
          <a:lstStyle/>
          <a:p>
            <a:pPr algn="ctr"/>
            <a:r>
              <a:rPr lang="en-US" sz="2800" dirty="0" smtClean="0"/>
              <a:t>By 2020 needs to be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429000" y="3256366"/>
            <a:ext cx="350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005" y="5603154"/>
            <a:ext cx="1435995" cy="10988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1000" y="31242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52%</a:t>
            </a:r>
            <a:endParaRPr lang="en-US" sz="66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763685"/>
            <a:ext cx="2581275" cy="1724025"/>
          </a:xfrm>
        </p:spPr>
      </p:pic>
      <p:sp>
        <p:nvSpPr>
          <p:cNvPr id="9" name="TextBox 8"/>
          <p:cNvSpPr txBox="1"/>
          <p:nvPr/>
        </p:nvSpPr>
        <p:spPr>
          <a:xfrm>
            <a:off x="5791200" y="3124200"/>
            <a:ext cx="205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71%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298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659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Post-Secondary Enrollment %</a:t>
            </a:r>
            <a:br>
              <a:rPr lang="en-US" b="1" dirty="0" smtClean="0"/>
            </a:br>
            <a:r>
              <a:rPr lang="en-US" dirty="0" smtClean="0"/>
              <a:t>Kansas Class of 2011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 marL="114300" indent="0" algn="ctr">
              <a:buNone/>
            </a:pPr>
            <a:endParaRPr lang="en-US" sz="4800" dirty="0" smtClean="0"/>
          </a:p>
          <a:p>
            <a:pPr marL="114300" indent="0" algn="ctr">
              <a:buNone/>
            </a:pPr>
            <a:r>
              <a:rPr lang="en-US" sz="7200" b="1" dirty="0" smtClean="0"/>
              <a:t>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486400" y="2871788"/>
            <a:ext cx="3657600" cy="3949700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74818" y="2990802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77.1%</a:t>
            </a:r>
            <a:endParaRPr lang="en-US" sz="88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659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% Completing 1 year of Post-secondary</a:t>
            </a:r>
            <a:br>
              <a:rPr lang="en-US" sz="3600" b="1" dirty="0" smtClean="0"/>
            </a:br>
            <a:r>
              <a:rPr lang="en-US" sz="3600" dirty="0" smtClean="0"/>
              <a:t>Kansas Class of 2011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prstGeom prst="rect">
            <a:avLst/>
          </a:prstGeom>
          <a:noFill/>
        </p:spPr>
        <p:txBody>
          <a:bodyPr/>
          <a:lstStyle/>
          <a:p>
            <a:pPr marL="114300" indent="0" algn="ctr">
              <a:buNone/>
            </a:pPr>
            <a:endParaRPr lang="en-US" sz="4800" dirty="0" smtClean="0"/>
          </a:p>
          <a:p>
            <a:pPr marL="114300" indent="0" algn="ctr">
              <a:buNone/>
            </a:pPr>
            <a:r>
              <a:rPr lang="en-US" sz="7200" b="1" dirty="0" smtClean="0"/>
              <a:t>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486400" y="2871788"/>
            <a:ext cx="3657600" cy="3949700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63636" y="2590800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63%</a:t>
            </a:r>
            <a:endParaRPr lang="en-US" sz="88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19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5" y="22860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% Students enrolling in Remedial Coursework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Kansas Class of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20000" cy="4373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28.2%</a:t>
            </a:r>
            <a:endParaRPr lang="en-US" sz="8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3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65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Degree Completion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Kansas Class of 2007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13202"/>
            <a:ext cx="8229600" cy="4525963"/>
          </a:xfrm>
          <a:prstGeom prst="rect">
            <a:avLst/>
          </a:prstGeom>
          <a:noFill/>
        </p:spPr>
        <p:txBody>
          <a:bodyPr/>
          <a:lstStyle/>
          <a:p>
            <a:pPr marL="114300" indent="0" algn="ctr">
              <a:buNone/>
            </a:pPr>
            <a:endParaRPr lang="en-US" sz="4800" dirty="0" smtClean="0"/>
          </a:p>
          <a:p>
            <a:pPr marL="114300" indent="0" algn="ctr">
              <a:buNone/>
            </a:pPr>
            <a:r>
              <a:rPr lang="en-US" sz="7200" b="1" dirty="0" smtClean="0"/>
              <a:t>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486400" y="2871788"/>
            <a:ext cx="3657600" cy="3949700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0400" y="2743200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45%</a:t>
            </a:r>
            <a:endParaRPr lang="en-US" sz="8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8600" y="4561610"/>
            <a:ext cx="2308861" cy="2243328"/>
            <a:chOff x="788901" y="2571750"/>
            <a:chExt cx="2308861" cy="1682496"/>
          </a:xfrm>
        </p:grpSpPr>
        <p:pic>
          <p:nvPicPr>
            <p:cNvPr id="10" name="Picture 3" descr="C:\Users\cfranklin\AppData\Local\Microsoft\Windows\Temporary Internet Files\Content.IE5\AMUT9T6K\MC90003067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901" y="2811607"/>
              <a:ext cx="1940357" cy="1209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cfranklin\AppData\Local\Microsoft\Windows\Temporary Internet Files\Content.IE5\7NLMZ48C\MC900014671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9080" y="2571750"/>
              <a:ext cx="1338682" cy="1682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638800"/>
            <a:ext cx="152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4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464</TotalTime>
  <Words>795</Words>
  <Application>Microsoft Office PowerPoint</Application>
  <PresentationFormat>On-screen Show (4:3)</PresentationFormat>
  <Paragraphs>173</Paragraphs>
  <Slides>27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Essential</vt:lpstr>
      <vt:lpstr>individual plans of study: Why every secondary student needs one</vt:lpstr>
      <vt:lpstr>PowerPoint Presentation</vt:lpstr>
      <vt:lpstr>     2020 Workforce  </vt:lpstr>
      <vt:lpstr>PowerPoint Presentation</vt:lpstr>
      <vt:lpstr>Kansans with  Post-secondary Education </vt:lpstr>
      <vt:lpstr>Post-Secondary Enrollment % Kansas Class of 2011</vt:lpstr>
      <vt:lpstr>% Completing 1 year of Post-secondary Kansas Class of 2011</vt:lpstr>
      <vt:lpstr>% Students enrolling in Remedial Coursework Kansas Class of 2011</vt:lpstr>
      <vt:lpstr>Degree Completion Kansas Class of 2007</vt:lpstr>
      <vt:lpstr> </vt:lpstr>
      <vt:lpstr>System for Education Enterprise in Kansas</vt:lpstr>
      <vt:lpstr>PowerPoint Presentation</vt:lpstr>
      <vt:lpstr>Think-Pair-share</vt:lpstr>
      <vt:lpstr>College and Career Ready in Kansas</vt:lpstr>
      <vt:lpstr>Individual Plan of Study (IPS)</vt:lpstr>
      <vt:lpstr>PowerPoint Presentation</vt:lpstr>
      <vt:lpstr>PowerPoint Presentation</vt:lpstr>
      <vt:lpstr>IPS Process</vt:lpstr>
      <vt:lpstr>Why an IPS?</vt:lpstr>
      <vt:lpstr>PowerPoint Presentation</vt:lpstr>
      <vt:lpstr>College and Career Ready in Kansas</vt:lpstr>
      <vt:lpstr>PowerPoint Presentation</vt:lpstr>
      <vt:lpstr>Cliff Notes for CTE Pathways</vt:lpstr>
      <vt:lpstr>State CTE Initiative - Senate Bill 155</vt:lpstr>
      <vt:lpstr>Early College Works……….</vt:lpstr>
      <vt:lpstr>PowerPoint Presentation</vt:lpstr>
      <vt:lpstr>Summary</vt:lpstr>
    </vt:vector>
  </TitlesOfParts>
  <Company>Ks Dept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Scott</dc:creator>
  <cp:lastModifiedBy>Jay Scott</cp:lastModifiedBy>
  <cp:revision>37</cp:revision>
  <dcterms:created xsi:type="dcterms:W3CDTF">2014-11-04T18:17:27Z</dcterms:created>
  <dcterms:modified xsi:type="dcterms:W3CDTF">2015-02-19T20:31:45Z</dcterms:modified>
</cp:coreProperties>
</file>