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handoutMasterIdLst>
    <p:handoutMasterId r:id="rId33"/>
  </p:handoutMasterIdLst>
  <p:sldIdLst>
    <p:sldId id="256" r:id="rId2"/>
    <p:sldId id="277" r:id="rId3"/>
    <p:sldId id="311" r:id="rId4"/>
    <p:sldId id="337" r:id="rId5"/>
    <p:sldId id="312" r:id="rId6"/>
    <p:sldId id="324" r:id="rId7"/>
    <p:sldId id="338" r:id="rId8"/>
    <p:sldId id="317" r:id="rId9"/>
    <p:sldId id="314" r:id="rId10"/>
    <p:sldId id="318" r:id="rId11"/>
    <p:sldId id="346" r:id="rId12"/>
    <p:sldId id="341" r:id="rId13"/>
    <p:sldId id="323" r:id="rId14"/>
    <p:sldId id="342" r:id="rId15"/>
    <p:sldId id="321" r:id="rId16"/>
    <p:sldId id="319" r:id="rId17"/>
    <p:sldId id="320" r:id="rId18"/>
    <p:sldId id="343" r:id="rId19"/>
    <p:sldId id="325" r:id="rId20"/>
    <p:sldId id="326" r:id="rId21"/>
    <p:sldId id="327" r:id="rId22"/>
    <p:sldId id="328" r:id="rId23"/>
    <p:sldId id="329" r:id="rId24"/>
    <p:sldId id="330" r:id="rId25"/>
    <p:sldId id="331" r:id="rId26"/>
    <p:sldId id="333" r:id="rId27"/>
    <p:sldId id="335" r:id="rId28"/>
    <p:sldId id="336" r:id="rId29"/>
    <p:sldId id="345" r:id="rId30"/>
    <p:sldId id="305" r:id="rId31"/>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Arial Narrow" panose="020B0606020202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B"/>
    <a:srgbClr val="40B4E5"/>
    <a:srgbClr val="C2DF87"/>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7244" autoAdjust="0"/>
  </p:normalViewPr>
  <p:slideViewPr>
    <p:cSldViewPr>
      <p:cViewPr varScale="1">
        <p:scale>
          <a:sx n="89" d="100"/>
          <a:sy n="89" d="100"/>
        </p:scale>
        <p:origin x="1206" y="78"/>
      </p:cViewPr>
      <p:guideLst>
        <p:guide orient="horz" pos="1620"/>
        <p:guide pos="2880"/>
      </p:guideLst>
    </p:cSldViewPr>
  </p:slideViewPr>
  <p:notesTextViewPr>
    <p:cViewPr>
      <p:scale>
        <a:sx n="3" d="2"/>
        <a:sy n="3" d="2"/>
      </p:scale>
      <p:origin x="0" y="0"/>
    </p:cViewPr>
  </p:notesTextViewPr>
  <p:sorterViewPr>
    <p:cViewPr>
      <p:scale>
        <a:sx n="150" d="100"/>
        <a:sy n="150" d="100"/>
      </p:scale>
      <p:origin x="0" y="307"/>
    </p:cViewPr>
  </p:sorterViewPr>
  <p:notesViewPr>
    <p:cSldViewPr>
      <p:cViewPr varScale="1">
        <p:scale>
          <a:sx n="85" d="100"/>
          <a:sy n="85" d="100"/>
        </p:scale>
        <p:origin x="30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baseline="0">
                <a:solidFill>
                  <a:schemeClr val="bg1"/>
                </a:solidFill>
                <a:latin typeface="Arial Narrow" panose="020B0606020202030204" pitchFamily="34" charset="0"/>
                <a:ea typeface="+mn-ea"/>
                <a:cs typeface="+mn-cs"/>
              </a:defRPr>
            </a:pPr>
            <a:r>
              <a:rPr lang="en-US" sz="1000">
                <a:solidFill>
                  <a:schemeClr val="bg1"/>
                </a:solidFill>
                <a:latin typeface="Arial Narrow" panose="020B0606020202030204" pitchFamily="34" charset="0"/>
              </a:rPr>
              <a:t>2016-17 Attendance Rate and Chronic Absenteeism</a:t>
            </a:r>
          </a:p>
        </c:rich>
      </c:tx>
      <c:overlay val="0"/>
      <c:spPr>
        <a:noFill/>
        <a:ln>
          <a:noFill/>
        </a:ln>
        <a:effectLst/>
      </c:spPr>
      <c:txPr>
        <a:bodyPr rot="0" spcFirstLastPara="1" vertOverflow="ellipsis" vert="horz" wrap="square" anchor="ctr" anchorCtr="1"/>
        <a:lstStyle/>
        <a:p>
          <a:pPr>
            <a:defRPr sz="1000" b="1" i="0" u="none" strike="noStrike" kern="1200" cap="none" baseline="0">
              <a:solidFill>
                <a:schemeClr val="bg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6.5788479244804382E-2"/>
          <c:y val="0.18089025070961154"/>
          <c:w val="0.91751877441067708"/>
          <c:h val="0.68884336290542869"/>
        </c:manualLayout>
      </c:layout>
      <c:lineChart>
        <c:grouping val="standard"/>
        <c:varyColors val="0"/>
        <c:ser>
          <c:idx val="0"/>
          <c:order val="0"/>
          <c:tx>
            <c:strRef>
              <c:f>'District - School Examples'!$A$2</c:f>
              <c:strCache>
                <c:ptCount val="1"/>
                <c:pt idx="0">
                  <c:v>Average Daily Attendance</c:v>
                </c:pt>
              </c:strCache>
            </c:strRef>
          </c:tx>
          <c:spPr>
            <a:ln w="22225" cap="rnd">
              <a:solidFill>
                <a:schemeClr val="accent3"/>
              </a:solidFill>
            </a:ln>
            <a:effectLst/>
          </c:spPr>
          <c:marker>
            <c:symbol val="circle"/>
            <c:size val="7"/>
            <c:spPr>
              <a:solidFill>
                <a:schemeClr val="accent3"/>
              </a:solidFill>
              <a:ln>
                <a:noFill/>
              </a:ln>
              <a:effectLst/>
            </c:spPr>
          </c:marker>
          <c:dLbls>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'District - School Examples'!$B$1:$W$1</c:f>
              <c:strCache>
                <c:ptCount val="8"/>
                <c:pt idx="0">
                  <c:v>A</c:v>
                </c:pt>
                <c:pt idx="1">
                  <c:v>B</c:v>
                </c:pt>
                <c:pt idx="2">
                  <c:v>E</c:v>
                </c:pt>
                <c:pt idx="3">
                  <c:v>I</c:v>
                </c:pt>
                <c:pt idx="4">
                  <c:v>N</c:v>
                </c:pt>
                <c:pt idx="5">
                  <c:v>Q</c:v>
                </c:pt>
                <c:pt idx="6">
                  <c:v>S</c:v>
                </c:pt>
                <c:pt idx="7">
                  <c:v>U</c:v>
                </c:pt>
              </c:strCache>
            </c:strRef>
          </c:cat>
          <c:val>
            <c:numRef>
              <c:f>'District - School Examples'!$B$2:$W$2</c:f>
              <c:numCache>
                <c:formatCode>General</c:formatCode>
                <c:ptCount val="8"/>
                <c:pt idx="0">
                  <c:v>93.5</c:v>
                </c:pt>
                <c:pt idx="1">
                  <c:v>98.9</c:v>
                </c:pt>
                <c:pt idx="2">
                  <c:v>92.7</c:v>
                </c:pt>
                <c:pt idx="3">
                  <c:v>95.1</c:v>
                </c:pt>
                <c:pt idx="4">
                  <c:v>96.1</c:v>
                </c:pt>
                <c:pt idx="5">
                  <c:v>92.9</c:v>
                </c:pt>
                <c:pt idx="6">
                  <c:v>94.6</c:v>
                </c:pt>
                <c:pt idx="7">
                  <c:v>97.2</c:v>
                </c:pt>
              </c:numCache>
            </c:numRef>
          </c:val>
          <c:smooth val="0"/>
          <c:extLst>
            <c:ext xmlns:c16="http://schemas.microsoft.com/office/drawing/2014/chart" uri="{C3380CC4-5D6E-409C-BE32-E72D297353CC}">
              <c16:uniqueId val="{00000000-32A6-4F3A-8E05-258751DF9AAE}"/>
            </c:ext>
          </c:extLst>
        </c:ser>
        <c:ser>
          <c:idx val="1"/>
          <c:order val="1"/>
          <c:tx>
            <c:strRef>
              <c:f>'District - School Examples'!$A$3</c:f>
              <c:strCache>
                <c:ptCount val="1"/>
                <c:pt idx="0">
                  <c:v>Chronically Absent</c:v>
                </c:pt>
              </c:strCache>
            </c:strRef>
          </c:tx>
          <c:spPr>
            <a:ln w="22225" cap="rnd">
              <a:solidFill>
                <a:schemeClr val="accent2"/>
              </a:solidFill>
            </a:ln>
            <a:effectLst/>
          </c:spPr>
          <c:marker>
            <c:symbol val="circle"/>
            <c:size val="8"/>
            <c:spPr>
              <a:solidFill>
                <a:schemeClr val="accent2">
                  <a:lumMod val="60000"/>
                  <a:lumOff val="40000"/>
                </a:schemeClr>
              </a:solidFill>
              <a:ln>
                <a:noFill/>
              </a:ln>
              <a:effectLst/>
            </c:spPr>
          </c:marker>
          <c:dLbls>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'District - School Examples'!$B$1:$W$1</c:f>
              <c:strCache>
                <c:ptCount val="8"/>
                <c:pt idx="0">
                  <c:v>A</c:v>
                </c:pt>
                <c:pt idx="1">
                  <c:v>B</c:v>
                </c:pt>
                <c:pt idx="2">
                  <c:v>E</c:v>
                </c:pt>
                <c:pt idx="3">
                  <c:v>I</c:v>
                </c:pt>
                <c:pt idx="4">
                  <c:v>N</c:v>
                </c:pt>
                <c:pt idx="5">
                  <c:v>Q</c:v>
                </c:pt>
                <c:pt idx="6">
                  <c:v>S</c:v>
                </c:pt>
                <c:pt idx="7">
                  <c:v>U</c:v>
                </c:pt>
              </c:strCache>
            </c:strRef>
          </c:cat>
          <c:val>
            <c:numRef>
              <c:f>'District - School Examples'!$B$3:$W$3</c:f>
              <c:numCache>
                <c:formatCode>General</c:formatCode>
                <c:ptCount val="8"/>
                <c:pt idx="0">
                  <c:v>19.2</c:v>
                </c:pt>
                <c:pt idx="1">
                  <c:v>2.2999999999999998</c:v>
                </c:pt>
                <c:pt idx="2">
                  <c:v>22.6</c:v>
                </c:pt>
                <c:pt idx="3">
                  <c:v>10.8</c:v>
                </c:pt>
                <c:pt idx="4">
                  <c:v>6.3</c:v>
                </c:pt>
                <c:pt idx="5">
                  <c:v>24</c:v>
                </c:pt>
                <c:pt idx="6">
                  <c:v>15.44</c:v>
                </c:pt>
                <c:pt idx="7">
                  <c:v>9.52</c:v>
                </c:pt>
              </c:numCache>
            </c:numRef>
          </c:val>
          <c:smooth val="0"/>
          <c:extLst>
            <c:ext xmlns:c16="http://schemas.microsoft.com/office/drawing/2014/chart" uri="{C3380CC4-5D6E-409C-BE32-E72D297353CC}">
              <c16:uniqueId val="{00000001-32A6-4F3A-8E05-258751DF9AAE}"/>
            </c:ext>
          </c:extLst>
        </c:ser>
        <c:dLbls>
          <c:dLblPos val="ctr"/>
          <c:showLegendKey val="0"/>
          <c:showVal val="1"/>
          <c:showCatName val="0"/>
          <c:showSerName val="0"/>
          <c:showPercent val="0"/>
          <c:showBubbleSize val="0"/>
        </c:dLbls>
        <c:marker val="1"/>
        <c:smooth val="0"/>
        <c:axId val="345786480"/>
        <c:axId val="345786808"/>
      </c:lineChart>
      <c:catAx>
        <c:axId val="345786480"/>
        <c:scaling>
          <c:orientation val="minMax"/>
        </c:scaling>
        <c:delete val="1"/>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crossAx val="345786808"/>
        <c:crosses val="autoZero"/>
        <c:auto val="1"/>
        <c:lblAlgn val="ctr"/>
        <c:lblOffset val="100"/>
        <c:noMultiLvlLbl val="0"/>
      </c:catAx>
      <c:valAx>
        <c:axId val="345786808"/>
        <c:scaling>
          <c:orientation val="minMax"/>
          <c:max val="10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4578648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ayout>
        <c:manualLayout>
          <c:xMode val="edge"/>
          <c:yMode val="edge"/>
          <c:x val="0.213545755242913"/>
          <c:y val="0.39541675723303954"/>
          <c:w val="0.57290833838077937"/>
          <c:h val="0.224893760383751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3/9/2018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3/9/2018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323770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Come up with a list with the people around you. 3 minutes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a:p>
        </p:txBody>
      </p:sp>
    </p:spTree>
    <p:extLst>
      <p:ext uri="{BB962C8B-B14F-4D97-AF65-F5344CB8AC3E}">
        <p14:creationId xmlns:p14="http://schemas.microsoft.com/office/powerpoint/2010/main" val="87577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push/pull/fall</a:t>
            </a:r>
            <a:r>
              <a:rPr lang="en-US" baseline="0" dirty="0" smtClean="0"/>
              <a:t> factors from audience</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8</a:t>
            </a:fld>
            <a:endParaRPr lang="en-US"/>
          </a:p>
        </p:txBody>
      </p:sp>
    </p:spTree>
    <p:extLst>
      <p:ext uri="{BB962C8B-B14F-4D97-AF65-F5344CB8AC3E}">
        <p14:creationId xmlns:p14="http://schemas.microsoft.com/office/powerpoint/2010/main" val="339886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 Outcomes</a:t>
            </a:r>
            <a:r>
              <a:rPr lang="en-US" baseline="0" dirty="0" smtClean="0"/>
              <a:t> speak directly to addressing absences in many ways… Disengagement (</a:t>
            </a:r>
            <a:r>
              <a:rPr lang="en-US" baseline="0" dirty="0" err="1" smtClean="0"/>
              <a:t>IPoS</a:t>
            </a:r>
            <a:r>
              <a:rPr lang="en-US" baseline="0" dirty="0" smtClean="0"/>
              <a:t>; Grad Rates; Postsecondary); Aversion (SECD; K Readiness)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10</a:t>
            </a:fld>
            <a:endParaRPr lang="en-US"/>
          </a:p>
        </p:txBody>
      </p:sp>
    </p:spTree>
    <p:extLst>
      <p:ext uri="{BB962C8B-B14F-4D97-AF65-F5344CB8AC3E}">
        <p14:creationId xmlns:p14="http://schemas.microsoft.com/office/powerpoint/2010/main" val="394054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 – tells us how many students were at school</a:t>
            </a:r>
          </a:p>
          <a:p>
            <a:r>
              <a:rPr lang="en-US" dirty="0" smtClean="0"/>
              <a:t>CA – tells us</a:t>
            </a:r>
            <a:r>
              <a:rPr lang="en-US" baseline="0" dirty="0" smtClean="0"/>
              <a:t> which students weren’t at school</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17</a:t>
            </a:fld>
            <a:endParaRPr lang="en-US"/>
          </a:p>
        </p:txBody>
      </p:sp>
    </p:spTree>
    <p:extLst>
      <p:ext uri="{BB962C8B-B14F-4D97-AF65-F5344CB8AC3E}">
        <p14:creationId xmlns:p14="http://schemas.microsoft.com/office/powerpoint/2010/main" val="175183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tables to</a:t>
            </a:r>
            <a:r>
              <a:rPr lang="en-US" baseline="0" dirty="0" smtClean="0"/>
              <a:t> brainstorm who you might want on your SAT/SIT team?</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24</a:t>
            </a:fld>
            <a:endParaRPr lang="en-US"/>
          </a:p>
        </p:txBody>
      </p:sp>
    </p:spTree>
    <p:extLst>
      <p:ext uri="{BB962C8B-B14F-4D97-AF65-F5344CB8AC3E}">
        <p14:creationId xmlns:p14="http://schemas.microsoft.com/office/powerpoint/2010/main" val="180982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26</a:t>
            </a:fld>
            <a:endParaRPr lang="en-US"/>
          </a:p>
        </p:txBody>
      </p:sp>
    </p:spTree>
    <p:extLst>
      <p:ext uri="{BB962C8B-B14F-4D97-AF65-F5344CB8AC3E}">
        <p14:creationId xmlns:p14="http://schemas.microsoft.com/office/powerpoint/2010/main" val="3510128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586" y="240030"/>
            <a:ext cx="2853226" cy="4663440"/>
          </a:xfrm>
          <a:prstGeom prst="rect">
            <a:avLst/>
          </a:prstGeom>
        </p:spPr>
      </p:pic>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8244293" y="4857761"/>
            <a:ext cx="747319"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3" name="Subtitle 2"/>
          <p:cNvSpPr>
            <a:spLocks noGrp="1"/>
          </p:cNvSpPr>
          <p:nvPr>
            <p:ph type="subTitle" idx="1"/>
          </p:nvPr>
        </p:nvSpPr>
        <p:spPr>
          <a:xfrm>
            <a:off x="2819400" y="3257550"/>
            <a:ext cx="6172212" cy="990600"/>
          </a:xfrm>
          <a:prstGeom prst="rect">
            <a:avLst/>
          </a:prstGeom>
          <a:noFill/>
        </p:spPr>
        <p:txBody>
          <a:bodyPr lIns="91440" tIns="91440" rIns="91440" bIns="91440" anchor="ctr" anchorCtr="0">
            <a:normAutofit/>
          </a:bodyPr>
          <a:lstStyle>
            <a:lvl1pPr marL="0" indent="0" algn="r">
              <a:buNone/>
              <a:defRPr sz="2400" spc="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986790"/>
            <a:ext cx="2380253" cy="365760"/>
          </a:xfrm>
          <a:prstGeom prst="rect">
            <a:avLst/>
          </a:prstGeom>
        </p:spPr>
      </p:pic>
      <p:sp>
        <p:nvSpPr>
          <p:cNvPr id="2" name="Title 1"/>
          <p:cNvSpPr>
            <a:spLocks noGrp="1"/>
          </p:cNvSpPr>
          <p:nvPr>
            <p:ph type="ctrTitle" hasCustomPrompt="1"/>
          </p:nvPr>
        </p:nvSpPr>
        <p:spPr>
          <a:xfrm>
            <a:off x="2819400" y="1305640"/>
            <a:ext cx="6172199" cy="1846659"/>
          </a:xfrm>
        </p:spPr>
        <p:txBody>
          <a:bodyPr wrap="square" lIns="274320" tIns="182880" rIns="274320" bIns="182880" anchor="ctr" anchorCtr="0">
            <a:spAutoFit/>
          </a:bodyPr>
          <a:lstStyle>
            <a:lvl1pPr algn="r">
              <a:defRPr sz="4800" b="0" cap="all" spc="0" baseline="0">
                <a:ln>
                  <a:noFill/>
                </a:ln>
                <a:solidFill>
                  <a:schemeClr val="tx1"/>
                </a:solidFill>
                <a:effectLst/>
              </a:defRPr>
            </a:lvl1pPr>
          </a:lstStyle>
          <a:p>
            <a:r>
              <a:rPr lang="en-US" dirty="0" smtClean="0"/>
              <a:t>CLICK TO EDIT MASTER TITLE STYLE</a:t>
            </a:r>
            <a:endParaRPr lang="en-US" dirty="0"/>
          </a:p>
        </p:txBody>
      </p:sp>
      <p:sp>
        <p:nvSpPr>
          <p:cNvPr id="10" name="TextBox 9"/>
          <p:cNvSpPr txBox="1"/>
          <p:nvPr userDrawn="1"/>
        </p:nvSpPr>
        <p:spPr>
          <a:xfrm>
            <a:off x="2798618" y="4248150"/>
            <a:ext cx="5906235" cy="338554"/>
          </a:xfrm>
          <a:prstGeom prst="rect">
            <a:avLst/>
          </a:prstGeom>
          <a:noFill/>
        </p:spPr>
        <p:txBody>
          <a:bodyPr wrap="square" rtlCol="0">
            <a:spAutoFit/>
          </a:bodyPr>
          <a:lstStyle/>
          <a:p>
            <a:r>
              <a:rPr lang="en-US" sz="1600" dirty="0" smtClean="0">
                <a:solidFill>
                  <a:schemeClr val="accent2"/>
                </a:solidFill>
                <a:latin typeface="+mj-lt"/>
              </a:rPr>
              <a:t>Kansas leads the world in the success of each student.</a:t>
            </a:r>
            <a:endParaRPr lang="en-US" sz="1600" dirty="0">
              <a:solidFill>
                <a:schemeClr val="accent2"/>
              </a:solidFill>
              <a:latin typeface="+mj-lt"/>
            </a:endParaRPr>
          </a:p>
        </p:txBody>
      </p:sp>
    </p:spTree>
    <p:extLst>
      <p:ext uri="{BB962C8B-B14F-4D97-AF65-F5344CB8AC3E}">
        <p14:creationId xmlns:p14="http://schemas.microsoft.com/office/powerpoint/2010/main" val="87244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Slide">
    <p:spTree>
      <p:nvGrpSpPr>
        <p:cNvPr id="1" name=""/>
        <p:cNvGrpSpPr/>
        <p:nvPr/>
      </p:nvGrpSpPr>
      <p:grpSpPr>
        <a:xfrm>
          <a:off x="0" y="0"/>
          <a:ext cx="0" cy="0"/>
          <a:chOff x="0" y="0"/>
          <a:chExt cx="0" cy="0"/>
        </a:xfrm>
      </p:grpSpPr>
      <p:sp>
        <p:nvSpPr>
          <p:cNvPr id="6" name="Media Placeholder 5"/>
          <p:cNvSpPr>
            <a:spLocks noGrp="1"/>
          </p:cNvSpPr>
          <p:nvPr>
            <p:ph type="media" sz="quarter" idx="13"/>
          </p:nvPr>
        </p:nvSpPr>
        <p:spPr>
          <a:xfrm>
            <a:off x="571500" y="57150"/>
            <a:ext cx="8001000" cy="4572000"/>
          </a:xfrm>
          <a:solidFill>
            <a:schemeClr val="bg2">
              <a:lumMod val="95000"/>
            </a:schemeClr>
          </a:solidFill>
        </p:spPr>
        <p:txBody>
          <a:bodyPr rIns="365760">
            <a:noAutofit/>
          </a:bodyPr>
          <a:lstStyle>
            <a:lvl1pPr marL="91440" indent="0" algn="ctr">
              <a:buNone/>
              <a:defRPr/>
            </a:lvl1pPr>
          </a:lstStyle>
          <a:p>
            <a:endParaRPr lang="en-US" dirty="0"/>
          </a:p>
        </p:txBody>
      </p:sp>
      <p:sp>
        <p:nvSpPr>
          <p:cNvPr id="2" name="Date Placeholder 1"/>
          <p:cNvSpPr>
            <a:spLocks noGrp="1"/>
          </p:cNvSpPr>
          <p:nvPr>
            <p:ph type="dt" sz="half" idx="10"/>
          </p:nvPr>
        </p:nvSpPr>
        <p:spPr/>
        <p:txBody>
          <a:bodyPr/>
          <a:lstStyle/>
          <a:p>
            <a:fld id="{96F4B587-9FDF-46DF-B460-9026AE4DF246}" type="datetimeFigureOut">
              <a:rPr lang="en-US" smtClean="0"/>
              <a:t>3/9/2018</a:t>
            </a:fld>
            <a:endParaRPr lang="en-US"/>
          </a:p>
        </p:txBody>
      </p:sp>
      <p:sp>
        <p:nvSpPr>
          <p:cNvPr id="3" name="Footer Placeholder 2"/>
          <p:cNvSpPr>
            <a:spLocks noGrp="1"/>
          </p:cNvSpPr>
          <p:nvPr>
            <p:ph type="ftr" sz="quarter" idx="11"/>
          </p:nvPr>
        </p:nvSpPr>
        <p:spPr>
          <a:xfrm>
            <a:off x="3124200" y="4767264"/>
            <a:ext cx="2895600" cy="319086"/>
          </a:xfrm>
        </p:spPr>
        <p:txBody>
          <a:bodyPr anchor="b"/>
          <a:lstStyle>
            <a:lvl1pPr>
              <a:defRPr sz="800"/>
            </a:lvl1pPr>
          </a:lstStyle>
          <a:p>
            <a:endParaRPr lang="en-US" sz="700"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70906"/>
            <a:ext cx="6038036" cy="215444"/>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 | </a:t>
            </a:r>
            <a:r>
              <a:rPr lang="en-US" sz="800" dirty="0" smtClean="0">
                <a:solidFill>
                  <a:srgbClr val="15284B"/>
                </a:solidFill>
              </a:rPr>
              <a:t>Kansas leads the world in the success of each student</a:t>
            </a:r>
            <a:endParaRPr lang="en-US" sz="200" dirty="0"/>
          </a:p>
        </p:txBody>
      </p:sp>
    </p:spTree>
    <p:extLst>
      <p:ext uri="{BB962C8B-B14F-4D97-AF65-F5344CB8AC3E}">
        <p14:creationId xmlns:p14="http://schemas.microsoft.com/office/powerpoint/2010/main" val="560866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Text Placeholder 6"/>
          <p:cNvSpPr>
            <a:spLocks noGrp="1"/>
          </p:cNvSpPr>
          <p:nvPr>
            <p:ph type="body" sz="quarter" idx="13"/>
          </p:nvPr>
        </p:nvSpPr>
        <p:spPr>
          <a:xfrm>
            <a:off x="649224" y="1326201"/>
            <a:ext cx="3657600" cy="1778949"/>
          </a:xfrm>
        </p:spPr>
        <p:txBody>
          <a:bodyPr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p:nvPr>
        </p:nvSpPr>
        <p:spPr>
          <a:xfrm>
            <a:off x="4837176" y="1326201"/>
            <a:ext cx="3657600" cy="1778949"/>
          </a:xfrm>
          <a:noFill/>
        </p:spPr>
        <p:txBody>
          <a:bodyPr rIns="365760" bIns="182880"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35460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con section">
    <p:spTree>
      <p:nvGrpSpPr>
        <p:cNvPr id="1" name=""/>
        <p:cNvGrpSpPr/>
        <p:nvPr/>
      </p:nvGrpSpPr>
      <p:grpSpPr>
        <a:xfrm>
          <a:off x="0" y="0"/>
          <a:ext cx="0" cy="0"/>
          <a:chOff x="0" y="0"/>
          <a:chExt cx="0" cy="0"/>
        </a:xfrm>
      </p:grpSpPr>
      <p:sp>
        <p:nvSpPr>
          <p:cNvPr id="8" name="Rectangle 7"/>
          <p:cNvSpPr/>
          <p:nvPr userDrawn="1"/>
        </p:nvSpPr>
        <p:spPr>
          <a:xfrm>
            <a:off x="-76200" y="-114300"/>
            <a:ext cx="2971800" cy="5372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799" y="590550"/>
            <a:ext cx="5181601" cy="58477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66749" y="1428750"/>
            <a:ext cx="2152650" cy="2057400"/>
          </a:xfrm>
          <a:noFill/>
        </p:spPr>
        <p:txBody>
          <a:bodyPr/>
          <a:lstStyle/>
          <a:p>
            <a:endParaRPr lang="en-US"/>
          </a:p>
        </p:txBody>
      </p:sp>
      <p:sp>
        <p:nvSpPr>
          <p:cNvPr id="10" name="Text Placeholder 9"/>
          <p:cNvSpPr>
            <a:spLocks noGrp="1"/>
          </p:cNvSpPr>
          <p:nvPr>
            <p:ph type="body" sz="quarter" idx="14"/>
          </p:nvPr>
        </p:nvSpPr>
        <p:spPr>
          <a:xfrm>
            <a:off x="2971800" y="2262113"/>
            <a:ext cx="5181600" cy="1000274"/>
          </a:xfrm>
        </p:spPr>
        <p:txBody>
          <a:bodyPr/>
          <a:lstStyle/>
          <a:p>
            <a:pPr lvl="0"/>
            <a:r>
              <a:rPr lang="en-US" dirty="0" smtClean="0"/>
              <a:t>Edit Master text styles</a:t>
            </a:r>
          </a:p>
          <a:p>
            <a:pPr lvl="1"/>
            <a:r>
              <a:rPr lang="en-US" dirty="0" smtClean="0"/>
              <a:t>Second level</a:t>
            </a:r>
          </a:p>
        </p:txBody>
      </p:sp>
      <p:sp>
        <p:nvSpPr>
          <p:cNvPr id="11" name="TextBox 10"/>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Tree>
    <p:extLst>
      <p:ext uri="{BB962C8B-B14F-4D97-AF65-F5344CB8AC3E}">
        <p14:creationId xmlns:p14="http://schemas.microsoft.com/office/powerpoint/2010/main" val="724184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48150"/>
            <a:ext cx="6309360" cy="382561"/>
          </a:xfrm>
          <a:prstGeom prst="rect">
            <a:avLst/>
          </a:prstGeom>
          <a:noFill/>
        </p:spPr>
        <p:txBody>
          <a:bodyPr anchor="ctr" anchorCtr="0"/>
          <a:lstStyle>
            <a:lvl1pPr marL="0" indent="0">
              <a:buNone/>
              <a:defRPr sz="1600" spc="0">
                <a:solidFill>
                  <a:schemeClr val="tx2"/>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3/9/2018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2" name="TextBox 1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accent2"/>
                </a:solidFill>
              </a:rPr>
              <a:t>KANSAS</a:t>
            </a:r>
            <a:r>
              <a:rPr lang="en-US" sz="700" baseline="0" dirty="0" smtClean="0">
                <a:solidFill>
                  <a:schemeClr val="accent2"/>
                </a:solidFill>
              </a:rPr>
              <a:t> STATE DEPARTMENT OF EDUCATION </a:t>
            </a:r>
            <a:r>
              <a:rPr lang="en-US" sz="700" i="1" baseline="0" dirty="0" smtClean="0">
                <a:solidFill>
                  <a:schemeClr val="accent2"/>
                </a:solidFill>
              </a:rPr>
              <a:t>| www.ksde.org</a:t>
            </a:r>
            <a:endParaRPr lang="en-US" sz="700" i="1" dirty="0">
              <a:solidFill>
                <a:schemeClr val="accent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6" name="Picture Placeholder 15"/>
          <p:cNvSpPr>
            <a:spLocks noGrp="1" noChangeAspect="1"/>
          </p:cNvSpPr>
          <p:nvPr>
            <p:ph type="pic" sz="quarter" idx="13"/>
          </p:nvPr>
        </p:nvSpPr>
        <p:spPr>
          <a:xfrm>
            <a:off x="0" y="0"/>
            <a:ext cx="9144000" cy="3409941"/>
          </a:xfrm>
          <a:prstGeom prst="rect">
            <a:avLst/>
          </a:prstGeom>
          <a:noFill/>
        </p:spPr>
        <p:txBody>
          <a:bodyPr>
            <a:noAutofit/>
          </a:bodyPr>
          <a:lstStyle>
            <a:lvl1pPr marL="91440"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762000" y="3577448"/>
            <a:ext cx="7620000" cy="553998"/>
          </a:xfrm>
          <a:noFill/>
        </p:spPr>
        <p:txBody>
          <a:bodyPr lIns="91440" tIns="91440" rIns="91440" bIns="91440" anchor="ctr" anchorCtr="0"/>
          <a:lstStyle>
            <a:lvl2pPr marL="457200" indent="0">
              <a:buNone/>
              <a:defRPr/>
            </a:lvl2pPr>
          </a:lstStyle>
          <a:p>
            <a:pPr lvl="0"/>
            <a:r>
              <a:rPr lang="en-US" dirty="0" smtClean="0"/>
              <a:t>Edit Master text styles</a:t>
            </a:r>
          </a:p>
        </p:txBody>
      </p:sp>
    </p:spTree>
    <p:extLst>
      <p:ext uri="{BB962C8B-B14F-4D97-AF65-F5344CB8AC3E}">
        <p14:creationId xmlns:p14="http://schemas.microsoft.com/office/powerpoint/2010/main" val="28624878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609600" y="1276350"/>
            <a:ext cx="7845552" cy="2819400"/>
          </a:xfrm>
          <a:noFill/>
        </p:spPr>
        <p:txBody>
          <a:bodyPr>
            <a:noAutofit/>
          </a:bodyPr>
          <a:lstStyle>
            <a:lvl1pPr>
              <a:defRPr>
                <a:latin typeface="+mn-lt"/>
              </a:defRPr>
            </a:lvl1pPr>
          </a:lstStyle>
          <a:p>
            <a:r>
              <a:rPr lang="en-US" smtClean="0"/>
              <a:t>Click icon to add table</a:t>
            </a:r>
            <a:endParaRPr lang="en-US"/>
          </a:p>
        </p:txBody>
      </p:sp>
      <p:sp>
        <p:nvSpPr>
          <p:cNvPr id="2" name="Title 1"/>
          <p:cNvSpPr>
            <a:spLocks noGrp="1"/>
          </p:cNvSpPr>
          <p:nvPr>
            <p:ph type="title" hasCustomPrompt="1"/>
          </p:nvPr>
        </p:nvSpPr>
        <p:spPr>
          <a:xfrm>
            <a:off x="609600" y="539175"/>
            <a:ext cx="7845552" cy="584775"/>
          </a:xfrm>
        </p:spPr>
        <p:txBody>
          <a:bodyPr wrap="square">
            <a:spAutoFit/>
          </a:bodyPr>
          <a:lstStyle>
            <a:lvl1pPr algn="ct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4B587-9FDF-46DF-B460-9026AE4DF246}" type="datetimeFigureOut">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3/9/2018</a:t>
            </a:fld>
            <a:endParaRPr kumimoji="0" lang="en-US" sz="1200" b="0" i="0" u="none" strike="noStrike" kern="1200" cap="none" spc="0" normalizeH="0" baseline="0" noProof="0" dirty="0">
              <a:ln>
                <a:noFill/>
              </a:ln>
              <a:solidFill>
                <a:srgbClr val="15284B">
                  <a:tint val="75000"/>
                </a:srgbClr>
              </a:solidFill>
              <a:effectLst/>
              <a:uLnTx/>
              <a:uFillTx/>
              <a:latin typeface="Arial Narrow"/>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Tree>
    <p:extLst>
      <p:ext uri="{BB962C8B-B14F-4D97-AF65-F5344CB8AC3E}">
        <p14:creationId xmlns:p14="http://schemas.microsoft.com/office/powerpoint/2010/main" val="18895544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666750" y="248128"/>
            <a:ext cx="7589838" cy="3238022"/>
          </a:xfrm>
          <a:noFill/>
        </p:spPr>
        <p:txBody>
          <a:bodyPr/>
          <a:lstStyle/>
          <a:p>
            <a:endParaRPr lang="en-US"/>
          </a:p>
        </p:txBody>
      </p:sp>
      <p:sp>
        <p:nvSpPr>
          <p:cNvPr id="9" name="Text Placeholder 8"/>
          <p:cNvSpPr>
            <a:spLocks noGrp="1"/>
          </p:cNvSpPr>
          <p:nvPr>
            <p:ph type="body" sz="quarter" idx="14"/>
          </p:nvPr>
        </p:nvSpPr>
        <p:spPr>
          <a:xfrm>
            <a:off x="666750" y="3624264"/>
            <a:ext cx="6648450" cy="553998"/>
          </a:xfrm>
          <a:noFill/>
        </p:spPr>
        <p:txBody>
          <a:bodyPr lIns="0" tIns="91440" rIns="0" bIns="91440" anchor="ctr" anchorCtr="0"/>
          <a:lstStyle/>
          <a:p>
            <a:pPr lvl="0"/>
            <a:r>
              <a:rPr lang="en-US" dirty="0" smtClean="0"/>
              <a:t>Edit Master text styles</a:t>
            </a:r>
          </a:p>
        </p:txBody>
      </p:sp>
      <p:sp>
        <p:nvSpPr>
          <p:cNvPr id="11" name="Text Placeholder 10"/>
          <p:cNvSpPr>
            <a:spLocks noGrp="1"/>
          </p:cNvSpPr>
          <p:nvPr>
            <p:ph type="body" sz="quarter" idx="15"/>
          </p:nvPr>
        </p:nvSpPr>
        <p:spPr>
          <a:xfrm>
            <a:off x="666750" y="4459128"/>
            <a:ext cx="6648450" cy="215444"/>
          </a:xfrm>
          <a:noFill/>
        </p:spPr>
        <p:txBody>
          <a:bodyPr lIns="182880" tIns="0" rIns="182880" bIns="0" anchor="ctr" anchorCtr="0"/>
          <a:lstStyle>
            <a:lvl1pPr>
              <a:defRPr sz="1400" baseline="0">
                <a:solidFill>
                  <a:schemeClr val="accent1"/>
                </a:solidFill>
              </a:defRPr>
            </a:lvl1pPr>
          </a:lstStyle>
          <a:p>
            <a:pPr lvl="0"/>
            <a:r>
              <a:rPr lang="en-US" dirty="0" smtClean="0"/>
              <a:t>Edit Master text styles</a:t>
            </a:r>
          </a:p>
        </p:txBody>
      </p:sp>
    </p:spTree>
    <p:extLst>
      <p:ext uri="{BB962C8B-B14F-4D97-AF65-F5344CB8AC3E}">
        <p14:creationId xmlns:p14="http://schemas.microsoft.com/office/powerpoint/2010/main" val="3930768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9224" y="1444002"/>
            <a:ext cx="7589520" cy="1889748"/>
          </a:xfrm>
          <a:prstGeom prst="rect">
            <a:avLst/>
          </a:prstGeom>
          <a:blipFill>
            <a:blip r:embed="rId2"/>
            <a:stretch>
              <a:fillRect/>
            </a:stretch>
          </a:blipFill>
        </p:spPr>
        <p:txBody>
          <a:bodyPr wrap="square" tIns="274320" rIns="0" bIns="274320" anchor="ctr" anchorCtr="0">
            <a:spAutoFit/>
          </a:bodyPr>
          <a:lstStyle>
            <a:lvl1pPr marL="0" indent="0">
              <a:buClr>
                <a:schemeClr val="accent2"/>
              </a:buClr>
              <a:buSzPct val="100000"/>
              <a:buFont typeface="Arial" panose="020B0604020202020204" pitchFamily="34" charset="0"/>
              <a:buNone/>
              <a:defRPr sz="2400">
                <a:solidFill>
                  <a:schemeClr val="tx2"/>
                </a:solidFill>
                <a:latin typeface="+mj-lt"/>
              </a:defRPr>
            </a:lvl1pPr>
            <a:lvl2pPr marL="457200" indent="-457200">
              <a:buClr>
                <a:schemeClr val="accent2"/>
              </a:buClr>
              <a:buSzPct val="95000"/>
              <a:buFont typeface="Arial" panose="020B0604020202020204" pitchFamily="34" charset="0"/>
              <a:buChar char="•"/>
              <a:defRPr sz="2400">
                <a:solidFill>
                  <a:schemeClr val="tx2"/>
                </a:solidFill>
                <a:latin typeface="+mj-lt"/>
              </a:defRPr>
            </a:lvl2pPr>
            <a:lvl3pPr marL="731520" indent="-274320">
              <a:buClr>
                <a:schemeClr val="accent2"/>
              </a:buClr>
              <a:buFont typeface="Arial" panose="020B0604020202020204" pitchFamily="34" charset="0"/>
              <a:buChar char="•"/>
              <a:defRPr sz="2400">
                <a:solidFill>
                  <a:schemeClr val="tx2"/>
                </a:solidFill>
                <a:latin typeface="+mj-lt"/>
              </a:defRPr>
            </a:lvl3pPr>
            <a:lvl4pPr marL="1097280">
              <a:buClr>
                <a:schemeClr val="accent2"/>
              </a:buClr>
              <a:buSzPct val="80000"/>
              <a:defRPr sz="2400">
                <a:solidFill>
                  <a:schemeClr val="tx2"/>
                </a:solidFill>
                <a:latin typeface="+mj-lt"/>
              </a:defRPr>
            </a:lvl4pPr>
            <a:lvl5pPr>
              <a:buClr>
                <a:schemeClr val="accent2"/>
              </a:buClr>
              <a:defRPr sz="2400">
                <a:solidFill>
                  <a:schemeClr val="tx2"/>
                </a:solidFill>
                <a:latin typeface="+mj-lt"/>
              </a:defRPr>
            </a:lvl5pPr>
          </a:lstStyle>
          <a:p>
            <a:pPr lvl="0"/>
            <a:r>
              <a:rPr lang="en-US" dirty="0" smtClean="0"/>
              <a:t>Click to edit Master text styles</a:t>
            </a:r>
          </a:p>
          <a:p>
            <a:pPr lvl="2"/>
            <a:r>
              <a:rPr lang="en-US" dirty="0" smtClean="0"/>
              <a:t>Second level</a:t>
            </a:r>
          </a:p>
          <a:p>
            <a:pPr lvl="3"/>
            <a:r>
              <a:rPr lang="en-US" dirty="0" smtClean="0"/>
              <a:t>Third level</a:t>
            </a:r>
          </a:p>
        </p:txBody>
      </p:sp>
      <p:sp>
        <p:nvSpPr>
          <p:cNvPr id="2" name="Title 1"/>
          <p:cNvSpPr>
            <a:spLocks noGrp="1"/>
          </p:cNvSpPr>
          <p:nvPr>
            <p:ph type="title" hasCustomPrompt="1"/>
          </p:nvPr>
        </p:nvSpPr>
        <p:spPr>
          <a:xfrm>
            <a:off x="649224" y="514350"/>
            <a:ext cx="7589520"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446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609600" y="1276350"/>
            <a:ext cx="7845552" cy="2819400"/>
          </a:xfrm>
          <a:noFill/>
        </p:spPr>
        <p:txBody>
          <a:bodyPr>
            <a:noAutofit/>
          </a:bodyPr>
          <a:lstStyle>
            <a:lvl1pPr>
              <a:defRPr>
                <a:latin typeface="+mn-lt"/>
              </a:defRPr>
            </a:lvl1pPr>
          </a:lstStyle>
          <a:p>
            <a:endParaRPr lang="en-US"/>
          </a:p>
        </p:txBody>
      </p:sp>
      <p:sp>
        <p:nvSpPr>
          <p:cNvPr id="2" name="Title 1"/>
          <p:cNvSpPr>
            <a:spLocks noGrp="1"/>
          </p:cNvSpPr>
          <p:nvPr>
            <p:ph type="title" hasCustomPrompt="1"/>
          </p:nvPr>
        </p:nvSpPr>
        <p:spPr>
          <a:xfrm>
            <a:off x="609600" y="446842"/>
            <a:ext cx="7845552"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5872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477000" y="1200150"/>
            <a:ext cx="2017776" cy="2895600"/>
          </a:xfrm>
          <a:noFill/>
        </p:spPr>
        <p:txBody>
          <a:bodyPr wrap="square" anchor="t" anchorCtr="0">
            <a:noAutofit/>
          </a:bodyPr>
          <a:lstStyle/>
          <a:p>
            <a:endParaRPr lang="en-US" dirty="0"/>
          </a:p>
        </p:txBody>
      </p:sp>
      <p:sp>
        <p:nvSpPr>
          <p:cNvPr id="9" name="Text Placeholder 8"/>
          <p:cNvSpPr>
            <a:spLocks noGrp="1"/>
          </p:cNvSpPr>
          <p:nvPr>
            <p:ph type="body" sz="quarter" idx="14"/>
          </p:nvPr>
        </p:nvSpPr>
        <p:spPr>
          <a:xfrm>
            <a:off x="649224" y="1211985"/>
            <a:ext cx="5599176" cy="3188565"/>
          </a:xfrm>
          <a:blipFill dpi="0" rotWithShape="1">
            <a:blip r:embed="rId2"/>
            <a:srcRect/>
            <a:stretch>
              <a:fillRect/>
            </a:stretch>
          </a:blipFill>
        </p:spPr>
        <p:txBody>
          <a:bodyPr tIns="365760" bIns="36576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2801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1504950"/>
            <a:ext cx="5943600" cy="1600200"/>
          </a:xfrm>
          <a:noFill/>
        </p:spPr>
        <p:txBody>
          <a:bodyPr wrap="square" lIns="182880" tIns="182880" rIns="182880" bIns="0" anchor="b" anchorCtr="0">
            <a:normAutofit/>
          </a:bodyPr>
          <a:lstStyle>
            <a:lvl1pPr algn="l">
              <a:defRPr sz="4300" b="0" cap="all" baseline="0">
                <a:solidFill>
                  <a:schemeClr val="accent3"/>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3255139"/>
            <a:ext cx="5943592" cy="916811"/>
          </a:xfrm>
          <a:prstGeom prst="rect">
            <a:avLst/>
          </a:prstGeom>
          <a:noFill/>
        </p:spPr>
        <p:txBody>
          <a:bodyPr lIns="182880" tIns="0" rIns="182880" bIns="182880" anchor="t" anchorCtr="0">
            <a:noAutofit/>
          </a:bodyPr>
          <a:lstStyle>
            <a:lvl1pPr marL="0" indent="0" algn="l">
              <a:buNone/>
              <a:defRPr sz="2400" spc="0"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3/9/2018</a:t>
            </a:fld>
            <a:endParaRPr lang="en-US"/>
          </a:p>
        </p:txBody>
      </p:sp>
      <p:sp>
        <p:nvSpPr>
          <p:cNvPr id="5" name="Footer Placeholder 4"/>
          <p:cNvSpPr>
            <a:spLocks noGrp="1"/>
          </p:cNvSpPr>
          <p:nvPr>
            <p:ph type="ftr" sz="quarter" idx="11"/>
          </p:nvPr>
        </p:nvSpPr>
        <p:spPr/>
        <p:txBody>
          <a:bodyPr/>
          <a:lstStyle>
            <a:lvl1pPr>
              <a:defRPr sz="1000">
                <a:latin typeface="+mj-lt"/>
              </a:defRPr>
            </a:lvl1pPr>
          </a:lstStyle>
          <a:p>
            <a:r>
              <a:rPr lang="en-US" dirty="0" smtClean="0">
                <a:solidFill>
                  <a:srgbClr val="15284B"/>
                </a:solidFill>
              </a:rPr>
              <a:t>Kansas leads the world in the success of each student</a:t>
            </a:r>
            <a:endParaRPr lang="en-US" sz="900"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346" y="499110"/>
            <a:ext cx="2363531" cy="4206240"/>
          </a:xfrm>
          <a:prstGeom prst="rect">
            <a:avLst/>
          </a:prstGeom>
        </p:spPr>
      </p:pic>
      <p:sp>
        <p:nvSpPr>
          <p:cNvPr id="11" name="TextBox 10"/>
          <p:cNvSpPr txBox="1"/>
          <p:nvPr userDrawn="1"/>
        </p:nvSpPr>
        <p:spPr>
          <a:xfrm>
            <a:off x="6077765" y="4841053"/>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3082823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header Slide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6428"/>
            <a:ext cx="7848600" cy="677108"/>
          </a:xfrm>
        </p:spPr>
        <p:txBody>
          <a:bodyPr tIns="182880" rIns="0"/>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1179552"/>
            <a:ext cx="7848600" cy="553998"/>
          </a:xfrm>
          <a:prstGeom prst="rect">
            <a:avLst/>
          </a:prstGeom>
          <a:noFill/>
        </p:spPr>
        <p:txBody>
          <a:bodyPr wrap="square" tIns="0" bIns="182880" anchor="t" anchorCtr="0">
            <a:spAutoFit/>
          </a:bodyPr>
          <a:lstStyle>
            <a:lvl1pPr marL="0" indent="0">
              <a:buNone/>
              <a:defRPr sz="2400" b="0" baseline="0">
                <a:solidFill>
                  <a:schemeClr val="accent3"/>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6" name="Content Placeholder 5"/>
          <p:cNvSpPr>
            <a:spLocks noGrp="1"/>
          </p:cNvSpPr>
          <p:nvPr>
            <p:ph sz="quarter" idx="13"/>
          </p:nvPr>
        </p:nvSpPr>
        <p:spPr>
          <a:xfrm>
            <a:off x="609600" y="1809750"/>
            <a:ext cx="7848600" cy="2286000"/>
          </a:xfrm>
        </p:spPr>
        <p:txBody>
          <a:bodyPr tIns="182880" anchor="ctr" anchorCtr="0">
            <a:noAutofit/>
          </a:body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19270258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647630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1" name="Text Placeholder 10"/>
          <p:cNvSpPr>
            <a:spLocks noGrp="1"/>
          </p:cNvSpPr>
          <p:nvPr>
            <p:ph type="body" sz="quarter" idx="14"/>
          </p:nvPr>
        </p:nvSpPr>
        <p:spPr>
          <a:xfrm>
            <a:off x="2095500" y="1047750"/>
            <a:ext cx="4953000" cy="1169551"/>
          </a:xfrm>
        </p:spPr>
        <p:txBody>
          <a:bodyPr tIns="274320" bIns="274320" anchor="ctr" anchorCtr="0"/>
          <a:lstStyle>
            <a:lvl1pPr>
              <a:defRPr sz="4000" baseline="0"/>
            </a:lvl1pPr>
          </a:lstStyle>
          <a:p>
            <a:pPr lvl="0"/>
            <a:r>
              <a:rPr lang="en-US" dirty="0" smtClean="0"/>
              <a:t>Edit Master text styles</a:t>
            </a:r>
          </a:p>
        </p:txBody>
      </p:sp>
      <p:sp>
        <p:nvSpPr>
          <p:cNvPr id="13" name="Text Placeholder 12"/>
          <p:cNvSpPr>
            <a:spLocks noGrp="1"/>
          </p:cNvSpPr>
          <p:nvPr>
            <p:ph type="body" sz="quarter" idx="15"/>
          </p:nvPr>
        </p:nvSpPr>
        <p:spPr>
          <a:xfrm>
            <a:off x="2095500" y="3313152"/>
            <a:ext cx="4953000" cy="461665"/>
          </a:xfrm>
          <a:noFill/>
        </p:spPr>
        <p:txBody>
          <a:bodyPr/>
          <a:lstStyle>
            <a:lvl1pPr algn="r">
              <a:defRPr sz="1800" baseline="0"/>
            </a:lvl1pPr>
          </a:lstStyle>
          <a:p>
            <a:pPr lvl="0"/>
            <a:r>
              <a:rPr lang="en-US" dirty="0" smtClean="0"/>
              <a:t>Edit Master text styles</a:t>
            </a:r>
          </a:p>
        </p:txBody>
      </p:sp>
    </p:spTree>
    <p:extLst>
      <p:ext uri="{BB962C8B-B14F-4D97-AF65-F5344CB8AC3E}">
        <p14:creationId xmlns:p14="http://schemas.microsoft.com/office/powerpoint/2010/main" val="3347780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5760" rIns="0" bIns="0" rtlCol="0" anchor="ctr">
            <a:normAutofit/>
          </a:bodyPr>
          <a:lstStyle/>
          <a:p>
            <a:pPr algn="ctr"/>
            <a:endParaRPr lang="en-US">
              <a:solidFill>
                <a:srgbClr val="002060"/>
              </a:solidFill>
            </a:endParaRPr>
          </a:p>
        </p:txBody>
      </p:sp>
      <p:sp>
        <p:nvSpPr>
          <p:cNvPr id="8" name="Rectangle 7"/>
          <p:cNvSpPr/>
          <p:nvPr/>
        </p:nvSpPr>
        <p:spPr>
          <a:xfrm>
            <a:off x="0" y="4705350"/>
            <a:ext cx="9144000" cy="4381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3/9/2018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sp>
        <p:nvSpPr>
          <p:cNvPr id="19" name="TextBox 18"/>
          <p:cNvSpPr txBox="1"/>
          <p:nvPr/>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
        <p:nvSpPr>
          <p:cNvPr id="2" name="Title Placeholder 1"/>
          <p:cNvSpPr>
            <a:spLocks noGrp="1"/>
          </p:cNvSpPr>
          <p:nvPr>
            <p:ph type="title"/>
          </p:nvPr>
        </p:nvSpPr>
        <p:spPr>
          <a:xfrm>
            <a:off x="666749" y="590550"/>
            <a:ext cx="7589520" cy="584775"/>
          </a:xfrm>
          <a:prstGeom prst="rect">
            <a:avLst/>
          </a:prstGeom>
        </p:spPr>
        <p:txBody>
          <a:bodyPr vert="horz" wrap="square" lIns="365760" tIns="91440" rIns="91440" bIns="0" rtlCol="0" anchor="b" anchorCtr="0">
            <a:sp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
        <p:nvSpPr>
          <p:cNvPr id="13" name="Text Placeholder 20"/>
          <p:cNvSpPr>
            <a:spLocks noGrp="1"/>
          </p:cNvSpPr>
          <p:nvPr>
            <p:ph type="body" idx="1"/>
          </p:nvPr>
        </p:nvSpPr>
        <p:spPr>
          <a:xfrm>
            <a:off x="666749" y="1430000"/>
            <a:ext cx="7589520" cy="1446550"/>
          </a:xfrm>
          <a:prstGeom prst="rect">
            <a:avLst/>
          </a:prstGeom>
          <a:blipFill>
            <a:blip r:embed="rId19"/>
            <a:stretch>
              <a:fillRect/>
            </a:stretch>
          </a:blipFill>
        </p:spPr>
        <p:txBody>
          <a:bodyPr vert="horz" wrap="square" lIns="365760" tIns="91440" rIns="365760" bIns="91440" rtlCol="0" anchor="ctr" anchorCtr="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53" r:id="rId6"/>
    <p:sldLayoutId id="2147483654" r:id="rId7"/>
    <p:sldLayoutId id="2147483670" r:id="rId8"/>
    <p:sldLayoutId id="2147483659" r:id="rId9"/>
    <p:sldLayoutId id="2147483655" r:id="rId10"/>
    <p:sldLayoutId id="2147483658" r:id="rId11"/>
    <p:sldLayoutId id="2147483660" r:id="rId12"/>
    <p:sldLayoutId id="2147483671" r:id="rId13"/>
    <p:sldLayoutId id="2147483657" r:id="rId14"/>
    <p:sldLayoutId id="2147483665" r:id="rId15"/>
    <p:sldLayoutId id="2147483663" r:id="rId16"/>
  </p:sldLayoutIdLst>
  <p:timing>
    <p:tnLst>
      <p:par>
        <p:cTn id="1" dur="indefinite" restart="never" nodeType="tmRoot"/>
      </p:par>
    </p:tnLst>
  </p:timing>
  <p:txStyles>
    <p:titleStyle>
      <a:lvl1pPr algn="l" defTabSz="914400" rtl="0" eaLnBrk="1" latinLnBrk="0" hangingPunct="1">
        <a:spcBef>
          <a:spcPct val="0"/>
        </a:spcBef>
        <a:buNone/>
        <a:defRPr sz="3200" kern="1200" cap="all" baseline="0">
          <a:solidFill>
            <a:schemeClr val="tx1"/>
          </a:solidFill>
          <a:latin typeface="Arial Narrow" panose="020B0606020202030204" pitchFamily="34" charset="0"/>
          <a:ea typeface="+mj-ea"/>
          <a:cs typeface="+mj-cs"/>
        </a:defRPr>
      </a:lvl1pPr>
    </p:titleStyle>
    <p:body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mericaspromise.org/" TargetMode="External"/><Relationship Id="rId2" Type="http://schemas.openxmlformats.org/officeDocument/2006/relationships/hyperlink" Target="http://www.ksde.org/Agency/Division-of-Learning-Services/Career-Standards-and-Assessment-Services/CSAS-Home/Graduation-and-Schools-of-Choice/Graduation-and-Dropouts" TargetMode="External"/><Relationship Id="rId1" Type="http://schemas.openxmlformats.org/officeDocument/2006/relationships/slideLayout" Target="../slideLayouts/slideLayout2.xml"/><Relationship Id="rId6" Type="http://schemas.openxmlformats.org/officeDocument/2006/relationships/hyperlink" Target="https://ksdetasn.org/search/resources" TargetMode="External"/><Relationship Id="rId5" Type="http://schemas.openxmlformats.org/officeDocument/2006/relationships/hyperlink" Target="http://centeronschoolturnaround.org/" TargetMode="External"/><Relationship Id="rId4" Type="http://schemas.openxmlformats.org/officeDocument/2006/relationships/hyperlink" Target="http://dropoutpreventio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girodat@ksde.org" TargetMode="External"/><Relationship Id="rId2" Type="http://schemas.openxmlformats.org/officeDocument/2006/relationships/hyperlink" Target="mailto:bjohnson@ksde.org"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How do we keep every student on the path to graduation?</a:t>
            </a:r>
            <a:endParaRPr lang="en-US" dirty="0"/>
          </a:p>
        </p:txBody>
      </p:sp>
      <p:sp>
        <p:nvSpPr>
          <p:cNvPr id="3" name="Title 2"/>
          <p:cNvSpPr>
            <a:spLocks noGrp="1"/>
          </p:cNvSpPr>
          <p:nvPr>
            <p:ph type="ctrTitle"/>
          </p:nvPr>
        </p:nvSpPr>
        <p:spPr>
          <a:xfrm>
            <a:off x="2819400" y="1798081"/>
            <a:ext cx="6172199" cy="861774"/>
          </a:xfrm>
          <a:solidFill>
            <a:schemeClr val="accent2"/>
          </a:solidFill>
        </p:spPr>
        <p:txBody>
          <a:bodyPr/>
          <a:lstStyle/>
          <a:p>
            <a:pPr algn="ctr"/>
            <a:r>
              <a:rPr lang="en-US" sz="3200" dirty="0" smtClean="0">
                <a:solidFill>
                  <a:schemeClr val="bg1"/>
                </a:solidFill>
              </a:rPr>
              <a:t>The road to graduation</a:t>
            </a:r>
            <a:endParaRPr lang="en-US" sz="3200" dirty="0">
              <a:solidFill>
                <a:schemeClr val="bg1"/>
              </a:solidFill>
            </a:endParaRPr>
          </a:p>
        </p:txBody>
      </p:sp>
    </p:spTree>
    <p:extLst>
      <p:ext uri="{BB962C8B-B14F-4D97-AF65-F5344CB8AC3E}">
        <p14:creationId xmlns:p14="http://schemas.microsoft.com/office/powerpoint/2010/main" val="362728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900812"/>
            <a:ext cx="7589520" cy="3077766"/>
          </a:xfrm>
        </p:spPr>
        <p:txBody>
          <a:bodyPr/>
          <a:lstStyle/>
          <a:p>
            <a:pPr marL="342900" indent="-342900">
              <a:buFont typeface="Arial" panose="020B0604020202020204" pitchFamily="34" charset="0"/>
              <a:buChar char="•"/>
            </a:pPr>
            <a:r>
              <a:rPr lang="en-US" dirty="0" smtClean="0"/>
              <a:t>#1 reason students drop out of school</a:t>
            </a:r>
          </a:p>
          <a:p>
            <a:pPr marL="342900" indent="-342900">
              <a:buFont typeface="Arial" panose="020B0604020202020204" pitchFamily="34" charset="0"/>
              <a:buChar char="•"/>
            </a:pPr>
            <a:r>
              <a:rPr lang="en-US" dirty="0" smtClean="0"/>
              <a:t>Why do absences occur?</a:t>
            </a:r>
          </a:p>
          <a:p>
            <a:pPr marL="800100" lvl="1" indent="-342900"/>
            <a:r>
              <a:rPr lang="en-US" dirty="0"/>
              <a:t>Factors that we can’t control, but we can influence</a:t>
            </a:r>
          </a:p>
          <a:p>
            <a:pPr marL="800100" lvl="1" indent="-342900"/>
            <a:r>
              <a:rPr lang="en-US" dirty="0" smtClean="0"/>
              <a:t>District Policies and Procedures around attendance that we control</a:t>
            </a:r>
          </a:p>
          <a:p>
            <a:pPr marL="800100" lvl="1" indent="-342900"/>
            <a:endParaRPr lang="en-US" dirty="0" smtClean="0"/>
          </a:p>
        </p:txBody>
      </p:sp>
      <p:sp>
        <p:nvSpPr>
          <p:cNvPr id="3" name="Title 2"/>
          <p:cNvSpPr>
            <a:spLocks noGrp="1"/>
          </p:cNvSpPr>
          <p:nvPr>
            <p:ph type="title"/>
          </p:nvPr>
        </p:nvSpPr>
        <p:spPr>
          <a:xfrm>
            <a:off x="649224" y="606683"/>
            <a:ext cx="7589520" cy="584775"/>
          </a:xfrm>
        </p:spPr>
        <p:txBody>
          <a:bodyPr/>
          <a:lstStyle/>
          <a:p>
            <a:r>
              <a:rPr lang="en-US" dirty="0" smtClean="0"/>
              <a:t>Attendance</a:t>
            </a:r>
            <a:endParaRPr lang="en-US" dirty="0"/>
          </a:p>
        </p:txBody>
      </p:sp>
    </p:spTree>
    <p:extLst>
      <p:ext uri="{BB962C8B-B14F-4D97-AF65-F5344CB8AC3E}">
        <p14:creationId xmlns:p14="http://schemas.microsoft.com/office/powerpoint/2010/main" val="1462863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38247"/>
            <a:ext cx="8458200" cy="4124206"/>
          </a:xfrm>
        </p:spPr>
        <p:txBody>
          <a:bodyPr numCol="2"/>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Parent Stressors</a:t>
            </a:r>
          </a:p>
          <a:p>
            <a:pPr marL="342900" indent="-342900">
              <a:buFont typeface="Arial" panose="020B0604020202020204" pitchFamily="34" charset="0"/>
              <a:buChar char="•"/>
            </a:pPr>
            <a:r>
              <a:rPr lang="en-US" dirty="0" smtClean="0"/>
              <a:t>Transportation</a:t>
            </a:r>
          </a:p>
          <a:p>
            <a:pPr marL="342900" indent="-342900">
              <a:buFont typeface="Arial" panose="020B0604020202020204" pitchFamily="34" charset="0"/>
              <a:buChar char="•"/>
            </a:pPr>
            <a:r>
              <a:rPr lang="en-US" dirty="0" smtClean="0"/>
              <a:t>Neighborhood Safety</a:t>
            </a:r>
          </a:p>
          <a:p>
            <a:pPr marL="342900" indent="-342900">
              <a:buFont typeface="Arial" panose="020B0604020202020204" pitchFamily="34" charset="0"/>
              <a:buChar char="•"/>
            </a:pPr>
            <a:r>
              <a:rPr lang="en-US" dirty="0" smtClean="0"/>
              <a:t>Chronic Illness</a:t>
            </a:r>
          </a:p>
          <a:p>
            <a:pPr marL="342900" indent="-342900">
              <a:buFont typeface="Arial" panose="020B0604020202020204" pitchFamily="34" charset="0"/>
              <a:buChar char="•"/>
            </a:pPr>
            <a:r>
              <a:rPr lang="en-US" dirty="0" smtClean="0"/>
              <a:t>Sibling Effect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Parental Misunderstandings</a:t>
            </a:r>
          </a:p>
          <a:p>
            <a:pPr marL="800100" lvl="1" indent="-342900"/>
            <a:r>
              <a:rPr lang="en-US" sz="2000" dirty="0" smtClean="0"/>
              <a:t>Early Grades aren’t as important</a:t>
            </a:r>
          </a:p>
          <a:p>
            <a:pPr marL="800100" lvl="1" indent="-342900"/>
            <a:r>
              <a:rPr lang="en-US" sz="2000" dirty="0" smtClean="0"/>
              <a:t>Students will catch up</a:t>
            </a:r>
          </a:p>
          <a:p>
            <a:pPr marL="800100" lvl="1" indent="-342900"/>
            <a:r>
              <a:rPr lang="en-US" sz="2000" dirty="0" smtClean="0"/>
              <a:t>Only consecutive absences matter</a:t>
            </a:r>
          </a:p>
          <a:p>
            <a:pPr marL="800100" lvl="1" indent="-342900"/>
            <a:r>
              <a:rPr lang="en-US" sz="2000" dirty="0" smtClean="0"/>
              <a:t>Absences are o.k. as long as the parents sign-off</a:t>
            </a:r>
          </a:p>
          <a:p>
            <a:pPr marL="800100" lvl="1" indent="-342900"/>
            <a:r>
              <a:rPr lang="en-US" sz="2000" dirty="0" smtClean="0"/>
              <a:t>Attendance is about legal compliance</a:t>
            </a:r>
            <a:endParaRPr lang="en-US" sz="2000" dirty="0"/>
          </a:p>
        </p:txBody>
      </p:sp>
      <p:sp>
        <p:nvSpPr>
          <p:cNvPr id="3" name="Title 2"/>
          <p:cNvSpPr>
            <a:spLocks noGrp="1"/>
          </p:cNvSpPr>
          <p:nvPr>
            <p:ph type="title"/>
          </p:nvPr>
        </p:nvSpPr>
        <p:spPr>
          <a:xfrm>
            <a:off x="609600" y="174278"/>
            <a:ext cx="7848600" cy="954107"/>
          </a:xfrm>
        </p:spPr>
        <p:txBody>
          <a:bodyPr/>
          <a:lstStyle/>
          <a:p>
            <a:r>
              <a:rPr lang="en-US" sz="2800" dirty="0" smtClean="0"/>
              <a:t>Things we can’t control, but can influence</a:t>
            </a:r>
            <a:endParaRPr lang="en-US" sz="2800" dirty="0"/>
          </a:p>
        </p:txBody>
      </p:sp>
      <p:sp>
        <p:nvSpPr>
          <p:cNvPr id="4" name="TextBox 3"/>
          <p:cNvSpPr txBox="1"/>
          <p:nvPr/>
        </p:nvSpPr>
        <p:spPr>
          <a:xfrm>
            <a:off x="3124200" y="3105150"/>
            <a:ext cx="1676400" cy="707886"/>
          </a:xfrm>
          <a:prstGeom prst="rect">
            <a:avLst/>
          </a:prstGeom>
          <a:noFill/>
        </p:spPr>
        <p:txBody>
          <a:bodyPr wrap="square" rtlCol="0">
            <a:spAutoFit/>
          </a:bodyPr>
          <a:lstStyle/>
          <a:p>
            <a:r>
              <a:rPr lang="en-US" sz="4000" dirty="0" smtClean="0"/>
              <a:t>BLAME</a:t>
            </a:r>
            <a:endParaRPr lang="en-US" dirty="0"/>
          </a:p>
        </p:txBody>
      </p:sp>
      <p:cxnSp>
        <p:nvCxnSpPr>
          <p:cNvPr id="6" name="Straight Connector 5"/>
          <p:cNvCxnSpPr/>
          <p:nvPr/>
        </p:nvCxnSpPr>
        <p:spPr>
          <a:xfrm>
            <a:off x="3352800" y="2876550"/>
            <a:ext cx="1143000" cy="1371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3314700" y="2914650"/>
            <a:ext cx="1143000" cy="1295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92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34386"/>
            <a:ext cx="7589520" cy="4708981"/>
          </a:xfrm>
        </p:spPr>
        <p:txBody>
          <a:bodyPr/>
          <a:lstStyle/>
          <a:p>
            <a:endParaRPr lang="en-US" dirty="0" smtClean="0"/>
          </a:p>
          <a:p>
            <a:pPr marL="342900" indent="-342900">
              <a:buFont typeface="Arial" panose="020B0604020202020204" pitchFamily="34" charset="0"/>
              <a:buChar char="•"/>
            </a:pPr>
            <a:r>
              <a:rPr lang="en-US" dirty="0" smtClean="0"/>
              <a:t>District Policies in place for daily attendance?</a:t>
            </a:r>
          </a:p>
          <a:p>
            <a:pPr marL="342900" indent="-342900">
              <a:buFont typeface="Arial" panose="020B0604020202020204" pitchFamily="34" charset="0"/>
              <a:buChar char="•"/>
            </a:pPr>
            <a:r>
              <a:rPr lang="en-US" dirty="0" smtClean="0"/>
              <a:t>Set District procedures in place for daily attendance?</a:t>
            </a:r>
          </a:p>
          <a:p>
            <a:pPr marL="800100" lvl="1" indent="-342900"/>
            <a:r>
              <a:rPr lang="en-US" dirty="0" smtClean="0"/>
              <a:t>When teachers take attendance, do they change attendance when a student comes in after its been submitted?</a:t>
            </a:r>
          </a:p>
          <a:p>
            <a:pPr marL="800100" lvl="1" indent="-342900"/>
            <a:r>
              <a:rPr lang="en-US" dirty="0" smtClean="0"/>
              <a:t>Who is in charge of contacting teachers when attendance hasn’t been taken?</a:t>
            </a:r>
          </a:p>
          <a:p>
            <a:pPr marL="800100" lvl="1" indent="-342900"/>
            <a:r>
              <a:rPr lang="en-US" dirty="0" smtClean="0"/>
              <a:t>What is considered Present? Absent?</a:t>
            </a:r>
          </a:p>
          <a:p>
            <a:pPr marL="342900" indent="-342900">
              <a:buFont typeface="Arial" panose="020B0604020202020204" pitchFamily="34" charset="0"/>
              <a:buChar char="•"/>
            </a:pPr>
            <a:r>
              <a:rPr lang="en-US" dirty="0" smtClean="0"/>
              <a:t>Transitions – 5</a:t>
            </a:r>
            <a:r>
              <a:rPr lang="en-US" baseline="30000" dirty="0" smtClean="0"/>
              <a:t>th</a:t>
            </a:r>
            <a:r>
              <a:rPr lang="en-US" dirty="0" smtClean="0"/>
              <a:t> to 6</a:t>
            </a:r>
            <a:r>
              <a:rPr lang="en-US" baseline="30000" dirty="0" smtClean="0"/>
              <a:t>th</a:t>
            </a:r>
            <a:r>
              <a:rPr lang="en-US" dirty="0" smtClean="0"/>
              <a:t> (or 6-7); 8</a:t>
            </a:r>
            <a:r>
              <a:rPr lang="en-US" baseline="30000" dirty="0" smtClean="0"/>
              <a:t>th</a:t>
            </a:r>
            <a:r>
              <a:rPr lang="en-US" dirty="0" smtClean="0"/>
              <a:t> to 9</a:t>
            </a:r>
            <a:r>
              <a:rPr lang="en-US" baseline="30000" dirty="0" smtClean="0"/>
              <a:t>th</a:t>
            </a:r>
            <a:r>
              <a:rPr lang="en-US" dirty="0" smtClean="0"/>
              <a:t> </a:t>
            </a:r>
          </a:p>
        </p:txBody>
      </p:sp>
      <p:sp>
        <p:nvSpPr>
          <p:cNvPr id="3" name="Title 2"/>
          <p:cNvSpPr>
            <a:spLocks noGrp="1"/>
          </p:cNvSpPr>
          <p:nvPr>
            <p:ph type="title"/>
          </p:nvPr>
        </p:nvSpPr>
        <p:spPr>
          <a:xfrm>
            <a:off x="533400" y="301883"/>
            <a:ext cx="7589520" cy="584775"/>
          </a:xfrm>
        </p:spPr>
        <p:txBody>
          <a:bodyPr/>
          <a:lstStyle/>
          <a:p>
            <a:r>
              <a:rPr lang="en-US" dirty="0" smtClean="0"/>
              <a:t>Things we can directly control</a:t>
            </a:r>
            <a:endParaRPr lang="en-US" dirty="0"/>
          </a:p>
        </p:txBody>
      </p:sp>
    </p:spTree>
    <p:extLst>
      <p:ext uri="{BB962C8B-B14F-4D97-AF65-F5344CB8AC3E}">
        <p14:creationId xmlns:p14="http://schemas.microsoft.com/office/powerpoint/2010/main" val="1748727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23950"/>
            <a:ext cx="7589520" cy="3077766"/>
          </a:xfrm>
        </p:spPr>
        <p:txBody>
          <a:bodyPr/>
          <a:lstStyle/>
          <a:p>
            <a:pPr marL="342900" indent="-342900">
              <a:buFont typeface="Arial" panose="020B0604020202020204" pitchFamily="34" charset="0"/>
              <a:buChar char="•"/>
            </a:pPr>
            <a:r>
              <a:rPr lang="en-US" dirty="0" smtClean="0"/>
              <a:t>Essential to track attendance accurately and consistently</a:t>
            </a:r>
          </a:p>
          <a:p>
            <a:pPr marL="342900" indent="-342900">
              <a:buFont typeface="Arial" panose="020B0604020202020204" pitchFamily="34" charset="0"/>
              <a:buChar char="•"/>
            </a:pPr>
            <a:r>
              <a:rPr lang="en-US" dirty="0" smtClean="0"/>
              <a:t>What does it mean to be absent?</a:t>
            </a:r>
          </a:p>
          <a:p>
            <a:pPr marL="800100" lvl="1" indent="-342900"/>
            <a:r>
              <a:rPr lang="en-US" dirty="0" smtClean="0"/>
              <a:t>Missing a “significant part of the school day” </a:t>
            </a:r>
            <a:r>
              <a:rPr lang="en-US" sz="2000" dirty="0" smtClean="0"/>
              <a:t>(72-1113-c-2)</a:t>
            </a:r>
          </a:p>
          <a:p>
            <a:pPr marL="800100" lvl="1" indent="-342900"/>
            <a:r>
              <a:rPr lang="en-US" dirty="0" smtClean="0"/>
              <a:t>Federal definition of a “significant part of the school day” is 50%</a:t>
            </a:r>
          </a:p>
          <a:p>
            <a:pPr marL="800100" lvl="1" indent="-342900"/>
            <a:r>
              <a:rPr lang="en-US" dirty="0" smtClean="0"/>
              <a:t>Need to account for attendance to the minute</a:t>
            </a:r>
          </a:p>
        </p:txBody>
      </p:sp>
      <p:sp>
        <p:nvSpPr>
          <p:cNvPr id="3" name="Title 2"/>
          <p:cNvSpPr>
            <a:spLocks noGrp="1"/>
          </p:cNvSpPr>
          <p:nvPr>
            <p:ph type="title"/>
          </p:nvPr>
        </p:nvSpPr>
        <p:spPr>
          <a:xfrm>
            <a:off x="649224" y="606683"/>
            <a:ext cx="7589520" cy="584775"/>
          </a:xfrm>
        </p:spPr>
        <p:txBody>
          <a:bodyPr/>
          <a:lstStyle/>
          <a:p>
            <a:r>
              <a:rPr lang="en-US" dirty="0" smtClean="0"/>
              <a:t>Attendance	</a:t>
            </a:r>
            <a:endParaRPr lang="en-US" dirty="0"/>
          </a:p>
        </p:txBody>
      </p:sp>
    </p:spTree>
    <p:extLst>
      <p:ext uri="{BB962C8B-B14F-4D97-AF65-F5344CB8AC3E}">
        <p14:creationId xmlns:p14="http://schemas.microsoft.com/office/powerpoint/2010/main" val="623278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350"/>
            <a:ext cx="7589520" cy="2651748"/>
          </a:xfrm>
        </p:spPr>
        <p:txBody>
          <a:bodyPr>
            <a:noAutofit/>
          </a:bodyPr>
          <a:lstStyle/>
          <a:p>
            <a:pPr marL="342900" indent="-342900">
              <a:buFont typeface="Arial" panose="020B0604020202020204" pitchFamily="34" charset="0"/>
              <a:buChar char="•"/>
            </a:pPr>
            <a:r>
              <a:rPr lang="en-US" dirty="0" smtClean="0"/>
              <a:t>Any activity sponsored by, chauffeured by, and/or student learning taking place outside of the brick and mortar setting</a:t>
            </a:r>
          </a:p>
          <a:p>
            <a:pPr marL="342900" indent="-342900">
              <a:buFont typeface="Arial" panose="020B0604020202020204" pitchFamily="34" charset="0"/>
              <a:buChar char="•"/>
            </a:pPr>
            <a:r>
              <a:rPr lang="en-US" dirty="0" smtClean="0"/>
              <a:t>These students should not be considered Excused/Unexcused</a:t>
            </a:r>
          </a:p>
          <a:p>
            <a:pPr marL="342900" indent="-342900">
              <a:buFont typeface="Arial" panose="020B0604020202020204" pitchFamily="34" charset="0"/>
              <a:buChar char="•"/>
            </a:pPr>
            <a:r>
              <a:rPr lang="en-US" dirty="0" smtClean="0"/>
              <a:t>A School Activity can be equal to being Present in the classroom</a:t>
            </a:r>
            <a:endParaRPr lang="en-US" dirty="0"/>
          </a:p>
        </p:txBody>
      </p:sp>
      <p:sp>
        <p:nvSpPr>
          <p:cNvPr id="3" name="Title 2"/>
          <p:cNvSpPr>
            <a:spLocks noGrp="1"/>
          </p:cNvSpPr>
          <p:nvPr>
            <p:ph type="title"/>
          </p:nvPr>
        </p:nvSpPr>
        <p:spPr>
          <a:xfrm>
            <a:off x="609600" y="133350"/>
            <a:ext cx="7589520" cy="677108"/>
          </a:xfrm>
        </p:spPr>
        <p:txBody>
          <a:bodyPr/>
          <a:lstStyle/>
          <a:p>
            <a:r>
              <a:rPr lang="en-US" dirty="0" smtClean="0"/>
              <a:t>School Activity</a:t>
            </a:r>
            <a:endParaRPr lang="en-US" dirty="0"/>
          </a:p>
        </p:txBody>
      </p:sp>
    </p:spTree>
    <p:extLst>
      <p:ext uri="{BB962C8B-B14F-4D97-AF65-F5344CB8AC3E}">
        <p14:creationId xmlns:p14="http://schemas.microsoft.com/office/powerpoint/2010/main" val="1659778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9224" y="1191458"/>
            <a:ext cx="5751576" cy="3637873"/>
          </a:xfrm>
          <a:prstGeom prst="rect">
            <a:avLst/>
          </a:prstGeom>
        </p:spPr>
      </p:pic>
      <p:sp>
        <p:nvSpPr>
          <p:cNvPr id="3" name="Title 2"/>
          <p:cNvSpPr>
            <a:spLocks noGrp="1"/>
          </p:cNvSpPr>
          <p:nvPr>
            <p:ph type="title"/>
          </p:nvPr>
        </p:nvSpPr>
        <p:spPr>
          <a:xfrm>
            <a:off x="649224" y="606683"/>
            <a:ext cx="7589520" cy="584775"/>
          </a:xfrm>
        </p:spPr>
        <p:txBody>
          <a:bodyPr/>
          <a:lstStyle/>
          <a:p>
            <a:r>
              <a:rPr lang="en-US" dirty="0" smtClean="0"/>
              <a:t>attendance</a:t>
            </a:r>
            <a:endParaRPr lang="en-US" dirty="0"/>
          </a:p>
        </p:txBody>
      </p:sp>
    </p:spTree>
    <p:extLst>
      <p:ext uri="{BB962C8B-B14F-4D97-AF65-F5344CB8AC3E}">
        <p14:creationId xmlns:p14="http://schemas.microsoft.com/office/powerpoint/2010/main" val="1298235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23950"/>
            <a:ext cx="7589520" cy="2923877"/>
          </a:xfrm>
        </p:spPr>
        <p:txBody>
          <a:bodyPr/>
          <a:lstStyle/>
          <a:p>
            <a:pPr marL="342900" indent="-342900">
              <a:buFont typeface="Arial" panose="020B0604020202020204" pitchFamily="34" charset="0"/>
              <a:buChar char="•"/>
            </a:pPr>
            <a:r>
              <a:rPr lang="en-US" dirty="0" smtClean="0"/>
              <a:t>Average Daily Attendance (ADA) – how many students are attending school</a:t>
            </a:r>
          </a:p>
          <a:p>
            <a:pPr marL="342900" indent="-342900">
              <a:buFont typeface="Arial" panose="020B0604020202020204" pitchFamily="34" charset="0"/>
              <a:buChar char="•"/>
            </a:pPr>
            <a:r>
              <a:rPr lang="en-US" dirty="0" smtClean="0"/>
              <a:t>Chronic Absenteeism (students missing 10% or more of school excused or unexcused) – which students are missing school</a:t>
            </a:r>
          </a:p>
          <a:p>
            <a:pPr marL="800100" lvl="1" indent="-342900"/>
            <a:r>
              <a:rPr lang="en-US" dirty="0" smtClean="0"/>
              <a:t>10% of possible days… not 10% of 180</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Attendance	</a:t>
            </a:r>
            <a:endParaRPr lang="en-US" dirty="0"/>
          </a:p>
        </p:txBody>
      </p:sp>
    </p:spTree>
    <p:extLst>
      <p:ext uri="{BB962C8B-B14F-4D97-AF65-F5344CB8AC3E}">
        <p14:creationId xmlns:p14="http://schemas.microsoft.com/office/powerpoint/2010/main" val="645955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24" y="606683"/>
            <a:ext cx="7589520" cy="584775"/>
          </a:xfrm>
        </p:spPr>
        <p:txBody>
          <a:bodyPr/>
          <a:lstStyle/>
          <a:p>
            <a:r>
              <a:rPr lang="en-US" dirty="0" smtClean="0"/>
              <a:t>ADA vs. chronic Absenteeism</a:t>
            </a:r>
            <a:endParaRPr lang="en-US" dirty="0"/>
          </a:p>
        </p:txBody>
      </p:sp>
      <p:graphicFrame>
        <p:nvGraphicFramePr>
          <p:cNvPr id="4" name="Content Placeholder 3"/>
          <p:cNvGraphicFramePr>
            <a:graphicFrameLocks noGrp="1"/>
          </p:cNvGraphicFramePr>
          <p:nvPr>
            <p:ph idx="1"/>
            <p:extLst/>
          </p:nvPr>
        </p:nvGraphicFramePr>
        <p:xfrm>
          <a:off x="649289" y="1444625"/>
          <a:ext cx="7589456" cy="2727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060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742545"/>
            <a:ext cx="7589520" cy="1292662"/>
          </a:xfrm>
        </p:spPr>
        <p:txBody>
          <a:bodyPr/>
          <a:lstStyle/>
          <a:p>
            <a:pPr marL="342900" indent="-342900">
              <a:buFont typeface="Arial" panose="020B0604020202020204" pitchFamily="34" charset="0"/>
              <a:buChar char="•"/>
            </a:pPr>
            <a:r>
              <a:rPr lang="en-US" dirty="0" smtClean="0"/>
              <a:t>Any questions on attendance policies and procedures, chronic absenteeism, etc.</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Questions??</a:t>
            </a:r>
            <a:endParaRPr lang="en-US" dirty="0"/>
          </a:p>
        </p:txBody>
      </p:sp>
    </p:spTree>
    <p:extLst>
      <p:ext uri="{BB962C8B-B14F-4D97-AF65-F5344CB8AC3E}">
        <p14:creationId xmlns:p14="http://schemas.microsoft.com/office/powerpoint/2010/main" val="1147357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900812"/>
            <a:ext cx="7589520" cy="3600986"/>
          </a:xfrm>
        </p:spPr>
        <p:txBody>
          <a:bodyPr/>
          <a:lstStyle/>
          <a:p>
            <a:pPr marL="342900" indent="-342900">
              <a:buFont typeface="Arial" panose="020B0604020202020204" pitchFamily="34" charset="0"/>
              <a:buChar char="•"/>
            </a:pPr>
            <a:r>
              <a:rPr lang="en-US" dirty="0" smtClean="0"/>
              <a:t>Office Discipline Referrals</a:t>
            </a:r>
          </a:p>
          <a:p>
            <a:pPr marL="342900" indent="-342900">
              <a:buFont typeface="Arial" panose="020B0604020202020204" pitchFamily="34" charset="0"/>
              <a:buChar char="•"/>
            </a:pPr>
            <a:r>
              <a:rPr lang="en-US" dirty="0" smtClean="0"/>
              <a:t>Detentions</a:t>
            </a:r>
          </a:p>
          <a:p>
            <a:pPr marL="342900" indent="-342900">
              <a:buFont typeface="Arial" panose="020B0604020202020204" pitchFamily="34" charset="0"/>
              <a:buChar char="•"/>
            </a:pPr>
            <a:r>
              <a:rPr lang="en-US" dirty="0" smtClean="0"/>
              <a:t>In School Suspensions</a:t>
            </a:r>
          </a:p>
          <a:p>
            <a:pPr marL="342900" indent="-342900">
              <a:buFont typeface="Arial" panose="020B0604020202020204" pitchFamily="34" charset="0"/>
              <a:buChar char="•"/>
            </a:pPr>
            <a:r>
              <a:rPr lang="en-US" dirty="0" smtClean="0"/>
              <a:t>Out of School Suspensions</a:t>
            </a:r>
          </a:p>
          <a:p>
            <a:pPr marL="342900" indent="-342900">
              <a:buFont typeface="Arial" panose="020B0604020202020204" pitchFamily="34" charset="0"/>
              <a:buChar char="•"/>
            </a:pPr>
            <a:r>
              <a:rPr lang="en-US" dirty="0" smtClean="0"/>
              <a:t>Citizenship Grades</a:t>
            </a:r>
          </a:p>
          <a:p>
            <a:pPr marL="342900" indent="-342900">
              <a:buFont typeface="Arial" panose="020B0604020202020204" pitchFamily="34" charset="0"/>
              <a:buChar char="•"/>
            </a:pPr>
            <a:r>
              <a:rPr lang="en-US" dirty="0" smtClean="0"/>
              <a:t>Expulsions</a:t>
            </a:r>
          </a:p>
          <a:p>
            <a:pPr marL="342900" indent="-342900">
              <a:buFont typeface="Arial" panose="020B0604020202020204" pitchFamily="34" charset="0"/>
              <a:buChar char="•"/>
            </a:pPr>
            <a:r>
              <a:rPr lang="en-US" dirty="0" smtClean="0"/>
              <a:t>Social Emotional Character Development</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behavior</a:t>
            </a:r>
            <a:endParaRPr lang="en-US" dirty="0"/>
          </a:p>
        </p:txBody>
      </p:sp>
    </p:spTree>
    <p:extLst>
      <p:ext uri="{BB962C8B-B14F-4D97-AF65-F5344CB8AC3E}">
        <p14:creationId xmlns:p14="http://schemas.microsoft.com/office/powerpoint/2010/main" val="189180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24" y="462975"/>
            <a:ext cx="7845552" cy="584775"/>
          </a:xfrm>
        </p:spPr>
        <p:txBody>
          <a:bodyPr/>
          <a:lstStyle/>
          <a:p>
            <a:r>
              <a:rPr lang="en-US" dirty="0" smtClean="0"/>
              <a:t>Who we are…</a:t>
            </a:r>
            <a:endParaRPr lang="en-US" dirty="0"/>
          </a:p>
        </p:txBody>
      </p:sp>
      <p:sp>
        <p:nvSpPr>
          <p:cNvPr id="5" name="Text Placeholder 4"/>
          <p:cNvSpPr>
            <a:spLocks noGrp="1"/>
          </p:cNvSpPr>
          <p:nvPr>
            <p:ph type="body" sz="quarter" idx="13"/>
          </p:nvPr>
        </p:nvSpPr>
        <p:spPr>
          <a:xfrm>
            <a:off x="533400" y="1047750"/>
            <a:ext cx="4724400" cy="3893374"/>
          </a:xfrm>
        </p:spPr>
        <p:txBody>
          <a:bodyPr/>
          <a:lstStyle/>
          <a:p>
            <a:r>
              <a:rPr lang="en-US" dirty="0" smtClean="0"/>
              <a:t>Branden Johnson</a:t>
            </a:r>
          </a:p>
          <a:p>
            <a:pPr marL="434340" indent="-342900">
              <a:buFont typeface="Arial" panose="020B0604020202020204" pitchFamily="34" charset="0"/>
              <a:buChar char="•"/>
            </a:pPr>
            <a:r>
              <a:rPr lang="en-US" dirty="0" smtClean="0"/>
              <a:t>Assistant Director at KSDE</a:t>
            </a:r>
          </a:p>
          <a:p>
            <a:pPr marL="434340" indent="-342900">
              <a:buFont typeface="Arial" panose="020B0604020202020204" pitchFamily="34" charset="0"/>
              <a:buChar char="•"/>
            </a:pPr>
            <a:r>
              <a:rPr lang="en-US" dirty="0" smtClean="0"/>
              <a:t>AVID Coordinator</a:t>
            </a:r>
          </a:p>
          <a:p>
            <a:pPr marL="434340" indent="-342900">
              <a:buFont typeface="Arial" panose="020B0604020202020204" pitchFamily="34" charset="0"/>
              <a:buChar char="•"/>
            </a:pPr>
            <a:r>
              <a:rPr lang="en-US" dirty="0" smtClean="0"/>
              <a:t>Business Teacher</a:t>
            </a:r>
          </a:p>
          <a:p>
            <a:pPr marL="434340" indent="-342900">
              <a:buFont typeface="Arial" panose="020B0604020202020204" pitchFamily="34" charset="0"/>
              <a:buChar char="•"/>
            </a:pPr>
            <a:r>
              <a:rPr lang="en-US" dirty="0" err="1" smtClean="0"/>
              <a:t>Ed.D</a:t>
            </a:r>
            <a:r>
              <a:rPr lang="en-US" dirty="0" smtClean="0"/>
              <a:t>. Student with a focus on Chronic Absenteeism and its effect on Grad Rates</a:t>
            </a:r>
          </a:p>
          <a:p>
            <a:pPr marL="434340" indent="-342900">
              <a:buFont typeface="Arial" panose="020B0604020202020204" pitchFamily="34" charset="0"/>
              <a:buChar char="•"/>
            </a:pPr>
            <a:r>
              <a:rPr lang="en-US" dirty="0" smtClean="0"/>
              <a:t>4 years Non-Formal Administrative Roles</a:t>
            </a:r>
            <a:endParaRPr lang="en-US" dirty="0"/>
          </a:p>
        </p:txBody>
      </p:sp>
      <p:sp>
        <p:nvSpPr>
          <p:cNvPr id="6" name="Text Placeholder 5"/>
          <p:cNvSpPr>
            <a:spLocks noGrp="1"/>
          </p:cNvSpPr>
          <p:nvPr>
            <p:ph type="body" sz="quarter" idx="14"/>
          </p:nvPr>
        </p:nvSpPr>
        <p:spPr>
          <a:xfrm>
            <a:off x="4800600" y="1046843"/>
            <a:ext cx="3657600" cy="3462486"/>
          </a:xfrm>
        </p:spPr>
        <p:txBody>
          <a:bodyPr/>
          <a:lstStyle/>
          <a:p>
            <a:r>
              <a:rPr lang="en-US" dirty="0" smtClean="0"/>
              <a:t>John Girodat</a:t>
            </a:r>
          </a:p>
          <a:p>
            <a:pPr marL="434340" indent="-342900">
              <a:buFont typeface="Arial" panose="020B0604020202020204" pitchFamily="34" charset="0"/>
              <a:buChar char="•"/>
            </a:pPr>
            <a:r>
              <a:rPr lang="en-US" dirty="0" smtClean="0"/>
              <a:t>Education Program Consultant at KSDE</a:t>
            </a:r>
          </a:p>
          <a:p>
            <a:pPr marL="434340" indent="-342900">
              <a:buFont typeface="Arial" panose="020B0604020202020204" pitchFamily="34" charset="0"/>
              <a:buChar char="•"/>
            </a:pPr>
            <a:r>
              <a:rPr lang="en-US" dirty="0" smtClean="0"/>
              <a:t>5 years as JH/HS Principal/AP</a:t>
            </a:r>
          </a:p>
          <a:p>
            <a:pPr marL="434340" indent="-342900">
              <a:buFont typeface="Arial" panose="020B0604020202020204" pitchFamily="34" charset="0"/>
              <a:buChar char="•"/>
            </a:pPr>
            <a:r>
              <a:rPr lang="en-US" dirty="0" smtClean="0"/>
              <a:t>12 years JH/HS Social Studies teacher</a:t>
            </a:r>
            <a:endParaRPr lang="en-US" dirty="0"/>
          </a:p>
        </p:txBody>
      </p:sp>
    </p:spTree>
    <p:extLst>
      <p:ext uri="{BB962C8B-B14F-4D97-AF65-F5344CB8AC3E}">
        <p14:creationId xmlns:p14="http://schemas.microsoft.com/office/powerpoint/2010/main" val="3100693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334742"/>
            <a:ext cx="7589520" cy="2108269"/>
          </a:xfrm>
        </p:spPr>
        <p:txBody>
          <a:bodyPr/>
          <a:lstStyle/>
          <a:p>
            <a:pPr marL="342900" indent="-342900">
              <a:buFont typeface="Arial" panose="020B0604020202020204" pitchFamily="34" charset="0"/>
              <a:buChar char="•"/>
            </a:pPr>
            <a:r>
              <a:rPr lang="en-US" dirty="0" smtClean="0"/>
              <a:t>This can be difficult to generalize across the nation, state, or even district</a:t>
            </a:r>
          </a:p>
          <a:p>
            <a:pPr marL="342900" indent="-342900">
              <a:buFont typeface="Arial" panose="020B0604020202020204" pitchFamily="34" charset="0"/>
              <a:buChar char="•"/>
            </a:pPr>
            <a:r>
              <a:rPr lang="en-US" dirty="0" smtClean="0"/>
              <a:t>Having consistent data reporting and consequences can help identify patterns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Behavior</a:t>
            </a:r>
            <a:endParaRPr lang="en-US" dirty="0"/>
          </a:p>
        </p:txBody>
      </p:sp>
    </p:spTree>
    <p:extLst>
      <p:ext uri="{BB962C8B-B14F-4D97-AF65-F5344CB8AC3E}">
        <p14:creationId xmlns:p14="http://schemas.microsoft.com/office/powerpoint/2010/main" val="3212847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47750"/>
            <a:ext cx="7589520" cy="3154710"/>
          </a:xfrm>
        </p:spPr>
        <p:txBody>
          <a:bodyPr/>
          <a:lstStyle/>
          <a:p>
            <a:pPr marL="342900" indent="-342900">
              <a:buFont typeface="Arial" panose="020B0604020202020204" pitchFamily="34" charset="0"/>
              <a:buChar char="•"/>
            </a:pPr>
            <a:r>
              <a:rPr lang="en-US" dirty="0" smtClean="0"/>
              <a:t>Office Discipline Referrals (ODR) – 3+ in a month</a:t>
            </a:r>
          </a:p>
          <a:p>
            <a:pPr marL="342900" indent="-342900">
              <a:buFont typeface="Arial" panose="020B0604020202020204" pitchFamily="34" charset="0"/>
              <a:buChar char="•"/>
            </a:pPr>
            <a:r>
              <a:rPr lang="en-US" dirty="0" smtClean="0"/>
              <a:t>Detention – 4+ in a month</a:t>
            </a:r>
          </a:p>
          <a:p>
            <a:pPr marL="342900" indent="-342900">
              <a:buFont typeface="Arial" panose="020B0604020202020204" pitchFamily="34" charset="0"/>
              <a:buChar char="•"/>
            </a:pPr>
            <a:r>
              <a:rPr lang="en-US" dirty="0" smtClean="0"/>
              <a:t>ISS – 2+ in a month</a:t>
            </a:r>
          </a:p>
          <a:p>
            <a:pPr marL="342900" indent="-342900">
              <a:buFont typeface="Arial" panose="020B0604020202020204" pitchFamily="34" charset="0"/>
              <a:buChar char="•"/>
            </a:pPr>
            <a:r>
              <a:rPr lang="en-US" dirty="0" smtClean="0"/>
              <a:t>OSS – 2+ days in a month</a:t>
            </a:r>
          </a:p>
          <a:p>
            <a:pPr marL="342900" indent="-342900">
              <a:buFont typeface="Arial" panose="020B0604020202020204" pitchFamily="34" charset="0"/>
              <a:buChar char="•"/>
            </a:pPr>
            <a:r>
              <a:rPr lang="en-US" dirty="0" smtClean="0"/>
              <a:t>ESI – Restraint and Seclusion</a:t>
            </a:r>
          </a:p>
          <a:p>
            <a:pPr marL="342900" indent="-342900">
              <a:buFont typeface="Arial" panose="020B0604020202020204" pitchFamily="34" charset="0"/>
              <a:buChar char="•"/>
            </a:pPr>
            <a:r>
              <a:rPr lang="en-US" dirty="0" smtClean="0"/>
              <a:t>Others?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behavior</a:t>
            </a:r>
            <a:endParaRPr lang="en-US" dirty="0"/>
          </a:p>
        </p:txBody>
      </p:sp>
    </p:spTree>
    <p:extLst>
      <p:ext uri="{BB962C8B-B14F-4D97-AF65-F5344CB8AC3E}">
        <p14:creationId xmlns:p14="http://schemas.microsoft.com/office/powerpoint/2010/main" val="2176751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257797"/>
            <a:ext cx="7589520" cy="2262158"/>
          </a:xfrm>
        </p:spPr>
        <p:txBody>
          <a:bodyPr/>
          <a:lstStyle/>
          <a:p>
            <a:pPr marL="342900" indent="-342900">
              <a:buFont typeface="Arial" panose="020B0604020202020204" pitchFamily="34" charset="0"/>
              <a:buChar char="•"/>
            </a:pPr>
            <a:r>
              <a:rPr lang="en-US" dirty="0" smtClean="0"/>
              <a:t>Reading levels</a:t>
            </a:r>
          </a:p>
          <a:p>
            <a:pPr marL="342900" indent="-342900">
              <a:buFont typeface="Arial" panose="020B0604020202020204" pitchFamily="34" charset="0"/>
              <a:buChar char="•"/>
            </a:pPr>
            <a:r>
              <a:rPr lang="en-US" dirty="0" smtClean="0"/>
              <a:t>Exposure to and development of language</a:t>
            </a:r>
          </a:p>
          <a:p>
            <a:pPr marL="342900" indent="-342900">
              <a:buFont typeface="Arial" panose="020B0604020202020204" pitchFamily="34" charset="0"/>
              <a:buChar char="•"/>
            </a:pPr>
            <a:r>
              <a:rPr lang="en-US" dirty="0" smtClean="0"/>
              <a:t>Social Emotional and Character Development</a:t>
            </a:r>
          </a:p>
          <a:p>
            <a:pPr marL="342900" indent="-342900">
              <a:buFont typeface="Arial" panose="020B0604020202020204" pitchFamily="34" charset="0"/>
              <a:buChar char="•"/>
            </a:pPr>
            <a:r>
              <a:rPr lang="en-US" dirty="0" smtClean="0"/>
              <a:t>The Arts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coursework</a:t>
            </a:r>
            <a:endParaRPr lang="en-US" dirty="0"/>
          </a:p>
        </p:txBody>
      </p:sp>
    </p:spTree>
    <p:extLst>
      <p:ext uri="{BB962C8B-B14F-4D97-AF65-F5344CB8AC3E}">
        <p14:creationId xmlns:p14="http://schemas.microsoft.com/office/powerpoint/2010/main" val="2849196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23950"/>
            <a:ext cx="7589520" cy="3154710"/>
          </a:xfrm>
        </p:spPr>
        <p:txBody>
          <a:bodyPr/>
          <a:lstStyle/>
          <a:p>
            <a:pPr marL="457200" indent="-457200">
              <a:buFont typeface="+mj-lt"/>
              <a:buAutoNum type="arabicPeriod"/>
            </a:pPr>
            <a:r>
              <a:rPr lang="en-US" dirty="0" smtClean="0"/>
              <a:t>Form a team</a:t>
            </a:r>
          </a:p>
          <a:p>
            <a:pPr marL="457200" indent="-457200">
              <a:buFont typeface="+mj-lt"/>
              <a:buAutoNum type="arabicPeriod"/>
            </a:pPr>
            <a:r>
              <a:rPr lang="en-US" dirty="0" smtClean="0"/>
              <a:t>Look at your data/indicators</a:t>
            </a:r>
          </a:p>
          <a:p>
            <a:pPr marL="457200" indent="-457200">
              <a:buFont typeface="+mj-lt"/>
              <a:buAutoNum type="arabicPeriod"/>
            </a:pPr>
            <a:r>
              <a:rPr lang="en-US" dirty="0" smtClean="0"/>
              <a:t>Identify your interventions</a:t>
            </a:r>
          </a:p>
          <a:p>
            <a:pPr marL="457200" indent="-457200">
              <a:buFont typeface="+mj-lt"/>
              <a:buAutoNum type="arabicPeriod"/>
            </a:pPr>
            <a:r>
              <a:rPr lang="en-US" dirty="0" smtClean="0"/>
              <a:t>Implement, Monitor, Adjust, Repeat</a:t>
            </a:r>
          </a:p>
          <a:p>
            <a:pPr marL="457200" indent="-457200">
              <a:buFont typeface="+mj-lt"/>
              <a:buAutoNum type="arabicPeriod"/>
            </a:pPr>
            <a:r>
              <a:rPr lang="en-US" dirty="0" smtClean="0"/>
              <a:t>Re-evaluate your process annually</a:t>
            </a:r>
          </a:p>
          <a:p>
            <a:pPr marL="914400" lvl="1">
              <a:buFont typeface="+mj-lt"/>
              <a:buAutoNum type="arabicPeriod"/>
            </a:pPr>
            <a:endParaRPr lang="en-US" dirty="0" smtClean="0"/>
          </a:p>
        </p:txBody>
      </p:sp>
      <p:sp>
        <p:nvSpPr>
          <p:cNvPr id="3" name="Title 2"/>
          <p:cNvSpPr>
            <a:spLocks noGrp="1"/>
          </p:cNvSpPr>
          <p:nvPr>
            <p:ph type="title"/>
          </p:nvPr>
        </p:nvSpPr>
        <p:spPr>
          <a:xfrm>
            <a:off x="649224" y="606683"/>
            <a:ext cx="7589520" cy="584775"/>
          </a:xfrm>
        </p:spPr>
        <p:txBody>
          <a:bodyPr/>
          <a:lstStyle/>
          <a:p>
            <a:r>
              <a:rPr lang="en-US" dirty="0" smtClean="0"/>
              <a:t>Process for addressing the </a:t>
            </a:r>
            <a:r>
              <a:rPr lang="en-US" dirty="0" err="1" smtClean="0"/>
              <a:t>abc’s</a:t>
            </a:r>
            <a:endParaRPr lang="en-US" dirty="0"/>
          </a:p>
        </p:txBody>
      </p:sp>
    </p:spTree>
    <p:extLst>
      <p:ext uri="{BB962C8B-B14F-4D97-AF65-F5344CB8AC3E}">
        <p14:creationId xmlns:p14="http://schemas.microsoft.com/office/powerpoint/2010/main" val="3729559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5852"/>
            <a:ext cx="7589520" cy="3048000"/>
          </a:xfrm>
        </p:spPr>
        <p:txBody>
          <a:bodyPr numCol="2"/>
          <a:lstStyle/>
          <a:p>
            <a:endParaRPr lang="en-US" sz="2000" dirty="0" smtClean="0"/>
          </a:p>
          <a:p>
            <a:pPr marL="342900" indent="-342900">
              <a:buFont typeface="Arial" panose="020B0604020202020204" pitchFamily="34" charset="0"/>
              <a:buChar char="•"/>
            </a:pPr>
            <a:r>
              <a:rPr lang="en-US" sz="2000" dirty="0" smtClean="0"/>
              <a:t>Principal, or AP</a:t>
            </a:r>
          </a:p>
          <a:p>
            <a:pPr marL="342900" indent="-342900">
              <a:buFont typeface="Arial" panose="020B0604020202020204" pitchFamily="34" charset="0"/>
              <a:buChar char="•"/>
            </a:pPr>
            <a:r>
              <a:rPr lang="en-US" sz="2000" dirty="0" smtClean="0"/>
              <a:t>Teachers</a:t>
            </a:r>
          </a:p>
          <a:p>
            <a:pPr marL="342900" indent="-342900">
              <a:buFont typeface="Arial" panose="020B0604020202020204" pitchFamily="34" charset="0"/>
              <a:buChar char="•"/>
            </a:pPr>
            <a:r>
              <a:rPr lang="en-US" sz="2000" dirty="0" smtClean="0"/>
              <a:t>Counselors</a:t>
            </a:r>
          </a:p>
          <a:p>
            <a:pPr marL="342900" indent="-342900">
              <a:buFont typeface="Arial" panose="020B0604020202020204" pitchFamily="34" charset="0"/>
              <a:buChar char="•"/>
            </a:pPr>
            <a:r>
              <a:rPr lang="en-US" sz="2000" dirty="0" smtClean="0"/>
              <a:t>Social Worker</a:t>
            </a:r>
          </a:p>
          <a:p>
            <a:pPr marL="342900" indent="-342900">
              <a:buFont typeface="Arial" panose="020B0604020202020204" pitchFamily="34" charset="0"/>
              <a:buChar char="•"/>
            </a:pPr>
            <a:r>
              <a:rPr lang="en-US" sz="2000" dirty="0" smtClean="0"/>
              <a:t>Nurse</a:t>
            </a:r>
          </a:p>
          <a:p>
            <a:pPr marL="342900" indent="-342900">
              <a:buFont typeface="Arial" panose="020B0604020202020204" pitchFamily="34" charset="0"/>
              <a:buChar char="•"/>
            </a:pPr>
            <a:r>
              <a:rPr lang="en-US" sz="2000" dirty="0" smtClean="0"/>
              <a:t>Foster Services Liaison</a:t>
            </a:r>
          </a:p>
          <a:p>
            <a:pPr marL="342900" indent="-342900">
              <a:buFont typeface="Arial" panose="020B0604020202020204" pitchFamily="34" charset="0"/>
              <a:buChar char="•"/>
            </a:pPr>
            <a:endParaRPr lang="en-US" sz="2000" dirty="0" smtClean="0"/>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Child Welfare/Juvenile Justice</a:t>
            </a:r>
          </a:p>
          <a:p>
            <a:pPr marL="342900" indent="-342900">
              <a:buFont typeface="Arial" panose="020B0604020202020204" pitchFamily="34" charset="0"/>
              <a:buChar char="•"/>
            </a:pPr>
            <a:r>
              <a:rPr lang="en-US" sz="2000" dirty="0" smtClean="0"/>
              <a:t>Attendance Secretary/Clerk</a:t>
            </a:r>
          </a:p>
          <a:p>
            <a:pPr marL="342900" indent="-342900">
              <a:buFont typeface="Arial" panose="020B0604020202020204" pitchFamily="34" charset="0"/>
              <a:buChar char="•"/>
            </a:pPr>
            <a:r>
              <a:rPr lang="en-US" sz="2000" dirty="0" smtClean="0"/>
              <a:t>Mentor Program Coordinator</a:t>
            </a:r>
          </a:p>
          <a:p>
            <a:pPr marL="342900" indent="-342900">
              <a:buFont typeface="Arial" panose="020B0604020202020204" pitchFamily="34" charset="0"/>
              <a:buChar char="•"/>
            </a:pPr>
            <a:r>
              <a:rPr lang="en-US" sz="2000" dirty="0" smtClean="0"/>
              <a:t>Parent/Family Liaison</a:t>
            </a:r>
          </a:p>
          <a:p>
            <a:pPr marL="342900" indent="-342900">
              <a:buFont typeface="Arial" panose="020B0604020202020204" pitchFamily="34" charset="0"/>
              <a:buChar char="•"/>
            </a:pPr>
            <a:r>
              <a:rPr lang="en-US" sz="2000" dirty="0" smtClean="0"/>
              <a:t>Any other caring adult that might add something to the team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Title 2"/>
          <p:cNvSpPr>
            <a:spLocks noGrp="1"/>
          </p:cNvSpPr>
          <p:nvPr>
            <p:ph type="title"/>
          </p:nvPr>
        </p:nvSpPr>
        <p:spPr>
          <a:xfrm>
            <a:off x="649224" y="668238"/>
            <a:ext cx="7589520" cy="523220"/>
          </a:xfrm>
        </p:spPr>
        <p:txBody>
          <a:bodyPr/>
          <a:lstStyle/>
          <a:p>
            <a:r>
              <a:rPr lang="en-US" sz="2800" dirty="0" smtClean="0"/>
              <a:t>1. Student assistance teams (SAT or SIT)</a:t>
            </a:r>
            <a:endParaRPr lang="en-US" sz="2800" dirty="0"/>
          </a:p>
        </p:txBody>
      </p:sp>
      <p:sp>
        <p:nvSpPr>
          <p:cNvPr id="4" name="TextBox 3"/>
          <p:cNvSpPr txBox="1"/>
          <p:nvPr/>
        </p:nvSpPr>
        <p:spPr>
          <a:xfrm>
            <a:off x="762000" y="3638550"/>
            <a:ext cx="7162800" cy="923330"/>
          </a:xfrm>
          <a:prstGeom prst="rect">
            <a:avLst/>
          </a:prstGeom>
          <a:noFill/>
        </p:spPr>
        <p:txBody>
          <a:bodyPr wrap="square" rtlCol="0">
            <a:spAutoFit/>
          </a:bodyPr>
          <a:lstStyle/>
          <a:p>
            <a:r>
              <a:rPr lang="en-US" dirty="0" smtClean="0"/>
              <a:t>Adopt a team approach to looking at data and interventions</a:t>
            </a:r>
          </a:p>
          <a:p>
            <a:r>
              <a:rPr lang="en-US" dirty="0" smtClean="0"/>
              <a:t>MUST HAVE A REGULAR MEETING TIME AND PLACE – HOLD THAT TIME SACRED!</a:t>
            </a:r>
            <a:endParaRPr lang="en-US" dirty="0"/>
          </a:p>
        </p:txBody>
      </p:sp>
    </p:spTree>
    <p:extLst>
      <p:ext uri="{BB962C8B-B14F-4D97-AF65-F5344CB8AC3E}">
        <p14:creationId xmlns:p14="http://schemas.microsoft.com/office/powerpoint/2010/main" val="44886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47750"/>
            <a:ext cx="7589520" cy="3293209"/>
          </a:xfrm>
        </p:spPr>
        <p:txBody>
          <a:bodyPr/>
          <a:lstStyle/>
          <a:p>
            <a:pPr marL="342900" indent="-342900">
              <a:buFont typeface="Arial" panose="020B0604020202020204" pitchFamily="34" charset="0"/>
              <a:buChar char="•"/>
            </a:pPr>
            <a:r>
              <a:rPr lang="en-US" dirty="0" smtClean="0"/>
              <a:t>What does the data tell us about which students are at-risk of dropping out?</a:t>
            </a:r>
          </a:p>
          <a:p>
            <a:pPr marL="342900" indent="-342900">
              <a:buFont typeface="Arial" panose="020B0604020202020204" pitchFamily="34" charset="0"/>
              <a:buChar char="•"/>
            </a:pPr>
            <a:r>
              <a:rPr lang="en-US" dirty="0" smtClean="0"/>
              <a:t>Which attendance indicators, behavior indicators, and coursework indicators are “predictive” of students dropping out?</a:t>
            </a:r>
          </a:p>
          <a:p>
            <a:pPr marL="342900" indent="-342900">
              <a:buFont typeface="Arial" panose="020B0604020202020204" pitchFamily="34" charset="0"/>
              <a:buChar char="•"/>
            </a:pPr>
            <a:r>
              <a:rPr lang="en-US" dirty="0" smtClean="0"/>
              <a:t>You can use research data, but if you can find patterns in your own data it is more powerful</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2. Analyze data / indicators</a:t>
            </a:r>
            <a:endParaRPr lang="en-US" dirty="0"/>
          </a:p>
        </p:txBody>
      </p:sp>
    </p:spTree>
    <p:extLst>
      <p:ext uri="{BB962C8B-B14F-4D97-AF65-F5344CB8AC3E}">
        <p14:creationId xmlns:p14="http://schemas.microsoft.com/office/powerpoint/2010/main" val="3947512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47750"/>
            <a:ext cx="7589520" cy="3816429"/>
          </a:xfrm>
        </p:spPr>
        <p:txBody>
          <a:bodyPr/>
          <a:lstStyle/>
          <a:p>
            <a:pPr marL="914400" lvl="1">
              <a:buFont typeface="+mj-lt"/>
              <a:buAutoNum type="alphaUcPeriod"/>
            </a:pPr>
            <a:r>
              <a:rPr lang="en-US" dirty="0"/>
              <a:t>What do we have?</a:t>
            </a:r>
          </a:p>
          <a:p>
            <a:pPr marL="914400" lvl="1">
              <a:buFont typeface="+mj-lt"/>
              <a:buAutoNum type="alphaUcPeriod"/>
            </a:pPr>
            <a:r>
              <a:rPr lang="en-US" dirty="0"/>
              <a:t>What do we need?</a:t>
            </a:r>
          </a:p>
          <a:p>
            <a:pPr marL="914400" lvl="1">
              <a:buFont typeface="+mj-lt"/>
              <a:buAutoNum type="alphaUcPeriod"/>
            </a:pPr>
            <a:r>
              <a:rPr lang="en-US" dirty="0"/>
              <a:t>Systems: Focusing on individual solutions will wear you out… what groups would benefit from the same interventions</a:t>
            </a:r>
            <a:r>
              <a:rPr lang="en-US" dirty="0" smtClean="0"/>
              <a:t>?</a:t>
            </a:r>
          </a:p>
          <a:p>
            <a:pPr marL="914400" lvl="1">
              <a:buFont typeface="+mj-lt"/>
              <a:buAutoNum type="alphaUcPeriod"/>
            </a:pPr>
            <a:r>
              <a:rPr lang="en-US" dirty="0" smtClean="0"/>
              <a:t>Individual interventions for those students that haven’t responded to group interventions, or are of critical need</a:t>
            </a: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3. Interventions</a:t>
            </a:r>
            <a:endParaRPr lang="en-US" dirty="0"/>
          </a:p>
        </p:txBody>
      </p:sp>
    </p:spTree>
    <p:extLst>
      <p:ext uri="{BB962C8B-B14F-4D97-AF65-F5344CB8AC3E}">
        <p14:creationId xmlns:p14="http://schemas.microsoft.com/office/powerpoint/2010/main" val="2316755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06792"/>
            <a:ext cx="7589520" cy="3216265"/>
          </a:xfrm>
        </p:spPr>
        <p:txBody>
          <a:bodyPr/>
          <a:lstStyle/>
          <a:p>
            <a:pPr marL="342900" indent="-342900">
              <a:buFont typeface="Arial" panose="020B0604020202020204" pitchFamily="34" charset="0"/>
              <a:buChar char="•"/>
            </a:pPr>
            <a:r>
              <a:rPr lang="en-US" dirty="0" smtClean="0"/>
              <a:t>Identify early (that’s why 10% is important) and start interventions</a:t>
            </a:r>
          </a:p>
          <a:p>
            <a:pPr marL="342900" indent="-342900">
              <a:buFont typeface="Arial" panose="020B0604020202020204" pitchFamily="34" charset="0"/>
              <a:buChar char="•"/>
            </a:pPr>
            <a:r>
              <a:rPr lang="en-US" dirty="0" smtClean="0"/>
              <a:t>What are the goals of the intervention, who is making sure intervention is implemented with fidelity, who is responsible for providing support, is the student responding to the intervention, how do we know if we met the goal, when do we move on to another intervention</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4. Implement, monitor, adjust, repeat</a:t>
            </a:r>
            <a:endParaRPr lang="en-US" dirty="0"/>
          </a:p>
        </p:txBody>
      </p:sp>
    </p:spTree>
    <p:extLst>
      <p:ext uri="{BB962C8B-B14F-4D97-AF65-F5344CB8AC3E}">
        <p14:creationId xmlns:p14="http://schemas.microsoft.com/office/powerpoint/2010/main" val="801309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367" y="971550"/>
            <a:ext cx="7589520" cy="3447098"/>
          </a:xfrm>
        </p:spPr>
        <p:txBody>
          <a:bodyPr/>
          <a:lstStyle/>
          <a:p>
            <a:pPr marL="342900" indent="-342900">
              <a:buFont typeface="Arial" panose="020B0604020202020204" pitchFamily="34" charset="0"/>
              <a:buChar char="•"/>
            </a:pPr>
            <a:r>
              <a:rPr lang="en-US" dirty="0" smtClean="0"/>
              <a:t>We must reflect on the process</a:t>
            </a:r>
          </a:p>
          <a:p>
            <a:pPr marL="342900" indent="-342900">
              <a:buFont typeface="Arial" panose="020B0604020202020204" pitchFamily="34" charset="0"/>
              <a:buChar char="•"/>
            </a:pPr>
            <a:r>
              <a:rPr lang="en-US" dirty="0" smtClean="0"/>
              <a:t>Are our indicators identifying the right students? Too many? Not enough?</a:t>
            </a:r>
          </a:p>
          <a:p>
            <a:pPr marL="342900" indent="-342900">
              <a:buFont typeface="Arial" panose="020B0604020202020204" pitchFamily="34" charset="0"/>
              <a:buChar char="•"/>
            </a:pPr>
            <a:r>
              <a:rPr lang="en-US" dirty="0" smtClean="0"/>
              <a:t>Do we have the interventions that we need?</a:t>
            </a:r>
          </a:p>
          <a:p>
            <a:pPr marL="342900" indent="-342900">
              <a:buFont typeface="Arial" panose="020B0604020202020204" pitchFamily="34" charset="0"/>
              <a:buChar char="•"/>
            </a:pPr>
            <a:r>
              <a:rPr lang="en-US" dirty="0" smtClean="0"/>
              <a:t>Are we implementing our interventions with fidelity?</a:t>
            </a:r>
          </a:p>
          <a:p>
            <a:pPr marL="342900" indent="-342900">
              <a:buFont typeface="Arial" panose="020B0604020202020204" pitchFamily="34" charset="0"/>
              <a:buChar char="•"/>
            </a:pPr>
            <a:r>
              <a:rPr lang="en-US" dirty="0" smtClean="0"/>
              <a:t>Are we responsive enough within our framework to respond to student needs?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5. Re-evaluate process annually</a:t>
            </a:r>
            <a:endParaRPr lang="en-US" dirty="0"/>
          </a:p>
        </p:txBody>
      </p:sp>
    </p:spTree>
    <p:extLst>
      <p:ext uri="{BB962C8B-B14F-4D97-AF65-F5344CB8AC3E}">
        <p14:creationId xmlns:p14="http://schemas.microsoft.com/office/powerpoint/2010/main" val="3056097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9412"/>
            <a:ext cx="7589520" cy="3154710"/>
          </a:xfrm>
        </p:spPr>
        <p:txBody>
          <a:bodyPr/>
          <a:lstStyle/>
          <a:p>
            <a:pPr marL="342900" indent="-342900">
              <a:buFont typeface="Arial" panose="020B0604020202020204" pitchFamily="34" charset="0"/>
              <a:buChar char="•"/>
            </a:pPr>
            <a:r>
              <a:rPr lang="en-US" dirty="0" smtClean="0">
                <a:hlinkClick r:id="rId2"/>
              </a:rPr>
              <a:t>KSDE Graduation Page</a:t>
            </a:r>
            <a:endParaRPr lang="en-US" dirty="0" smtClean="0"/>
          </a:p>
          <a:p>
            <a:pPr marL="342900" indent="-342900">
              <a:buFont typeface="Arial" panose="020B0604020202020204" pitchFamily="34" charset="0"/>
              <a:buChar char="•"/>
            </a:pPr>
            <a:r>
              <a:rPr lang="en-US" dirty="0" smtClean="0">
                <a:hlinkClick r:id="rId3"/>
              </a:rPr>
              <a:t>Attendance Works</a:t>
            </a:r>
            <a:endParaRPr lang="en-US" dirty="0" smtClean="0"/>
          </a:p>
          <a:p>
            <a:pPr marL="342900" indent="-342900">
              <a:buFont typeface="Arial" panose="020B0604020202020204" pitchFamily="34" charset="0"/>
              <a:buChar char="•"/>
            </a:pPr>
            <a:r>
              <a:rPr lang="en-US" dirty="0" smtClean="0">
                <a:hlinkClick r:id="rId3"/>
              </a:rPr>
              <a:t>America’s Promise Alliance</a:t>
            </a:r>
            <a:endParaRPr lang="en-US" dirty="0" smtClean="0"/>
          </a:p>
          <a:p>
            <a:pPr marL="342900" indent="-342900">
              <a:buFont typeface="Arial" panose="020B0604020202020204" pitchFamily="34" charset="0"/>
              <a:buChar char="•"/>
            </a:pPr>
            <a:r>
              <a:rPr lang="en-US" dirty="0" smtClean="0">
                <a:hlinkClick r:id="rId4"/>
              </a:rPr>
              <a:t>National Dropout Prevention Network</a:t>
            </a:r>
            <a:endParaRPr lang="en-US" dirty="0" smtClean="0"/>
          </a:p>
          <a:p>
            <a:pPr marL="342900" indent="-342900">
              <a:buFont typeface="Arial" panose="020B0604020202020204" pitchFamily="34" charset="0"/>
              <a:buChar char="•"/>
            </a:pPr>
            <a:r>
              <a:rPr lang="en-US" dirty="0" smtClean="0">
                <a:hlinkClick r:id="rId5"/>
              </a:rPr>
              <a:t>Center on School Turnaround</a:t>
            </a:r>
            <a:endParaRPr lang="en-US" dirty="0" smtClean="0"/>
          </a:p>
          <a:p>
            <a:pPr marL="342900" indent="-342900">
              <a:buFont typeface="Arial" panose="020B0604020202020204" pitchFamily="34" charset="0"/>
              <a:buChar char="•"/>
            </a:pPr>
            <a:r>
              <a:rPr lang="en-US" dirty="0" smtClean="0">
                <a:hlinkClick r:id="rId6"/>
              </a:rPr>
              <a:t>KSDE TASN</a:t>
            </a:r>
            <a:endParaRPr lang="en-US" dirty="0" smtClean="0"/>
          </a:p>
        </p:txBody>
      </p:sp>
      <p:sp>
        <p:nvSpPr>
          <p:cNvPr id="3" name="Title 2"/>
          <p:cNvSpPr>
            <a:spLocks noGrp="1"/>
          </p:cNvSpPr>
          <p:nvPr>
            <p:ph type="title"/>
          </p:nvPr>
        </p:nvSpPr>
        <p:spPr>
          <a:xfrm>
            <a:off x="649224" y="606683"/>
            <a:ext cx="7589520" cy="584775"/>
          </a:xfrm>
        </p:spPr>
        <p:txBody>
          <a:bodyPr/>
          <a:lstStyle/>
          <a:p>
            <a:r>
              <a:rPr lang="en-US" dirty="0" smtClean="0"/>
              <a:t>Resources</a:t>
            </a:r>
            <a:endParaRPr lang="en-US" dirty="0"/>
          </a:p>
        </p:txBody>
      </p:sp>
    </p:spTree>
    <p:extLst>
      <p:ext uri="{BB962C8B-B14F-4D97-AF65-F5344CB8AC3E}">
        <p14:creationId xmlns:p14="http://schemas.microsoft.com/office/powerpoint/2010/main" val="1307851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161522"/>
            <a:ext cx="7589520" cy="3533321"/>
          </a:xfrm>
        </p:spPr>
        <p:txBody>
          <a:bodyPr/>
          <a:lstStyle/>
          <a:p>
            <a:pPr marL="342900" indent="-342900">
              <a:buFont typeface="Arial" panose="020B0604020202020204" pitchFamily="34" charset="0"/>
              <a:buChar char="•"/>
            </a:pPr>
            <a:r>
              <a:rPr lang="en-US" dirty="0" smtClean="0"/>
              <a:t>Introduce the Roadmap that is being developed that will lead to a successful Kansas high school graduate</a:t>
            </a:r>
          </a:p>
          <a:p>
            <a:pPr marL="342900" indent="-342900">
              <a:buFont typeface="Arial" panose="020B0604020202020204" pitchFamily="34" charset="0"/>
              <a:buChar char="•"/>
            </a:pPr>
            <a:r>
              <a:rPr lang="en-US" dirty="0" smtClean="0"/>
              <a:t>Identify why students dropout and when</a:t>
            </a:r>
          </a:p>
          <a:p>
            <a:pPr marL="342900" indent="-342900">
              <a:buFont typeface="Arial" panose="020B0604020202020204" pitchFamily="34" charset="0"/>
              <a:buChar char="•"/>
            </a:pPr>
            <a:r>
              <a:rPr lang="en-US" dirty="0"/>
              <a:t>Discuss the impact that Chronic Absenteeism has on students not finishing high school </a:t>
            </a:r>
          </a:p>
          <a:p>
            <a:pPr marL="342900" indent="-342900">
              <a:buFont typeface="Arial" panose="020B0604020202020204" pitchFamily="34" charset="0"/>
              <a:buChar char="•"/>
            </a:pPr>
            <a:r>
              <a:rPr lang="en-US" dirty="0" smtClean="0"/>
              <a:t>Discuss how to develop a team and look at data that you already have to identify students early that are at-risk of not graduating, and implement supports to keep them on track</a:t>
            </a:r>
          </a:p>
          <a:p>
            <a:pPr marL="342900" indent="-342900">
              <a:buFont typeface="Arial" panose="020B0604020202020204" pitchFamily="34" charset="0"/>
              <a:buChar char="•"/>
            </a:pPr>
            <a:endParaRPr lang="en-US" dirty="0"/>
          </a:p>
        </p:txBody>
      </p:sp>
      <p:sp>
        <p:nvSpPr>
          <p:cNvPr id="5" name="Title 4"/>
          <p:cNvSpPr>
            <a:spLocks noGrp="1"/>
          </p:cNvSpPr>
          <p:nvPr>
            <p:ph type="title"/>
          </p:nvPr>
        </p:nvSpPr>
        <p:spPr>
          <a:xfrm>
            <a:off x="649224" y="606683"/>
            <a:ext cx="7589520" cy="584775"/>
          </a:xfrm>
        </p:spPr>
        <p:txBody>
          <a:bodyPr/>
          <a:lstStyle/>
          <a:p>
            <a:r>
              <a:rPr lang="en-US" dirty="0" smtClean="0"/>
              <a:t>Goals…</a:t>
            </a:r>
            <a:endParaRPr lang="en-US" dirty="0"/>
          </a:p>
        </p:txBody>
      </p:sp>
    </p:spTree>
    <p:extLst>
      <p:ext uri="{BB962C8B-B14F-4D97-AF65-F5344CB8AC3E}">
        <p14:creationId xmlns:p14="http://schemas.microsoft.com/office/powerpoint/2010/main" val="1089775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799" y="691575"/>
            <a:ext cx="5181601" cy="584775"/>
          </a:xfrm>
        </p:spPr>
        <p:txBody>
          <a:bodyPr/>
          <a:lstStyle/>
          <a:p>
            <a:r>
              <a:rPr lang="en-US" dirty="0" smtClean="0"/>
              <a:t>Contact us</a:t>
            </a:r>
            <a:endParaRPr lang="en-US" dirty="0"/>
          </a:p>
        </p:txBody>
      </p:sp>
      <p:sp>
        <p:nvSpPr>
          <p:cNvPr id="5" name="Text Placeholder 4"/>
          <p:cNvSpPr>
            <a:spLocks noGrp="1"/>
          </p:cNvSpPr>
          <p:nvPr>
            <p:ph type="body" sz="quarter" idx="14"/>
          </p:nvPr>
        </p:nvSpPr>
        <p:spPr>
          <a:xfrm>
            <a:off x="2895600" y="1316883"/>
            <a:ext cx="6324600" cy="3677930"/>
          </a:xfrm>
        </p:spPr>
        <p:txBody>
          <a:bodyPr/>
          <a:lstStyle/>
          <a:p>
            <a:r>
              <a:rPr lang="en-US" dirty="0" smtClean="0"/>
              <a:t>Branden Johnson, Assistant Director</a:t>
            </a:r>
          </a:p>
          <a:p>
            <a:r>
              <a:rPr lang="en-US" dirty="0" smtClean="0"/>
              <a:t>KSDE, CSAS – Graduation</a:t>
            </a:r>
          </a:p>
          <a:p>
            <a:r>
              <a:rPr lang="en-US" dirty="0" smtClean="0"/>
              <a:t>785-296-8447</a:t>
            </a:r>
          </a:p>
          <a:p>
            <a:r>
              <a:rPr lang="en-US" dirty="0" smtClean="0">
                <a:hlinkClick r:id="rId2"/>
              </a:rPr>
              <a:t>bjohnson@ksde.org</a:t>
            </a:r>
            <a:endParaRPr lang="en-US" dirty="0" smtClean="0"/>
          </a:p>
          <a:p>
            <a:r>
              <a:rPr lang="en-US" dirty="0" smtClean="0"/>
              <a:t>John Girodat, Education Program Consultant</a:t>
            </a:r>
          </a:p>
          <a:p>
            <a:r>
              <a:rPr lang="en-US" dirty="0" smtClean="0"/>
              <a:t>KSDE, CSAS – Graduation, Virtual/Charter</a:t>
            </a:r>
          </a:p>
          <a:p>
            <a:r>
              <a:rPr lang="en-US" dirty="0" smtClean="0"/>
              <a:t>785-296-3444</a:t>
            </a:r>
          </a:p>
          <a:p>
            <a:r>
              <a:rPr lang="en-US" smtClean="0">
                <a:hlinkClick r:id="rId3"/>
              </a:rPr>
              <a:t>jgirodat@ksde.org</a:t>
            </a:r>
            <a:r>
              <a:rPr lang="en-US" smtClean="0"/>
              <a:t> </a:t>
            </a:r>
            <a:endParaRPr lang="en-US" dirty="0"/>
          </a:p>
        </p:txBody>
      </p:sp>
      <p:pic>
        <p:nvPicPr>
          <p:cNvPr id="9" name="Picture Placeholder 8"/>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197" t="-9496" r="-1197" b="9786"/>
          <a:stretch/>
        </p:blipFill>
        <p:spPr>
          <a:xfrm>
            <a:off x="108655" y="-171450"/>
            <a:ext cx="2710744" cy="4800600"/>
          </a:xfrm>
        </p:spPr>
      </p:pic>
    </p:spTree>
    <p:extLst>
      <p:ext uri="{BB962C8B-B14F-4D97-AF65-F5344CB8AC3E}">
        <p14:creationId xmlns:p14="http://schemas.microsoft.com/office/powerpoint/2010/main" val="147387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99070"/>
            <a:ext cx="7589520" cy="3893374"/>
          </a:xfrm>
        </p:spPr>
        <p:txBody>
          <a:bodyPr/>
          <a:lstStyle/>
          <a:p>
            <a:pPr marL="342900" indent="-342900">
              <a:buFont typeface="Arial" panose="020B0604020202020204" pitchFamily="34" charset="0"/>
              <a:buChar char="•"/>
            </a:pPr>
            <a:r>
              <a:rPr lang="en-US" dirty="0" smtClean="0"/>
              <a:t>Possess the following in order to be successful in postsecondary education, in the attainment of an industry recognized certification or in the workforce…</a:t>
            </a:r>
          </a:p>
          <a:p>
            <a:pPr marL="342900" indent="-342900">
              <a:buFont typeface="Arial" panose="020B0604020202020204" pitchFamily="34" charset="0"/>
              <a:buChar char="•"/>
            </a:pPr>
            <a:r>
              <a:rPr lang="en-US" dirty="0" smtClean="0"/>
              <a:t>Academic Preparation</a:t>
            </a:r>
          </a:p>
          <a:p>
            <a:pPr marL="342900" indent="-342900">
              <a:buFont typeface="Arial" panose="020B0604020202020204" pitchFamily="34" charset="0"/>
              <a:buChar char="•"/>
            </a:pPr>
            <a:r>
              <a:rPr lang="en-US" dirty="0" smtClean="0"/>
              <a:t>Cognitive Preparation</a:t>
            </a:r>
          </a:p>
          <a:p>
            <a:pPr marL="342900" indent="-342900">
              <a:buFont typeface="Arial" panose="020B0604020202020204" pitchFamily="34" charset="0"/>
              <a:buChar char="•"/>
            </a:pPr>
            <a:r>
              <a:rPr lang="en-US" dirty="0" smtClean="0"/>
              <a:t>Technical Skills</a:t>
            </a:r>
          </a:p>
          <a:p>
            <a:pPr marL="342900" indent="-342900">
              <a:buFont typeface="Arial" panose="020B0604020202020204" pitchFamily="34" charset="0"/>
              <a:buChar char="•"/>
            </a:pPr>
            <a:r>
              <a:rPr lang="en-US" dirty="0" smtClean="0"/>
              <a:t>Employability Skills</a:t>
            </a:r>
          </a:p>
          <a:p>
            <a:pPr marL="342900" indent="-342900">
              <a:buFont typeface="Arial" panose="020B0604020202020204" pitchFamily="34" charset="0"/>
              <a:buChar char="•"/>
            </a:pPr>
            <a:r>
              <a:rPr lang="en-US" dirty="0" smtClean="0"/>
              <a:t>Civic Engagement</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Successful Kansas graduate</a:t>
            </a:r>
            <a:endParaRPr lang="en-US" dirty="0"/>
          </a:p>
        </p:txBody>
      </p:sp>
    </p:spTree>
    <p:extLst>
      <p:ext uri="{BB962C8B-B14F-4D97-AF65-F5344CB8AC3E}">
        <p14:creationId xmlns:p14="http://schemas.microsoft.com/office/powerpoint/2010/main" val="1815248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480935"/>
            <a:ext cx="7589520" cy="1815882"/>
          </a:xfrm>
        </p:spPr>
        <p:txBody>
          <a:bodyPr/>
          <a:lstStyle/>
          <a:p>
            <a:pPr marL="342900" indent="-342900">
              <a:buFont typeface="Arial" panose="020B0604020202020204" pitchFamily="34" charset="0"/>
              <a:buChar char="•"/>
            </a:pPr>
            <a:r>
              <a:rPr lang="en-US" dirty="0" smtClean="0"/>
              <a:t>What is it?</a:t>
            </a:r>
          </a:p>
          <a:p>
            <a:pPr marL="342900" indent="-342900">
              <a:buFont typeface="Arial" panose="020B0604020202020204" pitchFamily="34" charset="0"/>
              <a:buChar char="•"/>
            </a:pPr>
            <a:r>
              <a:rPr lang="en-US" dirty="0" smtClean="0"/>
              <a:t>Intended audience?</a:t>
            </a:r>
          </a:p>
          <a:p>
            <a:pPr marL="342900" indent="-342900">
              <a:buFont typeface="Arial" panose="020B0604020202020204" pitchFamily="34" charset="0"/>
              <a:buChar char="•"/>
            </a:pPr>
            <a:r>
              <a:rPr lang="en-US" dirty="0" smtClean="0"/>
              <a:t>Where are we in the process?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Roadmap to graduation</a:t>
            </a:r>
            <a:endParaRPr lang="en-US" dirty="0"/>
          </a:p>
        </p:txBody>
      </p:sp>
    </p:spTree>
    <p:extLst>
      <p:ext uri="{BB962C8B-B14F-4D97-AF65-F5344CB8AC3E}">
        <p14:creationId xmlns:p14="http://schemas.microsoft.com/office/powerpoint/2010/main" val="34739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927211"/>
            <a:ext cx="7589520" cy="923330"/>
          </a:xfrm>
        </p:spPr>
        <p:txBody>
          <a:bodyPr/>
          <a:lstStyle/>
          <a:p>
            <a:pPr marL="342900" indent="-342900">
              <a:buFont typeface="Arial" panose="020B0604020202020204" pitchFamily="34" charset="0"/>
              <a:buChar char="•"/>
            </a:pPr>
            <a:r>
              <a:rPr lang="en-US" dirty="0" smtClean="0"/>
              <a:t>Dropping out of school isn’t an event, it is a </a:t>
            </a:r>
            <a:r>
              <a:rPr lang="en-US" u="sng" dirty="0" smtClean="0"/>
              <a:t>process!</a:t>
            </a:r>
          </a:p>
        </p:txBody>
      </p:sp>
      <p:sp>
        <p:nvSpPr>
          <p:cNvPr id="3" name="Title 2"/>
          <p:cNvSpPr>
            <a:spLocks noGrp="1"/>
          </p:cNvSpPr>
          <p:nvPr>
            <p:ph type="title"/>
          </p:nvPr>
        </p:nvSpPr>
        <p:spPr>
          <a:xfrm>
            <a:off x="649224" y="606683"/>
            <a:ext cx="7589520" cy="584775"/>
          </a:xfrm>
        </p:spPr>
        <p:txBody>
          <a:bodyPr/>
          <a:lstStyle/>
          <a:p>
            <a:r>
              <a:rPr lang="en-US" dirty="0" smtClean="0"/>
              <a:t>Myth: Students drop out in </a:t>
            </a:r>
            <a:r>
              <a:rPr lang="en-US" dirty="0" err="1" smtClean="0"/>
              <a:t>hs</a:t>
            </a:r>
            <a:endParaRPr lang="en-US" dirty="0"/>
          </a:p>
        </p:txBody>
      </p:sp>
    </p:spTree>
    <p:extLst>
      <p:ext uri="{BB962C8B-B14F-4D97-AF65-F5344CB8AC3E}">
        <p14:creationId xmlns:p14="http://schemas.microsoft.com/office/powerpoint/2010/main" val="78509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034659"/>
            <a:ext cx="7589520" cy="2708434"/>
          </a:xfrm>
        </p:spPr>
        <p:txBody>
          <a:bodyPr/>
          <a:lstStyle/>
          <a:p>
            <a:pPr marL="457200" indent="-457200">
              <a:buFont typeface="+mj-lt"/>
              <a:buAutoNum type="arabicPeriod"/>
            </a:pPr>
            <a:r>
              <a:rPr lang="en-US" dirty="0" smtClean="0"/>
              <a:t>Missed too many days of school</a:t>
            </a:r>
          </a:p>
          <a:p>
            <a:pPr marL="457200" indent="-457200">
              <a:buFont typeface="+mj-lt"/>
              <a:buAutoNum type="arabicPeriod"/>
            </a:pPr>
            <a:r>
              <a:rPr lang="en-US" dirty="0" smtClean="0"/>
              <a:t>Thought GED was easier</a:t>
            </a:r>
          </a:p>
          <a:p>
            <a:pPr marL="457200" indent="-457200">
              <a:buFont typeface="+mj-lt"/>
              <a:buAutoNum type="arabicPeriod"/>
            </a:pPr>
            <a:r>
              <a:rPr lang="en-US" dirty="0" smtClean="0"/>
              <a:t>Poor/Failing Grades – reading below grade level </a:t>
            </a:r>
          </a:p>
          <a:p>
            <a:pPr marL="457200" indent="-457200">
              <a:buFont typeface="+mj-lt"/>
              <a:buAutoNum type="arabicPeriod"/>
            </a:pPr>
            <a:r>
              <a:rPr lang="en-US" dirty="0" smtClean="0"/>
              <a:t>Did not like school</a:t>
            </a:r>
          </a:p>
          <a:p>
            <a:pPr marL="457200" indent="-457200">
              <a:buFont typeface="+mj-lt"/>
              <a:buAutoNum type="arabicPeriod"/>
            </a:pPr>
            <a:r>
              <a:rPr lang="en-US" dirty="0" smtClean="0"/>
              <a:t>Could not keep up with schoolwork</a:t>
            </a:r>
          </a:p>
        </p:txBody>
      </p:sp>
      <p:sp>
        <p:nvSpPr>
          <p:cNvPr id="3" name="Title 2"/>
          <p:cNvSpPr>
            <a:spLocks noGrp="1"/>
          </p:cNvSpPr>
          <p:nvPr>
            <p:ph type="title"/>
          </p:nvPr>
        </p:nvSpPr>
        <p:spPr>
          <a:xfrm>
            <a:off x="649224" y="606683"/>
            <a:ext cx="7589520" cy="584775"/>
          </a:xfrm>
        </p:spPr>
        <p:txBody>
          <a:bodyPr/>
          <a:lstStyle/>
          <a:p>
            <a:r>
              <a:rPr lang="en-US" dirty="0" smtClean="0"/>
              <a:t>Why do student dropout?</a:t>
            </a:r>
            <a:endParaRPr lang="en-US" dirty="0"/>
          </a:p>
        </p:txBody>
      </p:sp>
      <p:sp>
        <p:nvSpPr>
          <p:cNvPr id="4" name="TextBox 3"/>
          <p:cNvSpPr txBox="1"/>
          <p:nvPr/>
        </p:nvSpPr>
        <p:spPr>
          <a:xfrm>
            <a:off x="1143000" y="3760329"/>
            <a:ext cx="4800600" cy="215444"/>
          </a:xfrm>
          <a:prstGeom prst="rect">
            <a:avLst/>
          </a:prstGeom>
          <a:noFill/>
        </p:spPr>
        <p:txBody>
          <a:bodyPr wrap="square" rtlCol="0">
            <a:spAutoFit/>
          </a:bodyPr>
          <a:lstStyle/>
          <a:p>
            <a:r>
              <a:rPr lang="en-US" sz="800" dirty="0" smtClean="0"/>
              <a:t>National Dropout Prevention Center: http://dropoutprevention.org/resources/statistics/quick-facts/why-students-drop-out/</a:t>
            </a:r>
            <a:endParaRPr lang="en-US" sz="800" dirty="0"/>
          </a:p>
        </p:txBody>
      </p:sp>
    </p:spTree>
    <p:extLst>
      <p:ext uri="{BB962C8B-B14F-4D97-AF65-F5344CB8AC3E}">
        <p14:creationId xmlns:p14="http://schemas.microsoft.com/office/powerpoint/2010/main" val="389411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11604"/>
            <a:ext cx="7589520" cy="2554545"/>
          </a:xfrm>
        </p:spPr>
        <p:txBody>
          <a:bodyPr/>
          <a:lstStyle/>
          <a:p>
            <a:pPr marL="342900" indent="-342900">
              <a:buFont typeface="Arial" panose="020B0604020202020204" pitchFamily="34" charset="0"/>
              <a:buChar char="•"/>
            </a:pPr>
            <a:r>
              <a:rPr lang="en-US" dirty="0" smtClean="0"/>
              <a:t>Push: school-consequences on attendance, discipline, coursework; bullying; reading levels</a:t>
            </a:r>
          </a:p>
          <a:p>
            <a:pPr marL="342900" indent="-342900">
              <a:buFont typeface="Arial" panose="020B0604020202020204" pitchFamily="34" charset="0"/>
              <a:buChar char="•"/>
            </a:pPr>
            <a:r>
              <a:rPr lang="en-US" dirty="0" smtClean="0"/>
              <a:t>Pull: out-of-school enticements such as jobs/families</a:t>
            </a:r>
          </a:p>
          <a:p>
            <a:pPr marL="342900" indent="-342900">
              <a:buFont typeface="Arial" panose="020B0604020202020204" pitchFamily="34" charset="0"/>
              <a:buChar char="•"/>
            </a:pPr>
            <a:r>
              <a:rPr lang="en-US" dirty="0" smtClean="0"/>
              <a:t>Fall: Disengagement due to lack of interest, lack of relationships or no sense of belonging, lack of progress</a:t>
            </a:r>
            <a:endParaRPr lang="en-US" dirty="0"/>
          </a:p>
        </p:txBody>
      </p:sp>
      <p:sp>
        <p:nvSpPr>
          <p:cNvPr id="3" name="Title 2"/>
          <p:cNvSpPr>
            <a:spLocks noGrp="1"/>
          </p:cNvSpPr>
          <p:nvPr>
            <p:ph type="title"/>
          </p:nvPr>
        </p:nvSpPr>
        <p:spPr>
          <a:xfrm>
            <a:off x="649224" y="606683"/>
            <a:ext cx="7589520" cy="584775"/>
          </a:xfrm>
        </p:spPr>
        <p:txBody>
          <a:bodyPr/>
          <a:lstStyle/>
          <a:p>
            <a:r>
              <a:rPr lang="en-US" dirty="0" smtClean="0"/>
              <a:t>Push/pull/fall out factors</a:t>
            </a:r>
            <a:endParaRPr lang="en-US" dirty="0"/>
          </a:p>
        </p:txBody>
      </p:sp>
      <p:sp>
        <p:nvSpPr>
          <p:cNvPr id="4" name="TextBox 3"/>
          <p:cNvSpPr txBox="1"/>
          <p:nvPr/>
        </p:nvSpPr>
        <p:spPr>
          <a:xfrm rot="19803567">
            <a:off x="765555" y="3888590"/>
            <a:ext cx="1371600" cy="381000"/>
          </a:xfrm>
          <a:prstGeom prst="rect">
            <a:avLst/>
          </a:prstGeom>
          <a:noFill/>
        </p:spPr>
        <p:txBody>
          <a:bodyPr wrap="square" rtlCol="0">
            <a:spAutoFit/>
          </a:bodyPr>
          <a:lstStyle/>
          <a:p>
            <a:r>
              <a:rPr lang="en-US" dirty="0" smtClean="0"/>
              <a:t>“It’s too hard”</a:t>
            </a:r>
            <a:endParaRPr lang="en-US" dirty="0"/>
          </a:p>
        </p:txBody>
      </p:sp>
      <p:sp>
        <p:nvSpPr>
          <p:cNvPr id="5" name="TextBox 4"/>
          <p:cNvSpPr txBox="1"/>
          <p:nvPr/>
        </p:nvSpPr>
        <p:spPr>
          <a:xfrm rot="19786657">
            <a:off x="2276875" y="3812202"/>
            <a:ext cx="1066800" cy="381000"/>
          </a:xfrm>
          <a:prstGeom prst="rect">
            <a:avLst/>
          </a:prstGeom>
          <a:noFill/>
        </p:spPr>
        <p:txBody>
          <a:bodyPr wrap="square" rtlCol="0">
            <a:spAutoFit/>
          </a:bodyPr>
          <a:lstStyle/>
          <a:p>
            <a:r>
              <a:rPr lang="en-US" dirty="0" smtClean="0"/>
              <a:t>“It’s unfair”</a:t>
            </a:r>
            <a:endParaRPr lang="en-US" dirty="0"/>
          </a:p>
        </p:txBody>
      </p:sp>
      <p:sp>
        <p:nvSpPr>
          <p:cNvPr id="6" name="TextBox 5"/>
          <p:cNvSpPr txBox="1"/>
          <p:nvPr/>
        </p:nvSpPr>
        <p:spPr>
          <a:xfrm rot="19897460">
            <a:off x="3734872" y="3818036"/>
            <a:ext cx="1447800" cy="369332"/>
          </a:xfrm>
          <a:prstGeom prst="rect">
            <a:avLst/>
          </a:prstGeom>
          <a:noFill/>
        </p:spPr>
        <p:txBody>
          <a:bodyPr wrap="square" rtlCol="0">
            <a:spAutoFit/>
          </a:bodyPr>
          <a:lstStyle/>
          <a:p>
            <a:r>
              <a:rPr lang="en-US" dirty="0" smtClean="0"/>
              <a:t>“You can’t win”</a:t>
            </a:r>
            <a:endParaRPr lang="en-US" dirty="0"/>
          </a:p>
        </p:txBody>
      </p:sp>
      <p:sp>
        <p:nvSpPr>
          <p:cNvPr id="7" name="TextBox 6"/>
          <p:cNvSpPr txBox="1"/>
          <p:nvPr/>
        </p:nvSpPr>
        <p:spPr>
          <a:xfrm rot="19907977">
            <a:off x="5215761" y="3866310"/>
            <a:ext cx="2209800" cy="369332"/>
          </a:xfrm>
          <a:prstGeom prst="rect">
            <a:avLst/>
          </a:prstGeom>
          <a:noFill/>
        </p:spPr>
        <p:txBody>
          <a:bodyPr wrap="square" rtlCol="0">
            <a:spAutoFit/>
          </a:bodyPr>
          <a:lstStyle/>
          <a:p>
            <a:r>
              <a:rPr lang="en-US" dirty="0" smtClean="0"/>
              <a:t>“No one seems to care”</a:t>
            </a:r>
            <a:endParaRPr lang="en-US" dirty="0"/>
          </a:p>
        </p:txBody>
      </p:sp>
    </p:spTree>
    <p:extLst>
      <p:ext uri="{BB962C8B-B14F-4D97-AF65-F5344CB8AC3E}">
        <p14:creationId xmlns:p14="http://schemas.microsoft.com/office/powerpoint/2010/main" val="55569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224" y="1111604"/>
            <a:ext cx="7589520" cy="2554545"/>
          </a:xfrm>
        </p:spPr>
        <p:txBody>
          <a:bodyPr/>
          <a:lstStyle/>
          <a:p>
            <a:r>
              <a:rPr lang="en-US" sz="3200" dirty="0" smtClean="0">
                <a:solidFill>
                  <a:srgbClr val="FF0000"/>
                </a:solidFill>
              </a:rPr>
              <a:t>A</a:t>
            </a:r>
            <a:r>
              <a:rPr lang="en-US" sz="3200" dirty="0" smtClean="0">
                <a:solidFill>
                  <a:schemeClr val="tx1"/>
                </a:solidFill>
              </a:rPr>
              <a:t>ttendance</a:t>
            </a:r>
            <a:r>
              <a:rPr lang="en-US" dirty="0" smtClean="0">
                <a:solidFill>
                  <a:schemeClr val="tx1"/>
                </a:solidFill>
              </a:rPr>
              <a:t> – Unexcused &amp; Excused = Chronic Absenteeism</a:t>
            </a:r>
          </a:p>
          <a:p>
            <a:r>
              <a:rPr lang="en-US" sz="3200" dirty="0" smtClean="0">
                <a:solidFill>
                  <a:srgbClr val="40B4E5"/>
                </a:solidFill>
              </a:rPr>
              <a:t>B</a:t>
            </a:r>
            <a:r>
              <a:rPr lang="en-US" sz="3200" dirty="0" smtClean="0">
                <a:solidFill>
                  <a:schemeClr val="tx1"/>
                </a:solidFill>
              </a:rPr>
              <a:t>ehavior</a:t>
            </a:r>
            <a:r>
              <a:rPr lang="en-US" dirty="0" smtClean="0">
                <a:solidFill>
                  <a:schemeClr val="tx1"/>
                </a:solidFill>
              </a:rPr>
              <a:t> – OSS, ISS, Detentions, ODR, Citizenship Grades</a:t>
            </a:r>
          </a:p>
          <a:p>
            <a:r>
              <a:rPr lang="en-US" sz="3200" dirty="0" smtClean="0">
                <a:solidFill>
                  <a:srgbClr val="92D050"/>
                </a:solidFill>
              </a:rPr>
              <a:t>C</a:t>
            </a:r>
            <a:r>
              <a:rPr lang="en-US" sz="3200" dirty="0" smtClean="0">
                <a:solidFill>
                  <a:schemeClr val="tx1"/>
                </a:solidFill>
              </a:rPr>
              <a:t>oursework</a:t>
            </a:r>
            <a:r>
              <a:rPr lang="en-US" dirty="0" smtClean="0">
                <a:solidFill>
                  <a:schemeClr val="tx1"/>
                </a:solidFill>
              </a:rPr>
              <a:t> – Behind in 3</a:t>
            </a:r>
            <a:r>
              <a:rPr lang="en-US" baseline="30000" dirty="0" smtClean="0">
                <a:solidFill>
                  <a:schemeClr val="tx1"/>
                </a:solidFill>
              </a:rPr>
              <a:t>rd</a:t>
            </a:r>
            <a:r>
              <a:rPr lang="en-US" dirty="0" smtClean="0">
                <a:solidFill>
                  <a:schemeClr val="tx1"/>
                </a:solidFill>
              </a:rPr>
              <a:t> Grade Reading, Math and ELA 		Failures in MS, Any Course Failure in 9</a:t>
            </a:r>
            <a:r>
              <a:rPr lang="en-US" baseline="30000" dirty="0" smtClean="0">
                <a:solidFill>
                  <a:schemeClr val="tx1"/>
                </a:solidFill>
              </a:rPr>
              <a:t>th</a:t>
            </a:r>
            <a:r>
              <a:rPr lang="en-US" dirty="0" smtClean="0">
                <a:solidFill>
                  <a:schemeClr val="tx1"/>
                </a:solidFill>
              </a:rPr>
              <a:t> Grade</a:t>
            </a:r>
            <a:endParaRPr lang="en-US" dirty="0">
              <a:solidFill>
                <a:srgbClr val="92D050"/>
              </a:solidFill>
            </a:endParaRPr>
          </a:p>
        </p:txBody>
      </p:sp>
      <p:sp>
        <p:nvSpPr>
          <p:cNvPr id="3" name="Title 2"/>
          <p:cNvSpPr>
            <a:spLocks noGrp="1"/>
          </p:cNvSpPr>
          <p:nvPr>
            <p:ph type="title"/>
          </p:nvPr>
        </p:nvSpPr>
        <p:spPr>
          <a:xfrm>
            <a:off x="649224" y="606683"/>
            <a:ext cx="7589520" cy="584775"/>
          </a:xfrm>
        </p:spPr>
        <p:txBody>
          <a:bodyPr/>
          <a:lstStyle/>
          <a:p>
            <a:r>
              <a:rPr lang="en-US" dirty="0" err="1" smtClean="0"/>
              <a:t>Abc’s</a:t>
            </a:r>
            <a:r>
              <a:rPr lang="en-US" dirty="0" smtClean="0"/>
              <a:t> of dropping out</a:t>
            </a:r>
            <a:endParaRPr lang="en-US" dirty="0"/>
          </a:p>
        </p:txBody>
      </p:sp>
    </p:spTree>
    <p:extLst>
      <p:ext uri="{BB962C8B-B14F-4D97-AF65-F5344CB8AC3E}">
        <p14:creationId xmlns:p14="http://schemas.microsoft.com/office/powerpoint/2010/main" val="3688506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nsansCAN-Simplified-White-Blank-Template.potx" id="{295B5C17-5DFD-4638-B8A3-A9FD1536488B}" vid="{4C0736C5-C80F-4721-AF47-93933B289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10151</TotalTime>
  <Words>1243</Words>
  <Application>Microsoft Office PowerPoint</Application>
  <PresentationFormat>On-screen Show (16:9)</PresentationFormat>
  <Paragraphs>194</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Arial Narrow</vt:lpstr>
      <vt:lpstr>Office Theme</vt:lpstr>
      <vt:lpstr>The road to graduation</vt:lpstr>
      <vt:lpstr>Who we are…</vt:lpstr>
      <vt:lpstr>Goals…</vt:lpstr>
      <vt:lpstr>Successful Kansas graduate</vt:lpstr>
      <vt:lpstr>Roadmap to graduation</vt:lpstr>
      <vt:lpstr>Myth: Students drop out in hs</vt:lpstr>
      <vt:lpstr>Why do student dropout?</vt:lpstr>
      <vt:lpstr>Push/pull/fall out factors</vt:lpstr>
      <vt:lpstr>Abc’s of dropping out</vt:lpstr>
      <vt:lpstr>Attendance</vt:lpstr>
      <vt:lpstr>Things we can’t control, but can influence</vt:lpstr>
      <vt:lpstr>Things we can directly control</vt:lpstr>
      <vt:lpstr>Attendance </vt:lpstr>
      <vt:lpstr>School Activity</vt:lpstr>
      <vt:lpstr>attendance</vt:lpstr>
      <vt:lpstr>Attendance </vt:lpstr>
      <vt:lpstr>ADA vs. chronic Absenteeism</vt:lpstr>
      <vt:lpstr>Questions??</vt:lpstr>
      <vt:lpstr>behavior</vt:lpstr>
      <vt:lpstr>Behavior</vt:lpstr>
      <vt:lpstr>behavior</vt:lpstr>
      <vt:lpstr>coursework</vt:lpstr>
      <vt:lpstr>Process for addressing the abc’s</vt:lpstr>
      <vt:lpstr>1. Student assistance teams (SAT or SIT)</vt:lpstr>
      <vt:lpstr>2. Analyze data / indicators</vt:lpstr>
      <vt:lpstr>3. Interventions</vt:lpstr>
      <vt:lpstr>4. Implement, monitor, adjust, repeat</vt:lpstr>
      <vt:lpstr>5. Re-evaluate process annually</vt:lpstr>
      <vt:lpstr>Resources</vt:lpstr>
      <vt:lpstr>Contact us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John G. Girodat</cp:lastModifiedBy>
  <cp:revision>540</cp:revision>
  <dcterms:created xsi:type="dcterms:W3CDTF">2015-08-04T16:12:34Z</dcterms:created>
  <dcterms:modified xsi:type="dcterms:W3CDTF">2018-03-09T16:51:34Z</dcterms:modified>
</cp:coreProperties>
</file>