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57" r:id="rId3"/>
    <p:sldId id="271" r:id="rId4"/>
    <p:sldId id="258" r:id="rId5"/>
    <p:sldId id="259" r:id="rId6"/>
    <p:sldId id="260" r:id="rId7"/>
    <p:sldId id="261" r:id="rId8"/>
    <p:sldId id="262" r:id="rId9"/>
    <p:sldId id="263" r:id="rId10"/>
    <p:sldId id="276" r:id="rId11"/>
    <p:sldId id="264" r:id="rId12"/>
    <p:sldId id="265" r:id="rId13"/>
    <p:sldId id="284" r:id="rId14"/>
    <p:sldId id="266" r:id="rId15"/>
    <p:sldId id="268" r:id="rId16"/>
    <p:sldId id="277" r:id="rId17"/>
    <p:sldId id="281" r:id="rId18"/>
    <p:sldId id="269" r:id="rId19"/>
    <p:sldId id="279" r:id="rId20"/>
    <p:sldId id="280" r:id="rId21"/>
    <p:sldId id="275" r:id="rId22"/>
    <p:sldId id="278" r:id="rId23"/>
    <p:sldId id="282" r:id="rId24"/>
    <p:sldId id="270" r:id="rId25"/>
    <p:sldId id="283" r:id="rId26"/>
    <p:sldId id="274" r:id="rId27"/>
    <p:sldId id="27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D6C742-E748-46FF-AB38-E040EB03D938}" v="8" dt="2021-07-01T14:36:12.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6" autoAdjust="0"/>
    <p:restoredTop sz="94660"/>
  </p:normalViewPr>
  <p:slideViewPr>
    <p:cSldViewPr snapToGrid="0">
      <p:cViewPr varScale="1">
        <p:scale>
          <a:sx n="82" d="100"/>
          <a:sy n="82" d="100"/>
        </p:scale>
        <p:origin x="6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AF0B79-567C-4C8D-8C6B-8FC477FB7D3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D6186A2-6779-449B-9EFA-1BCD253CF4C5}">
      <dgm:prSet/>
      <dgm:spPr/>
      <dgm:t>
        <a:bodyPr/>
        <a:lstStyle/>
        <a:p>
          <a:r>
            <a:rPr lang="en-US"/>
            <a:t>Understand the importance of aligning curriculum, instruction, and assessment to state standards.</a:t>
          </a:r>
        </a:p>
      </dgm:t>
    </dgm:pt>
    <dgm:pt modelId="{3FB6D97E-11EE-47BF-B253-EE0566C8B291}" type="parTrans" cxnId="{9254B080-7648-4471-BEEB-D3EF85B9B61A}">
      <dgm:prSet/>
      <dgm:spPr/>
      <dgm:t>
        <a:bodyPr/>
        <a:lstStyle/>
        <a:p>
          <a:endParaRPr lang="en-US"/>
        </a:p>
      </dgm:t>
    </dgm:pt>
    <dgm:pt modelId="{8F7E2045-D27B-4024-B668-F0E09ACE3C0F}" type="sibTrans" cxnId="{9254B080-7648-4471-BEEB-D3EF85B9B61A}">
      <dgm:prSet/>
      <dgm:spPr/>
      <dgm:t>
        <a:bodyPr/>
        <a:lstStyle/>
        <a:p>
          <a:endParaRPr lang="en-US"/>
        </a:p>
      </dgm:t>
    </dgm:pt>
    <dgm:pt modelId="{5540746B-F7DD-45D7-AA51-764DC65C7222}">
      <dgm:prSet/>
      <dgm:spPr/>
      <dgm:t>
        <a:bodyPr/>
        <a:lstStyle/>
        <a:p>
          <a:r>
            <a:rPr lang="en-US"/>
            <a:t>Learn the different dimensions of alignment.</a:t>
          </a:r>
        </a:p>
      </dgm:t>
    </dgm:pt>
    <dgm:pt modelId="{68A57AEC-66D6-43A2-810E-5C4049921C91}" type="parTrans" cxnId="{669F64FE-A6AE-4467-A8B1-08691BB6BCC4}">
      <dgm:prSet/>
      <dgm:spPr/>
      <dgm:t>
        <a:bodyPr/>
        <a:lstStyle/>
        <a:p>
          <a:endParaRPr lang="en-US"/>
        </a:p>
      </dgm:t>
    </dgm:pt>
    <dgm:pt modelId="{ABC2A229-3047-41C9-99A9-7F5F1E45B344}" type="sibTrans" cxnId="{669F64FE-A6AE-4467-A8B1-08691BB6BCC4}">
      <dgm:prSet/>
      <dgm:spPr/>
      <dgm:t>
        <a:bodyPr/>
        <a:lstStyle/>
        <a:p>
          <a:endParaRPr lang="en-US"/>
        </a:p>
      </dgm:t>
    </dgm:pt>
    <dgm:pt modelId="{9B7BD28A-37BE-40BE-BCEF-43ECB639F156}">
      <dgm:prSet/>
      <dgm:spPr/>
      <dgm:t>
        <a:bodyPr/>
        <a:lstStyle/>
        <a:p>
          <a:r>
            <a:rPr lang="en-US"/>
            <a:t>Practice making judgements about the degree of alignment.</a:t>
          </a:r>
        </a:p>
      </dgm:t>
    </dgm:pt>
    <dgm:pt modelId="{209BCCA6-81A9-4F13-8DEA-E8339CDD65E8}" type="parTrans" cxnId="{878B3D35-6723-4070-A302-665FEC3489E6}">
      <dgm:prSet/>
      <dgm:spPr/>
      <dgm:t>
        <a:bodyPr/>
        <a:lstStyle/>
        <a:p>
          <a:endParaRPr lang="en-US"/>
        </a:p>
      </dgm:t>
    </dgm:pt>
    <dgm:pt modelId="{11C83AF5-CE54-4203-81F1-488BE6951730}" type="sibTrans" cxnId="{878B3D35-6723-4070-A302-665FEC3489E6}">
      <dgm:prSet/>
      <dgm:spPr/>
      <dgm:t>
        <a:bodyPr/>
        <a:lstStyle/>
        <a:p>
          <a:endParaRPr lang="en-US"/>
        </a:p>
      </dgm:t>
    </dgm:pt>
    <dgm:pt modelId="{F71912B1-0544-4F36-A51B-C4A155E549B7}" type="pres">
      <dgm:prSet presAssocID="{AEAF0B79-567C-4C8D-8C6B-8FC477FB7D34}" presName="root" presStyleCnt="0">
        <dgm:presLayoutVars>
          <dgm:dir/>
          <dgm:resizeHandles val="exact"/>
        </dgm:presLayoutVars>
      </dgm:prSet>
      <dgm:spPr/>
    </dgm:pt>
    <dgm:pt modelId="{BEC691D5-F9C5-4341-AE8A-57DE65C6ACA1}" type="pres">
      <dgm:prSet presAssocID="{AD6186A2-6779-449B-9EFA-1BCD253CF4C5}" presName="compNode" presStyleCnt="0"/>
      <dgm:spPr/>
    </dgm:pt>
    <dgm:pt modelId="{1C6A31F6-BF74-47BC-9CAB-ED0337AACFEB}" type="pres">
      <dgm:prSet presAssocID="{AD6186A2-6779-449B-9EFA-1BCD253CF4C5}" presName="bgRect" presStyleLbl="bgShp" presStyleIdx="0" presStyleCnt="3"/>
      <dgm:spPr/>
    </dgm:pt>
    <dgm:pt modelId="{20F7F75D-0FD0-4C1B-93BA-D57C6AD31659}" type="pres">
      <dgm:prSet presAssocID="{AD6186A2-6779-449B-9EFA-1BCD253CF4C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BB7B251F-70B3-4DD1-9531-0824F7FD175E}" type="pres">
      <dgm:prSet presAssocID="{AD6186A2-6779-449B-9EFA-1BCD253CF4C5}" presName="spaceRect" presStyleCnt="0"/>
      <dgm:spPr/>
    </dgm:pt>
    <dgm:pt modelId="{8407978B-8169-45AB-B539-6365C6F59BD7}" type="pres">
      <dgm:prSet presAssocID="{AD6186A2-6779-449B-9EFA-1BCD253CF4C5}" presName="parTx" presStyleLbl="revTx" presStyleIdx="0" presStyleCnt="3">
        <dgm:presLayoutVars>
          <dgm:chMax val="0"/>
          <dgm:chPref val="0"/>
        </dgm:presLayoutVars>
      </dgm:prSet>
      <dgm:spPr/>
    </dgm:pt>
    <dgm:pt modelId="{C159203E-705D-4FDA-B2D9-9FE5995D9E77}" type="pres">
      <dgm:prSet presAssocID="{8F7E2045-D27B-4024-B668-F0E09ACE3C0F}" presName="sibTrans" presStyleCnt="0"/>
      <dgm:spPr/>
    </dgm:pt>
    <dgm:pt modelId="{95BBB3A0-B259-401E-8531-D916F98080A5}" type="pres">
      <dgm:prSet presAssocID="{5540746B-F7DD-45D7-AA51-764DC65C7222}" presName="compNode" presStyleCnt="0"/>
      <dgm:spPr/>
    </dgm:pt>
    <dgm:pt modelId="{06190CEC-9239-429E-A66C-D4611E58374B}" type="pres">
      <dgm:prSet presAssocID="{5540746B-F7DD-45D7-AA51-764DC65C7222}" presName="bgRect" presStyleLbl="bgShp" presStyleIdx="1" presStyleCnt="3"/>
      <dgm:spPr/>
    </dgm:pt>
    <dgm:pt modelId="{B214E450-1BB2-4F38-869B-7008524409AB}" type="pres">
      <dgm:prSet presAssocID="{5540746B-F7DD-45D7-AA51-764DC65C722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3229D8C9-05BD-48F4-8812-46F8E56B85CA}" type="pres">
      <dgm:prSet presAssocID="{5540746B-F7DD-45D7-AA51-764DC65C7222}" presName="spaceRect" presStyleCnt="0"/>
      <dgm:spPr/>
    </dgm:pt>
    <dgm:pt modelId="{4EBD1C87-48DE-4115-B92D-C7F1677B9B2A}" type="pres">
      <dgm:prSet presAssocID="{5540746B-F7DD-45D7-AA51-764DC65C7222}" presName="parTx" presStyleLbl="revTx" presStyleIdx="1" presStyleCnt="3">
        <dgm:presLayoutVars>
          <dgm:chMax val="0"/>
          <dgm:chPref val="0"/>
        </dgm:presLayoutVars>
      </dgm:prSet>
      <dgm:spPr/>
    </dgm:pt>
    <dgm:pt modelId="{7FA67B92-D378-4681-8C16-FDFE08DDA8C4}" type="pres">
      <dgm:prSet presAssocID="{ABC2A229-3047-41C9-99A9-7F5F1E45B344}" presName="sibTrans" presStyleCnt="0"/>
      <dgm:spPr/>
    </dgm:pt>
    <dgm:pt modelId="{0A46C3B4-36A3-42DC-930C-0F6E2D4E30A2}" type="pres">
      <dgm:prSet presAssocID="{9B7BD28A-37BE-40BE-BCEF-43ECB639F156}" presName="compNode" presStyleCnt="0"/>
      <dgm:spPr/>
    </dgm:pt>
    <dgm:pt modelId="{F4E69196-97C2-4302-8954-B0FE0E41FBF5}" type="pres">
      <dgm:prSet presAssocID="{9B7BD28A-37BE-40BE-BCEF-43ECB639F156}" presName="bgRect" presStyleLbl="bgShp" presStyleIdx="2" presStyleCnt="3"/>
      <dgm:spPr/>
    </dgm:pt>
    <dgm:pt modelId="{025C1150-D75D-43D8-A17B-89A1A1114B8C}" type="pres">
      <dgm:prSet presAssocID="{9B7BD28A-37BE-40BE-BCEF-43ECB639F15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ED516CA0-0807-44A4-940A-D4235A6B49F9}" type="pres">
      <dgm:prSet presAssocID="{9B7BD28A-37BE-40BE-BCEF-43ECB639F156}" presName="spaceRect" presStyleCnt="0"/>
      <dgm:spPr/>
    </dgm:pt>
    <dgm:pt modelId="{4A2DDA2B-E2A3-48D9-87D0-F3FBD4AEA4CC}" type="pres">
      <dgm:prSet presAssocID="{9B7BD28A-37BE-40BE-BCEF-43ECB639F156}" presName="parTx" presStyleLbl="revTx" presStyleIdx="2" presStyleCnt="3">
        <dgm:presLayoutVars>
          <dgm:chMax val="0"/>
          <dgm:chPref val="0"/>
        </dgm:presLayoutVars>
      </dgm:prSet>
      <dgm:spPr/>
    </dgm:pt>
  </dgm:ptLst>
  <dgm:cxnLst>
    <dgm:cxn modelId="{77179034-A082-4D59-8ADD-4226AD0F8039}" type="presOf" srcId="{9B7BD28A-37BE-40BE-BCEF-43ECB639F156}" destId="{4A2DDA2B-E2A3-48D9-87D0-F3FBD4AEA4CC}" srcOrd="0" destOrd="0" presId="urn:microsoft.com/office/officeart/2018/2/layout/IconVerticalSolidList"/>
    <dgm:cxn modelId="{878B3D35-6723-4070-A302-665FEC3489E6}" srcId="{AEAF0B79-567C-4C8D-8C6B-8FC477FB7D34}" destId="{9B7BD28A-37BE-40BE-BCEF-43ECB639F156}" srcOrd="2" destOrd="0" parTransId="{209BCCA6-81A9-4F13-8DEA-E8339CDD65E8}" sibTransId="{11C83AF5-CE54-4203-81F1-488BE6951730}"/>
    <dgm:cxn modelId="{E7A96971-11E6-46E2-B1CD-A3E21B607C22}" type="presOf" srcId="{AEAF0B79-567C-4C8D-8C6B-8FC477FB7D34}" destId="{F71912B1-0544-4F36-A51B-C4A155E549B7}" srcOrd="0" destOrd="0" presId="urn:microsoft.com/office/officeart/2018/2/layout/IconVerticalSolidList"/>
    <dgm:cxn modelId="{9254B080-7648-4471-BEEB-D3EF85B9B61A}" srcId="{AEAF0B79-567C-4C8D-8C6B-8FC477FB7D34}" destId="{AD6186A2-6779-449B-9EFA-1BCD253CF4C5}" srcOrd="0" destOrd="0" parTransId="{3FB6D97E-11EE-47BF-B253-EE0566C8B291}" sibTransId="{8F7E2045-D27B-4024-B668-F0E09ACE3C0F}"/>
    <dgm:cxn modelId="{432D9B82-7B56-46B2-82E2-213D3B4DDBE6}" type="presOf" srcId="{AD6186A2-6779-449B-9EFA-1BCD253CF4C5}" destId="{8407978B-8169-45AB-B539-6365C6F59BD7}" srcOrd="0" destOrd="0" presId="urn:microsoft.com/office/officeart/2018/2/layout/IconVerticalSolidList"/>
    <dgm:cxn modelId="{F9C0E5A5-C03F-44E1-AB4F-49971F8DB835}" type="presOf" srcId="{5540746B-F7DD-45D7-AA51-764DC65C7222}" destId="{4EBD1C87-48DE-4115-B92D-C7F1677B9B2A}" srcOrd="0" destOrd="0" presId="urn:microsoft.com/office/officeart/2018/2/layout/IconVerticalSolidList"/>
    <dgm:cxn modelId="{669F64FE-A6AE-4467-A8B1-08691BB6BCC4}" srcId="{AEAF0B79-567C-4C8D-8C6B-8FC477FB7D34}" destId="{5540746B-F7DD-45D7-AA51-764DC65C7222}" srcOrd="1" destOrd="0" parTransId="{68A57AEC-66D6-43A2-810E-5C4049921C91}" sibTransId="{ABC2A229-3047-41C9-99A9-7F5F1E45B344}"/>
    <dgm:cxn modelId="{0CD3FFAA-E92C-4BE3-8271-5FF001BB96EB}" type="presParOf" srcId="{F71912B1-0544-4F36-A51B-C4A155E549B7}" destId="{BEC691D5-F9C5-4341-AE8A-57DE65C6ACA1}" srcOrd="0" destOrd="0" presId="urn:microsoft.com/office/officeart/2018/2/layout/IconVerticalSolidList"/>
    <dgm:cxn modelId="{AE63B24E-173D-4128-B254-EDBA37E819E1}" type="presParOf" srcId="{BEC691D5-F9C5-4341-AE8A-57DE65C6ACA1}" destId="{1C6A31F6-BF74-47BC-9CAB-ED0337AACFEB}" srcOrd="0" destOrd="0" presId="urn:microsoft.com/office/officeart/2018/2/layout/IconVerticalSolidList"/>
    <dgm:cxn modelId="{2DBB6FE0-D8CA-4303-9984-EE37160D179A}" type="presParOf" srcId="{BEC691D5-F9C5-4341-AE8A-57DE65C6ACA1}" destId="{20F7F75D-0FD0-4C1B-93BA-D57C6AD31659}" srcOrd="1" destOrd="0" presId="urn:microsoft.com/office/officeart/2018/2/layout/IconVerticalSolidList"/>
    <dgm:cxn modelId="{9C36D096-CED0-4877-B99A-05B6F4ED1829}" type="presParOf" srcId="{BEC691D5-F9C5-4341-AE8A-57DE65C6ACA1}" destId="{BB7B251F-70B3-4DD1-9531-0824F7FD175E}" srcOrd="2" destOrd="0" presId="urn:microsoft.com/office/officeart/2018/2/layout/IconVerticalSolidList"/>
    <dgm:cxn modelId="{D1FEAC3E-C34B-487D-BD8A-F4679410D0E6}" type="presParOf" srcId="{BEC691D5-F9C5-4341-AE8A-57DE65C6ACA1}" destId="{8407978B-8169-45AB-B539-6365C6F59BD7}" srcOrd="3" destOrd="0" presId="urn:microsoft.com/office/officeart/2018/2/layout/IconVerticalSolidList"/>
    <dgm:cxn modelId="{BA60C881-CE0B-40F2-93EF-BF5EBA8FFE59}" type="presParOf" srcId="{F71912B1-0544-4F36-A51B-C4A155E549B7}" destId="{C159203E-705D-4FDA-B2D9-9FE5995D9E77}" srcOrd="1" destOrd="0" presId="urn:microsoft.com/office/officeart/2018/2/layout/IconVerticalSolidList"/>
    <dgm:cxn modelId="{6DCB45B3-77F8-4390-983D-E1136DE3F634}" type="presParOf" srcId="{F71912B1-0544-4F36-A51B-C4A155E549B7}" destId="{95BBB3A0-B259-401E-8531-D916F98080A5}" srcOrd="2" destOrd="0" presId="urn:microsoft.com/office/officeart/2018/2/layout/IconVerticalSolidList"/>
    <dgm:cxn modelId="{D2AA8619-EE36-4E93-9FC2-2FE7FA7EB1E8}" type="presParOf" srcId="{95BBB3A0-B259-401E-8531-D916F98080A5}" destId="{06190CEC-9239-429E-A66C-D4611E58374B}" srcOrd="0" destOrd="0" presId="urn:microsoft.com/office/officeart/2018/2/layout/IconVerticalSolidList"/>
    <dgm:cxn modelId="{E649AF7D-1ACA-480F-918A-D871942118B5}" type="presParOf" srcId="{95BBB3A0-B259-401E-8531-D916F98080A5}" destId="{B214E450-1BB2-4F38-869B-7008524409AB}" srcOrd="1" destOrd="0" presId="urn:microsoft.com/office/officeart/2018/2/layout/IconVerticalSolidList"/>
    <dgm:cxn modelId="{8B9C5E2A-5AF2-46ED-9C30-897C52303B86}" type="presParOf" srcId="{95BBB3A0-B259-401E-8531-D916F98080A5}" destId="{3229D8C9-05BD-48F4-8812-46F8E56B85CA}" srcOrd="2" destOrd="0" presId="urn:microsoft.com/office/officeart/2018/2/layout/IconVerticalSolidList"/>
    <dgm:cxn modelId="{8418FDC2-C177-4A58-87FA-C88A0DC01F51}" type="presParOf" srcId="{95BBB3A0-B259-401E-8531-D916F98080A5}" destId="{4EBD1C87-48DE-4115-B92D-C7F1677B9B2A}" srcOrd="3" destOrd="0" presId="urn:microsoft.com/office/officeart/2018/2/layout/IconVerticalSolidList"/>
    <dgm:cxn modelId="{260DE52F-7532-4918-99CA-40D1468828BD}" type="presParOf" srcId="{F71912B1-0544-4F36-A51B-C4A155E549B7}" destId="{7FA67B92-D378-4681-8C16-FDFE08DDA8C4}" srcOrd="3" destOrd="0" presId="urn:microsoft.com/office/officeart/2018/2/layout/IconVerticalSolidList"/>
    <dgm:cxn modelId="{161C2E43-98B7-4437-A98A-A276D905820F}" type="presParOf" srcId="{F71912B1-0544-4F36-A51B-C4A155E549B7}" destId="{0A46C3B4-36A3-42DC-930C-0F6E2D4E30A2}" srcOrd="4" destOrd="0" presId="urn:microsoft.com/office/officeart/2018/2/layout/IconVerticalSolidList"/>
    <dgm:cxn modelId="{F0924A44-AE29-4D86-BD98-5BC99171FA18}" type="presParOf" srcId="{0A46C3B4-36A3-42DC-930C-0F6E2D4E30A2}" destId="{F4E69196-97C2-4302-8954-B0FE0E41FBF5}" srcOrd="0" destOrd="0" presId="urn:microsoft.com/office/officeart/2018/2/layout/IconVerticalSolidList"/>
    <dgm:cxn modelId="{833071C2-9111-43AA-AD5E-50FB716E9785}" type="presParOf" srcId="{0A46C3B4-36A3-42DC-930C-0F6E2D4E30A2}" destId="{025C1150-D75D-43D8-A17B-89A1A1114B8C}" srcOrd="1" destOrd="0" presId="urn:microsoft.com/office/officeart/2018/2/layout/IconVerticalSolidList"/>
    <dgm:cxn modelId="{7DBB5DC0-820B-4A36-869D-3CFEC5AE823F}" type="presParOf" srcId="{0A46C3B4-36A3-42DC-930C-0F6E2D4E30A2}" destId="{ED516CA0-0807-44A4-940A-D4235A6B49F9}" srcOrd="2" destOrd="0" presId="urn:microsoft.com/office/officeart/2018/2/layout/IconVerticalSolidList"/>
    <dgm:cxn modelId="{7D4B58C0-4831-4F9C-B26B-7C108ABD2949}" type="presParOf" srcId="{0A46C3B4-36A3-42DC-930C-0F6E2D4E30A2}" destId="{4A2DDA2B-E2A3-48D9-87D0-F3FBD4AEA4C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FE8141-DD17-4777-AF8D-EDCE7021EB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C7D7516-C244-405B-8F3D-A7939D514807}">
      <dgm:prSet custT="1"/>
      <dgm:spPr/>
      <dgm:t>
        <a:bodyPr/>
        <a:lstStyle/>
        <a:p>
          <a:r>
            <a:rPr lang="en-US" sz="2400" dirty="0"/>
            <a:t>Determine the DOK of the item and match it to the DOK of the standard. </a:t>
          </a:r>
        </a:p>
      </dgm:t>
    </dgm:pt>
    <dgm:pt modelId="{1AD76144-DB5C-4666-BD66-F7ECE82AD4DC}" type="parTrans" cxnId="{912A21D0-5898-4DF0-BA0B-7C1D4FE47E67}">
      <dgm:prSet/>
      <dgm:spPr/>
      <dgm:t>
        <a:bodyPr/>
        <a:lstStyle/>
        <a:p>
          <a:endParaRPr lang="en-US"/>
        </a:p>
      </dgm:t>
    </dgm:pt>
    <dgm:pt modelId="{32CF6CF9-88C2-428C-8844-A0903090BEB8}" type="sibTrans" cxnId="{912A21D0-5898-4DF0-BA0B-7C1D4FE47E67}">
      <dgm:prSet/>
      <dgm:spPr/>
      <dgm:t>
        <a:bodyPr/>
        <a:lstStyle/>
        <a:p>
          <a:endParaRPr lang="en-US"/>
        </a:p>
      </dgm:t>
    </dgm:pt>
    <dgm:pt modelId="{DFEF68F7-49B9-45E4-ACEB-EC863C96A79D}">
      <dgm:prSet custT="1"/>
      <dgm:spPr>
        <a:solidFill>
          <a:schemeClr val="accent1">
            <a:lumMod val="60000"/>
            <a:lumOff val="40000"/>
          </a:schemeClr>
        </a:solidFill>
      </dgm:spPr>
      <dgm:t>
        <a:bodyPr/>
        <a:lstStyle/>
        <a:p>
          <a:r>
            <a:rPr lang="en-US" sz="2400" dirty="0"/>
            <a:t>To evaluate the appropriateness, we can also compare the item to the performance level descriptors (PLDs). </a:t>
          </a:r>
        </a:p>
      </dgm:t>
    </dgm:pt>
    <dgm:pt modelId="{DA26CDC0-B37C-406D-8020-AE57AA51C3EF}" type="parTrans" cxnId="{245A4ED9-AC07-4BB5-8975-124E00070008}">
      <dgm:prSet/>
      <dgm:spPr/>
      <dgm:t>
        <a:bodyPr/>
        <a:lstStyle/>
        <a:p>
          <a:endParaRPr lang="en-US"/>
        </a:p>
      </dgm:t>
    </dgm:pt>
    <dgm:pt modelId="{E6417ACB-76E2-4B80-8151-BAECDE2C906C}" type="sibTrans" cxnId="{245A4ED9-AC07-4BB5-8975-124E00070008}">
      <dgm:prSet/>
      <dgm:spPr/>
      <dgm:t>
        <a:bodyPr/>
        <a:lstStyle/>
        <a:p>
          <a:endParaRPr lang="en-US"/>
        </a:p>
      </dgm:t>
    </dgm:pt>
    <dgm:pt modelId="{6A0FD6F6-ED26-4A8A-9293-B805D866CEAB}">
      <dgm:prSet/>
      <dgm:spPr>
        <a:solidFill>
          <a:schemeClr val="accent1">
            <a:lumMod val="60000"/>
            <a:lumOff val="40000"/>
          </a:schemeClr>
        </a:solidFill>
      </dgm:spPr>
      <dgm:t>
        <a:bodyPr/>
        <a:lstStyle/>
        <a:p>
          <a:r>
            <a:rPr lang="en-US" dirty="0"/>
            <a:t>It is fine for an item be less complex than the full standard IF it still measures an important component of the standard that leads up to the full standard.</a:t>
          </a:r>
        </a:p>
      </dgm:t>
    </dgm:pt>
    <dgm:pt modelId="{23A01542-551D-43A8-9BDD-45AFDA839A8E}" type="parTrans" cxnId="{76A1F463-4F66-4B14-A50C-1257E3309860}">
      <dgm:prSet/>
      <dgm:spPr/>
      <dgm:t>
        <a:bodyPr/>
        <a:lstStyle/>
        <a:p>
          <a:endParaRPr lang="en-US"/>
        </a:p>
      </dgm:t>
    </dgm:pt>
    <dgm:pt modelId="{1343EDC3-ED0C-4682-9381-9D32AC20BD0D}" type="sibTrans" cxnId="{76A1F463-4F66-4B14-A50C-1257E3309860}">
      <dgm:prSet/>
      <dgm:spPr/>
      <dgm:t>
        <a:bodyPr/>
        <a:lstStyle/>
        <a:p>
          <a:endParaRPr lang="en-US"/>
        </a:p>
      </dgm:t>
    </dgm:pt>
    <dgm:pt modelId="{1DF9D4FA-0A38-47B1-A8FA-1FEFDD42A095}">
      <dgm:prSet/>
      <dgm:spPr>
        <a:solidFill>
          <a:schemeClr val="accent1">
            <a:lumMod val="60000"/>
            <a:lumOff val="40000"/>
          </a:schemeClr>
        </a:solidFill>
      </dgm:spPr>
      <dgm:t>
        <a:bodyPr/>
        <a:lstStyle/>
        <a:p>
          <a:r>
            <a:rPr lang="en-US" dirty="0"/>
            <a:t>Items should not be more complex or measure a greater depth than the standards they assess. </a:t>
          </a:r>
        </a:p>
      </dgm:t>
    </dgm:pt>
    <dgm:pt modelId="{58DCBDCC-4ECF-45A9-AA97-4808F9003B8B}" type="parTrans" cxnId="{0FCD4D36-B6D0-413D-8A91-224AFB3FAD47}">
      <dgm:prSet/>
      <dgm:spPr/>
      <dgm:t>
        <a:bodyPr/>
        <a:lstStyle/>
        <a:p>
          <a:endParaRPr lang="en-US"/>
        </a:p>
      </dgm:t>
    </dgm:pt>
    <dgm:pt modelId="{4CF20902-51B9-4FBD-8089-58970958994D}" type="sibTrans" cxnId="{0FCD4D36-B6D0-413D-8A91-224AFB3FAD47}">
      <dgm:prSet/>
      <dgm:spPr/>
      <dgm:t>
        <a:bodyPr/>
        <a:lstStyle/>
        <a:p>
          <a:endParaRPr lang="en-US"/>
        </a:p>
      </dgm:t>
    </dgm:pt>
    <dgm:pt modelId="{63FB8B0A-EA8B-4F9E-8874-D70E062E6A3B}" type="pres">
      <dgm:prSet presAssocID="{D9FE8141-DD17-4777-AF8D-EDCE7021EB30}" presName="linear" presStyleCnt="0">
        <dgm:presLayoutVars>
          <dgm:animLvl val="lvl"/>
          <dgm:resizeHandles val="exact"/>
        </dgm:presLayoutVars>
      </dgm:prSet>
      <dgm:spPr/>
    </dgm:pt>
    <dgm:pt modelId="{573106C5-7FE7-4407-BAAA-501490E80586}" type="pres">
      <dgm:prSet presAssocID="{8C7D7516-C244-405B-8F3D-A7939D514807}" presName="parentText" presStyleLbl="node1" presStyleIdx="0" presStyleCnt="4">
        <dgm:presLayoutVars>
          <dgm:chMax val="0"/>
          <dgm:bulletEnabled val="1"/>
        </dgm:presLayoutVars>
      </dgm:prSet>
      <dgm:spPr/>
    </dgm:pt>
    <dgm:pt modelId="{03C04BA5-2358-4048-BC15-9A209DDEC35F}" type="pres">
      <dgm:prSet presAssocID="{32CF6CF9-88C2-428C-8844-A0903090BEB8}" presName="spacer" presStyleCnt="0"/>
      <dgm:spPr/>
    </dgm:pt>
    <dgm:pt modelId="{9F8CBADA-19B4-4929-AE66-1F4386C4DBD1}" type="pres">
      <dgm:prSet presAssocID="{DFEF68F7-49B9-45E4-ACEB-EC863C96A79D}" presName="parentText" presStyleLbl="node1" presStyleIdx="1" presStyleCnt="4" custLinFactY="200000" custLinFactNeighborX="0" custLinFactNeighborY="251355">
        <dgm:presLayoutVars>
          <dgm:chMax val="0"/>
          <dgm:bulletEnabled val="1"/>
        </dgm:presLayoutVars>
      </dgm:prSet>
      <dgm:spPr/>
    </dgm:pt>
    <dgm:pt modelId="{A7E3A07E-849D-41C0-9526-D0713FD1DD89}" type="pres">
      <dgm:prSet presAssocID="{E6417ACB-76E2-4B80-8151-BAECDE2C906C}" presName="spacer" presStyleCnt="0"/>
      <dgm:spPr/>
    </dgm:pt>
    <dgm:pt modelId="{83A0023D-8E5D-4DC9-B502-A65947EDAB90}" type="pres">
      <dgm:prSet presAssocID="{6A0FD6F6-ED26-4A8A-9293-B805D866CEAB}" presName="parentText" presStyleLbl="node1" presStyleIdx="2" presStyleCnt="4" custLinFactY="-99535" custLinFactNeighborX="0" custLinFactNeighborY="-100000">
        <dgm:presLayoutVars>
          <dgm:chMax val="0"/>
          <dgm:bulletEnabled val="1"/>
        </dgm:presLayoutVars>
      </dgm:prSet>
      <dgm:spPr/>
    </dgm:pt>
    <dgm:pt modelId="{8D1FE19D-B681-4B72-BF47-4D3B6704C332}" type="pres">
      <dgm:prSet presAssocID="{1343EDC3-ED0C-4682-9381-9D32AC20BD0D}" presName="spacer" presStyleCnt="0"/>
      <dgm:spPr/>
    </dgm:pt>
    <dgm:pt modelId="{EB82974D-2EB7-4DBC-8CC3-4A21617CEAD8}" type="pres">
      <dgm:prSet presAssocID="{1DF9D4FA-0A38-47B1-A8FA-1FEFDD42A095}" presName="parentText" presStyleLbl="node1" presStyleIdx="3" presStyleCnt="4" custLinFactY="-98547" custLinFactNeighborX="0" custLinFactNeighborY="-100000">
        <dgm:presLayoutVars>
          <dgm:chMax val="0"/>
          <dgm:bulletEnabled val="1"/>
        </dgm:presLayoutVars>
      </dgm:prSet>
      <dgm:spPr/>
    </dgm:pt>
  </dgm:ptLst>
  <dgm:cxnLst>
    <dgm:cxn modelId="{1525B410-0CF5-4CB0-B936-1CDC04AFB952}" type="presOf" srcId="{8C7D7516-C244-405B-8F3D-A7939D514807}" destId="{573106C5-7FE7-4407-BAAA-501490E80586}" srcOrd="0" destOrd="0" presId="urn:microsoft.com/office/officeart/2005/8/layout/vList2"/>
    <dgm:cxn modelId="{0FCD4D36-B6D0-413D-8A91-224AFB3FAD47}" srcId="{D9FE8141-DD17-4777-AF8D-EDCE7021EB30}" destId="{1DF9D4FA-0A38-47B1-A8FA-1FEFDD42A095}" srcOrd="3" destOrd="0" parTransId="{58DCBDCC-4ECF-45A9-AA97-4808F9003B8B}" sibTransId="{4CF20902-51B9-4FBD-8089-58970958994D}"/>
    <dgm:cxn modelId="{D377705C-2698-4B32-A452-D478AF472699}" type="presOf" srcId="{1DF9D4FA-0A38-47B1-A8FA-1FEFDD42A095}" destId="{EB82974D-2EB7-4DBC-8CC3-4A21617CEAD8}" srcOrd="0" destOrd="0" presId="urn:microsoft.com/office/officeart/2005/8/layout/vList2"/>
    <dgm:cxn modelId="{76A1F463-4F66-4B14-A50C-1257E3309860}" srcId="{D9FE8141-DD17-4777-AF8D-EDCE7021EB30}" destId="{6A0FD6F6-ED26-4A8A-9293-B805D866CEAB}" srcOrd="2" destOrd="0" parTransId="{23A01542-551D-43A8-9BDD-45AFDA839A8E}" sibTransId="{1343EDC3-ED0C-4682-9381-9D32AC20BD0D}"/>
    <dgm:cxn modelId="{65870564-72DD-4E84-8934-98DB71CC1C42}" type="presOf" srcId="{D9FE8141-DD17-4777-AF8D-EDCE7021EB30}" destId="{63FB8B0A-EA8B-4F9E-8874-D70E062E6A3B}" srcOrd="0" destOrd="0" presId="urn:microsoft.com/office/officeart/2005/8/layout/vList2"/>
    <dgm:cxn modelId="{CFC375CD-165D-41B2-BF4F-63CD43ADFF19}" type="presOf" srcId="{6A0FD6F6-ED26-4A8A-9293-B805D866CEAB}" destId="{83A0023D-8E5D-4DC9-B502-A65947EDAB90}" srcOrd="0" destOrd="0" presId="urn:microsoft.com/office/officeart/2005/8/layout/vList2"/>
    <dgm:cxn modelId="{7A76F9CD-74CA-4C2A-BA1F-260E37A6848D}" type="presOf" srcId="{DFEF68F7-49B9-45E4-ACEB-EC863C96A79D}" destId="{9F8CBADA-19B4-4929-AE66-1F4386C4DBD1}" srcOrd="0" destOrd="0" presId="urn:microsoft.com/office/officeart/2005/8/layout/vList2"/>
    <dgm:cxn modelId="{912A21D0-5898-4DF0-BA0B-7C1D4FE47E67}" srcId="{D9FE8141-DD17-4777-AF8D-EDCE7021EB30}" destId="{8C7D7516-C244-405B-8F3D-A7939D514807}" srcOrd="0" destOrd="0" parTransId="{1AD76144-DB5C-4666-BD66-F7ECE82AD4DC}" sibTransId="{32CF6CF9-88C2-428C-8844-A0903090BEB8}"/>
    <dgm:cxn modelId="{245A4ED9-AC07-4BB5-8975-124E00070008}" srcId="{D9FE8141-DD17-4777-AF8D-EDCE7021EB30}" destId="{DFEF68F7-49B9-45E4-ACEB-EC863C96A79D}" srcOrd="1" destOrd="0" parTransId="{DA26CDC0-B37C-406D-8020-AE57AA51C3EF}" sibTransId="{E6417ACB-76E2-4B80-8151-BAECDE2C906C}"/>
    <dgm:cxn modelId="{094599A0-BD39-4320-967A-EC51768F0430}" type="presParOf" srcId="{63FB8B0A-EA8B-4F9E-8874-D70E062E6A3B}" destId="{573106C5-7FE7-4407-BAAA-501490E80586}" srcOrd="0" destOrd="0" presId="urn:microsoft.com/office/officeart/2005/8/layout/vList2"/>
    <dgm:cxn modelId="{A5F4A232-C6E1-4B39-BB70-C483E927BBBE}" type="presParOf" srcId="{63FB8B0A-EA8B-4F9E-8874-D70E062E6A3B}" destId="{03C04BA5-2358-4048-BC15-9A209DDEC35F}" srcOrd="1" destOrd="0" presId="urn:microsoft.com/office/officeart/2005/8/layout/vList2"/>
    <dgm:cxn modelId="{204BAFF5-411E-4171-85BB-C9C0D0C9C8AF}" type="presParOf" srcId="{63FB8B0A-EA8B-4F9E-8874-D70E062E6A3B}" destId="{9F8CBADA-19B4-4929-AE66-1F4386C4DBD1}" srcOrd="2" destOrd="0" presId="urn:microsoft.com/office/officeart/2005/8/layout/vList2"/>
    <dgm:cxn modelId="{5ABE5BC7-71E2-43A0-8285-5C9D27ABFEE4}" type="presParOf" srcId="{63FB8B0A-EA8B-4F9E-8874-D70E062E6A3B}" destId="{A7E3A07E-849D-41C0-9526-D0713FD1DD89}" srcOrd="3" destOrd="0" presId="urn:microsoft.com/office/officeart/2005/8/layout/vList2"/>
    <dgm:cxn modelId="{1FA73720-EB4E-4304-A097-7D367B0C3625}" type="presParOf" srcId="{63FB8B0A-EA8B-4F9E-8874-D70E062E6A3B}" destId="{83A0023D-8E5D-4DC9-B502-A65947EDAB90}" srcOrd="4" destOrd="0" presId="urn:microsoft.com/office/officeart/2005/8/layout/vList2"/>
    <dgm:cxn modelId="{5501EAF1-C791-4232-8947-30E36E0A71BC}" type="presParOf" srcId="{63FB8B0A-EA8B-4F9E-8874-D70E062E6A3B}" destId="{8D1FE19D-B681-4B72-BF47-4D3B6704C332}" srcOrd="5" destOrd="0" presId="urn:microsoft.com/office/officeart/2005/8/layout/vList2"/>
    <dgm:cxn modelId="{F9116771-27B8-4068-B097-CBC881036C34}" type="presParOf" srcId="{63FB8B0A-EA8B-4F9E-8874-D70E062E6A3B}" destId="{EB82974D-2EB7-4DBC-8CC3-4A21617CEAD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A70D76-25D1-4D61-8150-C1B1C9E139D0}"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8B8E503C-EDE0-423A-971E-28D261E52788}">
      <dgm:prSet/>
      <dgm:spPr/>
      <dgm:t>
        <a:bodyPr/>
        <a:lstStyle/>
        <a:p>
          <a:pPr>
            <a:defRPr b="1"/>
          </a:pPr>
          <a:r>
            <a:rPr lang="en-US" dirty="0"/>
            <a:t>Your facilitator has three items for you to review. Ask yourself:</a:t>
          </a:r>
        </a:p>
      </dgm:t>
    </dgm:pt>
    <dgm:pt modelId="{288D26BB-41C2-4E51-BD67-94F8AF535D11}" type="parTrans" cxnId="{71BAA2D3-3E8D-4B26-A7BA-2D8F98F29F72}">
      <dgm:prSet/>
      <dgm:spPr/>
      <dgm:t>
        <a:bodyPr/>
        <a:lstStyle/>
        <a:p>
          <a:endParaRPr lang="en-US"/>
        </a:p>
      </dgm:t>
    </dgm:pt>
    <dgm:pt modelId="{1428B63B-EAD6-4BDB-9E64-1471F8D0541C}" type="sibTrans" cxnId="{71BAA2D3-3E8D-4B26-A7BA-2D8F98F29F72}">
      <dgm:prSet/>
      <dgm:spPr/>
      <dgm:t>
        <a:bodyPr/>
        <a:lstStyle/>
        <a:p>
          <a:endParaRPr lang="en-US"/>
        </a:p>
      </dgm:t>
    </dgm:pt>
    <dgm:pt modelId="{D41B9652-D60C-4B0B-A82E-067BA70F08B4}">
      <dgm:prSet/>
      <dgm:spPr/>
      <dgm:t>
        <a:bodyPr/>
        <a:lstStyle/>
        <a:p>
          <a:pPr>
            <a:buFont typeface="Arial" panose="020B0604020202020204" pitchFamily="34" charset="0"/>
            <a:buNone/>
          </a:pPr>
          <a:r>
            <a:rPr lang="en-US" dirty="0"/>
            <a:t>Which standard(s) do they align to?</a:t>
          </a:r>
        </a:p>
      </dgm:t>
    </dgm:pt>
    <dgm:pt modelId="{7AF27C6E-6D72-4D24-B93C-71EF10F804A6}" type="parTrans" cxnId="{1417FF7D-1668-429D-AD12-C1740D558F4C}">
      <dgm:prSet/>
      <dgm:spPr/>
      <dgm:t>
        <a:bodyPr/>
        <a:lstStyle/>
        <a:p>
          <a:endParaRPr lang="en-US"/>
        </a:p>
      </dgm:t>
    </dgm:pt>
    <dgm:pt modelId="{78884B63-42A6-4DCB-8E87-61D40290CFC7}" type="sibTrans" cxnId="{1417FF7D-1668-429D-AD12-C1740D558F4C}">
      <dgm:prSet/>
      <dgm:spPr/>
      <dgm:t>
        <a:bodyPr/>
        <a:lstStyle/>
        <a:p>
          <a:endParaRPr lang="en-US"/>
        </a:p>
      </dgm:t>
    </dgm:pt>
    <dgm:pt modelId="{0D12BABC-2B3E-4135-A858-511566189CEB}">
      <dgm:prSet/>
      <dgm:spPr/>
      <dgm:t>
        <a:bodyPr/>
        <a:lstStyle/>
        <a:p>
          <a:pPr>
            <a:buFont typeface="Arial" panose="020B0604020202020204" pitchFamily="34" charset="0"/>
            <a:buNone/>
          </a:pPr>
          <a:r>
            <a:rPr lang="en-US" dirty="0"/>
            <a:t>How fully do they align to the standard?</a:t>
          </a:r>
        </a:p>
      </dgm:t>
    </dgm:pt>
    <dgm:pt modelId="{31E605F5-5053-45C9-A719-01B5DFF81B8E}" type="parTrans" cxnId="{D8E8E3EF-F35C-4AF9-A48E-CBB0857F214B}">
      <dgm:prSet/>
      <dgm:spPr/>
      <dgm:t>
        <a:bodyPr/>
        <a:lstStyle/>
        <a:p>
          <a:endParaRPr lang="en-US"/>
        </a:p>
      </dgm:t>
    </dgm:pt>
    <dgm:pt modelId="{70FCBAFB-2912-40A5-A139-E4EC9C2DCA44}" type="sibTrans" cxnId="{D8E8E3EF-F35C-4AF9-A48E-CBB0857F214B}">
      <dgm:prSet/>
      <dgm:spPr/>
      <dgm:t>
        <a:bodyPr/>
        <a:lstStyle/>
        <a:p>
          <a:endParaRPr lang="en-US"/>
        </a:p>
      </dgm:t>
    </dgm:pt>
    <dgm:pt modelId="{F62EDD52-B3B0-45B6-A96E-2E4D4A92BFF9}">
      <dgm:prSet/>
      <dgm:spPr/>
      <dgm:t>
        <a:bodyPr/>
        <a:lstStyle/>
        <a:p>
          <a:pPr>
            <a:buFont typeface="Arial" panose="020B0604020202020204" pitchFamily="34" charset="0"/>
            <a:buNone/>
          </a:pPr>
          <a:r>
            <a:rPr lang="en-US" dirty="0"/>
            <a:t>Are they at the same depth of knowledge as the standard?</a:t>
          </a:r>
        </a:p>
      </dgm:t>
    </dgm:pt>
    <dgm:pt modelId="{FB393F47-ED56-43A6-9C50-6B056FE21E79}" type="parTrans" cxnId="{D70C3925-69A2-4A30-AC83-0ABFEB3D0750}">
      <dgm:prSet/>
      <dgm:spPr/>
      <dgm:t>
        <a:bodyPr/>
        <a:lstStyle/>
        <a:p>
          <a:endParaRPr lang="en-US"/>
        </a:p>
      </dgm:t>
    </dgm:pt>
    <dgm:pt modelId="{677669A2-4AF0-42E8-8E19-0D086C993250}" type="sibTrans" cxnId="{D70C3925-69A2-4A30-AC83-0ABFEB3D0750}">
      <dgm:prSet/>
      <dgm:spPr/>
      <dgm:t>
        <a:bodyPr/>
        <a:lstStyle/>
        <a:p>
          <a:endParaRPr lang="en-US"/>
        </a:p>
      </dgm:t>
    </dgm:pt>
    <dgm:pt modelId="{327F4749-324E-4BDE-97CD-4F585E618168}">
      <dgm:prSet/>
      <dgm:spPr/>
      <dgm:t>
        <a:bodyPr/>
        <a:lstStyle/>
        <a:p>
          <a:pPr>
            <a:buFont typeface="Arial" panose="020B0604020202020204" pitchFamily="34" charset="0"/>
            <a:buNone/>
          </a:pPr>
          <a:r>
            <a:rPr lang="en-US" dirty="0"/>
            <a:t>Is the passage of appropriate complexity for this grade level?</a:t>
          </a:r>
        </a:p>
      </dgm:t>
    </dgm:pt>
    <dgm:pt modelId="{C7BD9E30-733F-4480-ADBD-08F17DAD28F8}" type="parTrans" cxnId="{466A07C6-97CF-45DF-93B8-A40632963264}">
      <dgm:prSet/>
      <dgm:spPr/>
      <dgm:t>
        <a:bodyPr/>
        <a:lstStyle/>
        <a:p>
          <a:endParaRPr lang="en-US"/>
        </a:p>
      </dgm:t>
    </dgm:pt>
    <dgm:pt modelId="{8E637BD4-E5D7-4968-BBA0-3A87BEDF9033}" type="sibTrans" cxnId="{466A07C6-97CF-45DF-93B8-A40632963264}">
      <dgm:prSet/>
      <dgm:spPr/>
      <dgm:t>
        <a:bodyPr/>
        <a:lstStyle/>
        <a:p>
          <a:endParaRPr lang="en-US"/>
        </a:p>
      </dgm:t>
    </dgm:pt>
    <dgm:pt modelId="{2C7A7077-4042-406F-A541-5D474434893F}">
      <dgm:prSet/>
      <dgm:spPr/>
      <dgm:t>
        <a:bodyPr/>
        <a:lstStyle/>
        <a:p>
          <a:pPr>
            <a:defRPr b="1"/>
          </a:pPr>
          <a:r>
            <a:rPr lang="en-US"/>
            <a:t>We will pause as you complete the exercise.</a:t>
          </a:r>
        </a:p>
      </dgm:t>
    </dgm:pt>
    <dgm:pt modelId="{8BFE7AC5-49E0-4C82-B6B8-F9B8EE6D1B19}" type="parTrans" cxnId="{78D500C4-6483-4B66-841D-7527DC7B26AD}">
      <dgm:prSet/>
      <dgm:spPr/>
      <dgm:t>
        <a:bodyPr/>
        <a:lstStyle/>
        <a:p>
          <a:endParaRPr lang="en-US"/>
        </a:p>
      </dgm:t>
    </dgm:pt>
    <dgm:pt modelId="{68ED438A-1320-4F54-A204-4187BC4738E1}" type="sibTrans" cxnId="{78D500C4-6483-4B66-841D-7527DC7B26AD}">
      <dgm:prSet/>
      <dgm:spPr/>
      <dgm:t>
        <a:bodyPr/>
        <a:lstStyle/>
        <a:p>
          <a:endParaRPr lang="en-US"/>
        </a:p>
      </dgm:t>
    </dgm:pt>
    <dgm:pt modelId="{27D18DDE-6323-4B17-8A3D-B81449E5A0E2}" type="pres">
      <dgm:prSet presAssocID="{D7A70D76-25D1-4D61-8150-C1B1C9E139D0}" presName="root" presStyleCnt="0">
        <dgm:presLayoutVars>
          <dgm:dir/>
          <dgm:resizeHandles val="exact"/>
        </dgm:presLayoutVars>
      </dgm:prSet>
      <dgm:spPr/>
    </dgm:pt>
    <dgm:pt modelId="{99284A5D-6773-41DF-85DD-5EA4D3144CD7}" type="pres">
      <dgm:prSet presAssocID="{8B8E503C-EDE0-423A-971E-28D261E52788}" presName="compNode" presStyleCnt="0"/>
      <dgm:spPr/>
    </dgm:pt>
    <dgm:pt modelId="{285C8776-D401-4694-A8D0-C5B142535ABA}" type="pres">
      <dgm:prSet presAssocID="{8B8E503C-EDE0-423A-971E-28D261E5278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419D1A17-767B-461B-B3E9-AA20FD8FEFAF}" type="pres">
      <dgm:prSet presAssocID="{8B8E503C-EDE0-423A-971E-28D261E52788}" presName="iconSpace" presStyleCnt="0"/>
      <dgm:spPr/>
    </dgm:pt>
    <dgm:pt modelId="{340ACEF5-9FD0-4FC9-AF8A-261D2DF64989}" type="pres">
      <dgm:prSet presAssocID="{8B8E503C-EDE0-423A-971E-28D261E52788}" presName="parTx" presStyleLbl="revTx" presStyleIdx="0" presStyleCnt="4">
        <dgm:presLayoutVars>
          <dgm:chMax val="0"/>
          <dgm:chPref val="0"/>
        </dgm:presLayoutVars>
      </dgm:prSet>
      <dgm:spPr/>
    </dgm:pt>
    <dgm:pt modelId="{47F4DF78-DC1E-4981-8BEE-20A9D71BE6DF}" type="pres">
      <dgm:prSet presAssocID="{8B8E503C-EDE0-423A-971E-28D261E52788}" presName="txSpace" presStyleCnt="0"/>
      <dgm:spPr/>
    </dgm:pt>
    <dgm:pt modelId="{F8C94C76-2B42-491F-BD19-BD7E86406B54}" type="pres">
      <dgm:prSet presAssocID="{8B8E503C-EDE0-423A-971E-28D261E52788}" presName="desTx" presStyleLbl="revTx" presStyleIdx="1" presStyleCnt="4">
        <dgm:presLayoutVars/>
      </dgm:prSet>
      <dgm:spPr/>
    </dgm:pt>
    <dgm:pt modelId="{C72F7583-148E-4090-A38A-BD881D17F787}" type="pres">
      <dgm:prSet presAssocID="{1428B63B-EAD6-4BDB-9E64-1471F8D0541C}" presName="sibTrans" presStyleCnt="0"/>
      <dgm:spPr/>
    </dgm:pt>
    <dgm:pt modelId="{4A37EE75-3FCF-4B34-B7C1-25D382CFCF3E}" type="pres">
      <dgm:prSet presAssocID="{2C7A7077-4042-406F-A541-5D474434893F}" presName="compNode" presStyleCnt="0"/>
      <dgm:spPr/>
    </dgm:pt>
    <dgm:pt modelId="{EE73A914-D443-4428-9B38-D90C0E2332B6}" type="pres">
      <dgm:prSet presAssocID="{2C7A7077-4042-406F-A541-5D474434893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use"/>
        </a:ext>
      </dgm:extLst>
    </dgm:pt>
    <dgm:pt modelId="{16A93F70-A9C4-4A0A-AE81-4C5C687B70D4}" type="pres">
      <dgm:prSet presAssocID="{2C7A7077-4042-406F-A541-5D474434893F}" presName="iconSpace" presStyleCnt="0"/>
      <dgm:spPr/>
    </dgm:pt>
    <dgm:pt modelId="{AF58CAD8-0223-4862-B423-0DBB5603C3A6}" type="pres">
      <dgm:prSet presAssocID="{2C7A7077-4042-406F-A541-5D474434893F}" presName="parTx" presStyleLbl="revTx" presStyleIdx="2" presStyleCnt="4">
        <dgm:presLayoutVars>
          <dgm:chMax val="0"/>
          <dgm:chPref val="0"/>
        </dgm:presLayoutVars>
      </dgm:prSet>
      <dgm:spPr/>
    </dgm:pt>
    <dgm:pt modelId="{4921847C-AF88-4D8B-AD29-48118A14D91F}" type="pres">
      <dgm:prSet presAssocID="{2C7A7077-4042-406F-A541-5D474434893F}" presName="txSpace" presStyleCnt="0"/>
      <dgm:spPr/>
    </dgm:pt>
    <dgm:pt modelId="{12CDF3E9-62FF-4ED7-84D3-988AB92C6587}" type="pres">
      <dgm:prSet presAssocID="{2C7A7077-4042-406F-A541-5D474434893F}" presName="desTx" presStyleLbl="revTx" presStyleIdx="3" presStyleCnt="4">
        <dgm:presLayoutVars/>
      </dgm:prSet>
      <dgm:spPr/>
    </dgm:pt>
  </dgm:ptLst>
  <dgm:cxnLst>
    <dgm:cxn modelId="{A9D9BE02-699C-4465-9254-61A8F103745B}" type="presOf" srcId="{8B8E503C-EDE0-423A-971E-28D261E52788}" destId="{340ACEF5-9FD0-4FC9-AF8A-261D2DF64989}" srcOrd="0" destOrd="0" presId="urn:microsoft.com/office/officeart/2018/2/layout/IconLabelDescriptionList"/>
    <dgm:cxn modelId="{D70C3925-69A2-4A30-AC83-0ABFEB3D0750}" srcId="{8B8E503C-EDE0-423A-971E-28D261E52788}" destId="{F62EDD52-B3B0-45B6-A96E-2E4D4A92BFF9}" srcOrd="2" destOrd="0" parTransId="{FB393F47-ED56-43A6-9C50-6B056FE21E79}" sibTransId="{677669A2-4AF0-42E8-8E19-0D086C993250}"/>
    <dgm:cxn modelId="{4695BE5E-9576-43B0-AFE9-3C692F94EC19}" type="presOf" srcId="{D7A70D76-25D1-4D61-8150-C1B1C9E139D0}" destId="{27D18DDE-6323-4B17-8A3D-B81449E5A0E2}" srcOrd="0" destOrd="0" presId="urn:microsoft.com/office/officeart/2018/2/layout/IconLabelDescriptionList"/>
    <dgm:cxn modelId="{1417FF7D-1668-429D-AD12-C1740D558F4C}" srcId="{8B8E503C-EDE0-423A-971E-28D261E52788}" destId="{D41B9652-D60C-4B0B-A82E-067BA70F08B4}" srcOrd="0" destOrd="0" parTransId="{7AF27C6E-6D72-4D24-B93C-71EF10F804A6}" sibTransId="{78884B63-42A6-4DCB-8E87-61D40290CFC7}"/>
    <dgm:cxn modelId="{2C62DB90-49E4-430E-9015-D970AB1CC4CA}" type="presOf" srcId="{F62EDD52-B3B0-45B6-A96E-2E4D4A92BFF9}" destId="{F8C94C76-2B42-491F-BD19-BD7E86406B54}" srcOrd="0" destOrd="2" presId="urn:microsoft.com/office/officeart/2018/2/layout/IconLabelDescriptionList"/>
    <dgm:cxn modelId="{850CF79C-FDF0-448B-902B-5A276EA8B228}" type="presOf" srcId="{2C7A7077-4042-406F-A541-5D474434893F}" destId="{AF58CAD8-0223-4862-B423-0DBB5603C3A6}" srcOrd="0" destOrd="0" presId="urn:microsoft.com/office/officeart/2018/2/layout/IconLabelDescriptionList"/>
    <dgm:cxn modelId="{5BFF35A9-7E2F-4B44-8935-32E0894CCDA6}" type="presOf" srcId="{0D12BABC-2B3E-4135-A858-511566189CEB}" destId="{F8C94C76-2B42-491F-BD19-BD7E86406B54}" srcOrd="0" destOrd="1" presId="urn:microsoft.com/office/officeart/2018/2/layout/IconLabelDescriptionList"/>
    <dgm:cxn modelId="{78D500C4-6483-4B66-841D-7527DC7B26AD}" srcId="{D7A70D76-25D1-4D61-8150-C1B1C9E139D0}" destId="{2C7A7077-4042-406F-A541-5D474434893F}" srcOrd="1" destOrd="0" parTransId="{8BFE7AC5-49E0-4C82-B6B8-F9B8EE6D1B19}" sibTransId="{68ED438A-1320-4F54-A204-4187BC4738E1}"/>
    <dgm:cxn modelId="{466A07C6-97CF-45DF-93B8-A40632963264}" srcId="{8B8E503C-EDE0-423A-971E-28D261E52788}" destId="{327F4749-324E-4BDE-97CD-4F585E618168}" srcOrd="3" destOrd="0" parTransId="{C7BD9E30-733F-4480-ADBD-08F17DAD28F8}" sibTransId="{8E637BD4-E5D7-4968-BBA0-3A87BEDF9033}"/>
    <dgm:cxn modelId="{71BAA2D3-3E8D-4B26-A7BA-2D8F98F29F72}" srcId="{D7A70D76-25D1-4D61-8150-C1B1C9E139D0}" destId="{8B8E503C-EDE0-423A-971E-28D261E52788}" srcOrd="0" destOrd="0" parTransId="{288D26BB-41C2-4E51-BD67-94F8AF535D11}" sibTransId="{1428B63B-EAD6-4BDB-9E64-1471F8D0541C}"/>
    <dgm:cxn modelId="{BCCD24DE-1323-4EAE-A01A-3A15953EABF1}" type="presOf" srcId="{D41B9652-D60C-4B0B-A82E-067BA70F08B4}" destId="{F8C94C76-2B42-491F-BD19-BD7E86406B54}" srcOrd="0" destOrd="0" presId="urn:microsoft.com/office/officeart/2018/2/layout/IconLabelDescriptionList"/>
    <dgm:cxn modelId="{D8E8E3EF-F35C-4AF9-A48E-CBB0857F214B}" srcId="{8B8E503C-EDE0-423A-971E-28D261E52788}" destId="{0D12BABC-2B3E-4135-A858-511566189CEB}" srcOrd="1" destOrd="0" parTransId="{31E605F5-5053-45C9-A719-01B5DFF81B8E}" sibTransId="{70FCBAFB-2912-40A5-A139-E4EC9C2DCA44}"/>
    <dgm:cxn modelId="{49ECE1F3-501E-42F3-85CC-569108CA620F}" type="presOf" srcId="{327F4749-324E-4BDE-97CD-4F585E618168}" destId="{F8C94C76-2B42-491F-BD19-BD7E86406B54}" srcOrd="0" destOrd="3" presId="urn:microsoft.com/office/officeart/2018/2/layout/IconLabelDescriptionList"/>
    <dgm:cxn modelId="{D14AFFE3-A8E4-43FA-9BDD-8A539D99C964}" type="presParOf" srcId="{27D18DDE-6323-4B17-8A3D-B81449E5A0E2}" destId="{99284A5D-6773-41DF-85DD-5EA4D3144CD7}" srcOrd="0" destOrd="0" presId="urn:microsoft.com/office/officeart/2018/2/layout/IconLabelDescriptionList"/>
    <dgm:cxn modelId="{179EC74B-83FA-4EA7-AB75-89B0C188C641}" type="presParOf" srcId="{99284A5D-6773-41DF-85DD-5EA4D3144CD7}" destId="{285C8776-D401-4694-A8D0-C5B142535ABA}" srcOrd="0" destOrd="0" presId="urn:microsoft.com/office/officeart/2018/2/layout/IconLabelDescriptionList"/>
    <dgm:cxn modelId="{BB7554FF-9A2D-43C3-8351-10A3C8076D9B}" type="presParOf" srcId="{99284A5D-6773-41DF-85DD-5EA4D3144CD7}" destId="{419D1A17-767B-461B-B3E9-AA20FD8FEFAF}" srcOrd="1" destOrd="0" presId="urn:microsoft.com/office/officeart/2018/2/layout/IconLabelDescriptionList"/>
    <dgm:cxn modelId="{51F298BE-41FE-4E7F-AC31-77FD6A4CEF6F}" type="presParOf" srcId="{99284A5D-6773-41DF-85DD-5EA4D3144CD7}" destId="{340ACEF5-9FD0-4FC9-AF8A-261D2DF64989}" srcOrd="2" destOrd="0" presId="urn:microsoft.com/office/officeart/2018/2/layout/IconLabelDescriptionList"/>
    <dgm:cxn modelId="{4C30A4C6-CB5F-4354-9398-2A6E5DD979D2}" type="presParOf" srcId="{99284A5D-6773-41DF-85DD-5EA4D3144CD7}" destId="{47F4DF78-DC1E-4981-8BEE-20A9D71BE6DF}" srcOrd="3" destOrd="0" presId="urn:microsoft.com/office/officeart/2018/2/layout/IconLabelDescriptionList"/>
    <dgm:cxn modelId="{4A4BC4B0-2570-46E4-9F9A-619930C72619}" type="presParOf" srcId="{99284A5D-6773-41DF-85DD-5EA4D3144CD7}" destId="{F8C94C76-2B42-491F-BD19-BD7E86406B54}" srcOrd="4" destOrd="0" presId="urn:microsoft.com/office/officeart/2018/2/layout/IconLabelDescriptionList"/>
    <dgm:cxn modelId="{ECC5F6BA-386C-4D58-95D5-AF7F79A21044}" type="presParOf" srcId="{27D18DDE-6323-4B17-8A3D-B81449E5A0E2}" destId="{C72F7583-148E-4090-A38A-BD881D17F787}" srcOrd="1" destOrd="0" presId="urn:microsoft.com/office/officeart/2018/2/layout/IconLabelDescriptionList"/>
    <dgm:cxn modelId="{82D0FDDD-8813-4763-80DF-2BF0A43DE1CE}" type="presParOf" srcId="{27D18DDE-6323-4B17-8A3D-B81449E5A0E2}" destId="{4A37EE75-3FCF-4B34-B7C1-25D382CFCF3E}" srcOrd="2" destOrd="0" presId="urn:microsoft.com/office/officeart/2018/2/layout/IconLabelDescriptionList"/>
    <dgm:cxn modelId="{AB20E8EE-B77E-4BC2-A0D5-D0C67FD6CCED}" type="presParOf" srcId="{4A37EE75-3FCF-4B34-B7C1-25D382CFCF3E}" destId="{EE73A914-D443-4428-9B38-D90C0E2332B6}" srcOrd="0" destOrd="0" presId="urn:microsoft.com/office/officeart/2018/2/layout/IconLabelDescriptionList"/>
    <dgm:cxn modelId="{63E00A43-9AF7-42B7-BA1C-EEBA9832DD61}" type="presParOf" srcId="{4A37EE75-3FCF-4B34-B7C1-25D382CFCF3E}" destId="{16A93F70-A9C4-4A0A-AE81-4C5C687B70D4}" srcOrd="1" destOrd="0" presId="urn:microsoft.com/office/officeart/2018/2/layout/IconLabelDescriptionList"/>
    <dgm:cxn modelId="{8AD3DE3B-BE8E-4975-9AD6-118E502D978A}" type="presParOf" srcId="{4A37EE75-3FCF-4B34-B7C1-25D382CFCF3E}" destId="{AF58CAD8-0223-4862-B423-0DBB5603C3A6}" srcOrd="2" destOrd="0" presId="urn:microsoft.com/office/officeart/2018/2/layout/IconLabelDescriptionList"/>
    <dgm:cxn modelId="{2D80420C-B33B-426F-AA16-86B13C2683C5}" type="presParOf" srcId="{4A37EE75-3FCF-4B34-B7C1-25D382CFCF3E}" destId="{4921847C-AF88-4D8B-AD29-48118A14D91F}" srcOrd="3" destOrd="0" presId="urn:microsoft.com/office/officeart/2018/2/layout/IconLabelDescriptionList"/>
    <dgm:cxn modelId="{75F965D2-65E1-4C73-A6B8-69EA56225904}" type="presParOf" srcId="{4A37EE75-3FCF-4B34-B7C1-25D382CFCF3E}" destId="{12CDF3E9-62FF-4ED7-84D3-988AB92C6587}"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A5BDF7-B30C-459D-91DF-6DE6C78ED61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CC9E49F-7C05-47FD-A65A-6155633C8E0A}">
      <dgm:prSet/>
      <dgm:spPr/>
      <dgm:t>
        <a:bodyPr/>
        <a:lstStyle/>
        <a:p>
          <a:r>
            <a:rPr lang="en-US" dirty="0"/>
            <a:t>Broadening back out from a look at individual standards, we need to consider the standards as a whole compared to what is being tested or taught. </a:t>
          </a:r>
        </a:p>
      </dgm:t>
    </dgm:pt>
    <dgm:pt modelId="{872CD26A-7978-41A3-8580-B9119E995328}" type="parTrans" cxnId="{591FAAD8-BD4C-4FFC-AB99-9C6B775202E9}">
      <dgm:prSet/>
      <dgm:spPr/>
      <dgm:t>
        <a:bodyPr/>
        <a:lstStyle/>
        <a:p>
          <a:endParaRPr lang="en-US"/>
        </a:p>
      </dgm:t>
    </dgm:pt>
    <dgm:pt modelId="{72A14B58-AC50-40C2-B465-56CBCFD50FA5}" type="sibTrans" cxnId="{591FAAD8-BD4C-4FFC-AB99-9C6B775202E9}">
      <dgm:prSet/>
      <dgm:spPr/>
      <dgm:t>
        <a:bodyPr/>
        <a:lstStyle/>
        <a:p>
          <a:endParaRPr lang="en-US"/>
        </a:p>
      </dgm:t>
    </dgm:pt>
    <dgm:pt modelId="{E7AD0C0B-6BE0-4E21-8EF1-C8CF2631D48E}">
      <dgm:prSet/>
      <dgm:spPr/>
      <dgm:t>
        <a:bodyPr/>
        <a:lstStyle/>
        <a:p>
          <a:r>
            <a:rPr lang="en-US"/>
            <a:t>One point to look at in deciding whether to use a curriculum or test is analyzing the degree to which it covers all your standards.</a:t>
          </a:r>
        </a:p>
      </dgm:t>
    </dgm:pt>
    <dgm:pt modelId="{141EED5E-41C9-4F90-8886-FB7893C897AD}" type="parTrans" cxnId="{5CBDD1B0-FD77-41C8-8B27-4800D93AEF1D}">
      <dgm:prSet/>
      <dgm:spPr/>
      <dgm:t>
        <a:bodyPr/>
        <a:lstStyle/>
        <a:p>
          <a:endParaRPr lang="en-US"/>
        </a:p>
      </dgm:t>
    </dgm:pt>
    <dgm:pt modelId="{28D5A2C0-27A6-4B06-BF52-7FC3426106C4}" type="sibTrans" cxnId="{5CBDD1B0-FD77-41C8-8B27-4800D93AEF1D}">
      <dgm:prSet/>
      <dgm:spPr/>
      <dgm:t>
        <a:bodyPr/>
        <a:lstStyle/>
        <a:p>
          <a:endParaRPr lang="en-US"/>
        </a:p>
      </dgm:t>
    </dgm:pt>
    <dgm:pt modelId="{8FA2A5B1-661D-4D29-8975-80A850272E29}">
      <dgm:prSet/>
      <dgm:spPr/>
      <dgm:t>
        <a:bodyPr/>
        <a:lstStyle/>
        <a:p>
          <a:r>
            <a:rPr lang="en-US"/>
            <a:t>Which standards are missing?</a:t>
          </a:r>
        </a:p>
      </dgm:t>
    </dgm:pt>
    <dgm:pt modelId="{E8762F3A-8E55-4BD6-AA89-97AC4A6FC160}" type="parTrans" cxnId="{1D0A3FB5-B614-4972-9EB4-E5272276F299}">
      <dgm:prSet/>
      <dgm:spPr/>
      <dgm:t>
        <a:bodyPr/>
        <a:lstStyle/>
        <a:p>
          <a:endParaRPr lang="en-US"/>
        </a:p>
      </dgm:t>
    </dgm:pt>
    <dgm:pt modelId="{CA4FA5F7-98D3-4D94-AE36-30FE5ECF2EE4}" type="sibTrans" cxnId="{1D0A3FB5-B614-4972-9EB4-E5272276F299}">
      <dgm:prSet/>
      <dgm:spPr/>
      <dgm:t>
        <a:bodyPr/>
        <a:lstStyle/>
        <a:p>
          <a:endParaRPr lang="en-US"/>
        </a:p>
      </dgm:t>
    </dgm:pt>
    <dgm:pt modelId="{4411E06A-FAFA-4CC5-86C1-A51AA7A24CD8}">
      <dgm:prSet/>
      <dgm:spPr/>
      <dgm:t>
        <a:bodyPr/>
        <a:lstStyle/>
        <a:p>
          <a:r>
            <a:rPr lang="en-US"/>
            <a:t>How will you ensure those standards are covered?</a:t>
          </a:r>
        </a:p>
      </dgm:t>
    </dgm:pt>
    <dgm:pt modelId="{7BEA7049-441A-4E6D-8050-F00A5E346822}" type="parTrans" cxnId="{D9EAD433-1EE0-4455-A935-F24C85933559}">
      <dgm:prSet/>
      <dgm:spPr/>
      <dgm:t>
        <a:bodyPr/>
        <a:lstStyle/>
        <a:p>
          <a:endParaRPr lang="en-US"/>
        </a:p>
      </dgm:t>
    </dgm:pt>
    <dgm:pt modelId="{BE58CAD5-1E8A-451E-BF9A-9296A962CA18}" type="sibTrans" cxnId="{D9EAD433-1EE0-4455-A935-F24C85933559}">
      <dgm:prSet/>
      <dgm:spPr/>
      <dgm:t>
        <a:bodyPr/>
        <a:lstStyle/>
        <a:p>
          <a:endParaRPr lang="en-US"/>
        </a:p>
      </dgm:t>
    </dgm:pt>
    <dgm:pt modelId="{540DA0AA-B803-4EF2-A946-B76E4A5A64B0}">
      <dgm:prSet/>
      <dgm:spPr/>
      <dgm:t>
        <a:bodyPr/>
        <a:lstStyle/>
        <a:p>
          <a:r>
            <a:rPr lang="en-US"/>
            <a:t>Does it cover standards that are not part of the Kansas Standards?</a:t>
          </a:r>
        </a:p>
      </dgm:t>
    </dgm:pt>
    <dgm:pt modelId="{F01AB4D4-A59D-4CDE-839E-7213D5B73474}" type="parTrans" cxnId="{859657B5-24F9-4093-B03E-9CBB58BE2F70}">
      <dgm:prSet/>
      <dgm:spPr/>
      <dgm:t>
        <a:bodyPr/>
        <a:lstStyle/>
        <a:p>
          <a:endParaRPr lang="en-US"/>
        </a:p>
      </dgm:t>
    </dgm:pt>
    <dgm:pt modelId="{288A6FD8-61C1-4BD4-A3F7-DE386A7E235A}" type="sibTrans" cxnId="{859657B5-24F9-4093-B03E-9CBB58BE2F70}">
      <dgm:prSet/>
      <dgm:spPr/>
      <dgm:t>
        <a:bodyPr/>
        <a:lstStyle/>
        <a:p>
          <a:endParaRPr lang="en-US"/>
        </a:p>
      </dgm:t>
    </dgm:pt>
    <dgm:pt modelId="{A5C27891-B941-4CB7-BF5C-F5FB53431B18}">
      <dgm:prSet/>
      <dgm:spPr/>
      <dgm:t>
        <a:bodyPr/>
        <a:lstStyle/>
        <a:p>
          <a:r>
            <a:rPr lang="en-US"/>
            <a:t>If yes, to what extent</a:t>
          </a:r>
        </a:p>
      </dgm:t>
    </dgm:pt>
    <dgm:pt modelId="{2BC62F14-C211-47EE-B27A-8CE096B002D0}" type="parTrans" cxnId="{7035B5DF-3D87-4B14-8B2E-4918E91049AA}">
      <dgm:prSet/>
      <dgm:spPr/>
      <dgm:t>
        <a:bodyPr/>
        <a:lstStyle/>
        <a:p>
          <a:endParaRPr lang="en-US"/>
        </a:p>
      </dgm:t>
    </dgm:pt>
    <dgm:pt modelId="{66155826-A74C-4B4C-BCC7-B9E6B47FC090}" type="sibTrans" cxnId="{7035B5DF-3D87-4B14-8B2E-4918E91049AA}">
      <dgm:prSet/>
      <dgm:spPr/>
      <dgm:t>
        <a:bodyPr/>
        <a:lstStyle/>
        <a:p>
          <a:endParaRPr lang="en-US"/>
        </a:p>
      </dgm:t>
    </dgm:pt>
    <dgm:pt modelId="{8EDD944B-26B7-431C-9EEB-F394C29BD904}">
      <dgm:prSet/>
      <dgm:spPr/>
      <dgm:t>
        <a:bodyPr/>
        <a:lstStyle/>
        <a:p>
          <a:r>
            <a:rPr lang="en-US"/>
            <a:t>Easy to eliminate?</a:t>
          </a:r>
        </a:p>
      </dgm:t>
    </dgm:pt>
    <dgm:pt modelId="{7C7C541A-285C-44B4-90DC-F76011C2C6D8}" type="parTrans" cxnId="{C0FB195E-6F1B-4232-8189-CBDBE57C9E4A}">
      <dgm:prSet/>
      <dgm:spPr/>
      <dgm:t>
        <a:bodyPr/>
        <a:lstStyle/>
        <a:p>
          <a:endParaRPr lang="en-US"/>
        </a:p>
      </dgm:t>
    </dgm:pt>
    <dgm:pt modelId="{D71011FE-F714-4A5E-A03C-E3BAEF9BA248}" type="sibTrans" cxnId="{C0FB195E-6F1B-4232-8189-CBDBE57C9E4A}">
      <dgm:prSet/>
      <dgm:spPr/>
      <dgm:t>
        <a:bodyPr/>
        <a:lstStyle/>
        <a:p>
          <a:endParaRPr lang="en-US"/>
        </a:p>
      </dgm:t>
    </dgm:pt>
    <dgm:pt modelId="{50845888-8D0E-43BB-9952-4CEA620062B0}">
      <dgm:prSet/>
      <dgm:spPr/>
      <dgm:t>
        <a:bodyPr/>
        <a:lstStyle/>
        <a:p>
          <a:r>
            <a:rPr lang="en-US"/>
            <a:t>Alignment asks whether the test or curriculum covers the full depth and breadth of the standards for that grade and subject.</a:t>
          </a:r>
        </a:p>
      </dgm:t>
    </dgm:pt>
    <dgm:pt modelId="{C3DC9321-DB41-40AF-ABA4-85358D3E73AD}" type="parTrans" cxnId="{98D1F292-2327-4B58-A376-FAE303FDFECD}">
      <dgm:prSet/>
      <dgm:spPr/>
      <dgm:t>
        <a:bodyPr/>
        <a:lstStyle/>
        <a:p>
          <a:endParaRPr lang="en-US"/>
        </a:p>
      </dgm:t>
    </dgm:pt>
    <dgm:pt modelId="{486AE07B-B0D8-4AF5-ADF8-E37AAEEB97D7}" type="sibTrans" cxnId="{98D1F292-2327-4B58-A376-FAE303FDFECD}">
      <dgm:prSet/>
      <dgm:spPr/>
      <dgm:t>
        <a:bodyPr/>
        <a:lstStyle/>
        <a:p>
          <a:endParaRPr lang="en-US"/>
        </a:p>
      </dgm:t>
    </dgm:pt>
    <dgm:pt modelId="{0928703A-67DD-4BA4-87C3-2C8FC32E6DF8}" type="pres">
      <dgm:prSet presAssocID="{9AA5BDF7-B30C-459D-91DF-6DE6C78ED61D}" presName="linear" presStyleCnt="0">
        <dgm:presLayoutVars>
          <dgm:animLvl val="lvl"/>
          <dgm:resizeHandles val="exact"/>
        </dgm:presLayoutVars>
      </dgm:prSet>
      <dgm:spPr/>
    </dgm:pt>
    <dgm:pt modelId="{F04686CD-2C28-4A91-A970-DDAF03ED5482}" type="pres">
      <dgm:prSet presAssocID="{DCC9E49F-7C05-47FD-A65A-6155633C8E0A}" presName="parentText" presStyleLbl="node1" presStyleIdx="0" presStyleCnt="3">
        <dgm:presLayoutVars>
          <dgm:chMax val="0"/>
          <dgm:bulletEnabled val="1"/>
        </dgm:presLayoutVars>
      </dgm:prSet>
      <dgm:spPr/>
    </dgm:pt>
    <dgm:pt modelId="{E0B4678C-4344-4A9C-B3D7-97918FC97223}" type="pres">
      <dgm:prSet presAssocID="{72A14B58-AC50-40C2-B465-56CBCFD50FA5}" presName="spacer" presStyleCnt="0"/>
      <dgm:spPr/>
    </dgm:pt>
    <dgm:pt modelId="{E2F3FD35-6468-4CB1-9B7B-108BD4B8B49D}" type="pres">
      <dgm:prSet presAssocID="{E7AD0C0B-6BE0-4E21-8EF1-C8CF2631D48E}" presName="parentText" presStyleLbl="node1" presStyleIdx="1" presStyleCnt="3">
        <dgm:presLayoutVars>
          <dgm:chMax val="0"/>
          <dgm:bulletEnabled val="1"/>
        </dgm:presLayoutVars>
      </dgm:prSet>
      <dgm:spPr/>
    </dgm:pt>
    <dgm:pt modelId="{5AD975AE-4F06-4658-860C-D8861783304B}" type="pres">
      <dgm:prSet presAssocID="{E7AD0C0B-6BE0-4E21-8EF1-C8CF2631D48E}" presName="childText" presStyleLbl="revTx" presStyleIdx="0" presStyleCnt="1">
        <dgm:presLayoutVars>
          <dgm:bulletEnabled val="1"/>
        </dgm:presLayoutVars>
      </dgm:prSet>
      <dgm:spPr/>
    </dgm:pt>
    <dgm:pt modelId="{A9610938-710E-450E-8FF3-810FAC7E7245}" type="pres">
      <dgm:prSet presAssocID="{50845888-8D0E-43BB-9952-4CEA620062B0}" presName="parentText" presStyleLbl="node1" presStyleIdx="2" presStyleCnt="3">
        <dgm:presLayoutVars>
          <dgm:chMax val="0"/>
          <dgm:bulletEnabled val="1"/>
        </dgm:presLayoutVars>
      </dgm:prSet>
      <dgm:spPr/>
    </dgm:pt>
  </dgm:ptLst>
  <dgm:cxnLst>
    <dgm:cxn modelId="{3F64A000-675D-4798-BB8D-74C8E98E6EA7}" type="presOf" srcId="{9AA5BDF7-B30C-459D-91DF-6DE6C78ED61D}" destId="{0928703A-67DD-4BA4-87C3-2C8FC32E6DF8}" srcOrd="0" destOrd="0" presId="urn:microsoft.com/office/officeart/2005/8/layout/vList2"/>
    <dgm:cxn modelId="{D9EAD433-1EE0-4455-A935-F24C85933559}" srcId="{8FA2A5B1-661D-4D29-8975-80A850272E29}" destId="{4411E06A-FAFA-4CC5-86C1-A51AA7A24CD8}" srcOrd="0" destOrd="0" parTransId="{7BEA7049-441A-4E6D-8050-F00A5E346822}" sibTransId="{BE58CAD5-1E8A-451E-BF9A-9296A962CA18}"/>
    <dgm:cxn modelId="{C0FB195E-6F1B-4232-8189-CBDBE57C9E4A}" srcId="{540DA0AA-B803-4EF2-A946-B76E4A5A64B0}" destId="{8EDD944B-26B7-431C-9EEB-F394C29BD904}" srcOrd="1" destOrd="0" parTransId="{7C7C541A-285C-44B4-90DC-F76011C2C6D8}" sibTransId="{D71011FE-F714-4A5E-A03C-E3BAEF9BA248}"/>
    <dgm:cxn modelId="{A6CAC84F-A335-4BBD-A016-7D1934BB0866}" type="presOf" srcId="{E7AD0C0B-6BE0-4E21-8EF1-C8CF2631D48E}" destId="{E2F3FD35-6468-4CB1-9B7B-108BD4B8B49D}" srcOrd="0" destOrd="0" presId="urn:microsoft.com/office/officeart/2005/8/layout/vList2"/>
    <dgm:cxn modelId="{A237F574-0F54-46D3-A303-6F7BC983355D}" type="presOf" srcId="{8FA2A5B1-661D-4D29-8975-80A850272E29}" destId="{5AD975AE-4F06-4658-860C-D8861783304B}" srcOrd="0" destOrd="0" presId="urn:microsoft.com/office/officeart/2005/8/layout/vList2"/>
    <dgm:cxn modelId="{886F105A-F307-4FC5-A94D-BBB0DEBED7BA}" type="presOf" srcId="{8EDD944B-26B7-431C-9EEB-F394C29BD904}" destId="{5AD975AE-4F06-4658-860C-D8861783304B}" srcOrd="0" destOrd="4" presId="urn:microsoft.com/office/officeart/2005/8/layout/vList2"/>
    <dgm:cxn modelId="{EDB40E92-5E22-440C-ADD9-3164D4C8F086}" type="presOf" srcId="{540DA0AA-B803-4EF2-A946-B76E4A5A64B0}" destId="{5AD975AE-4F06-4658-860C-D8861783304B}" srcOrd="0" destOrd="2" presId="urn:microsoft.com/office/officeart/2005/8/layout/vList2"/>
    <dgm:cxn modelId="{98D1F292-2327-4B58-A376-FAE303FDFECD}" srcId="{9AA5BDF7-B30C-459D-91DF-6DE6C78ED61D}" destId="{50845888-8D0E-43BB-9952-4CEA620062B0}" srcOrd="2" destOrd="0" parTransId="{C3DC9321-DB41-40AF-ABA4-85358D3E73AD}" sibTransId="{486AE07B-B0D8-4AF5-ADF8-E37AAEEB97D7}"/>
    <dgm:cxn modelId="{5CBDD1B0-FD77-41C8-8B27-4800D93AEF1D}" srcId="{9AA5BDF7-B30C-459D-91DF-6DE6C78ED61D}" destId="{E7AD0C0B-6BE0-4E21-8EF1-C8CF2631D48E}" srcOrd="1" destOrd="0" parTransId="{141EED5E-41C9-4F90-8886-FB7893C897AD}" sibTransId="{28D5A2C0-27A6-4B06-BF52-7FC3426106C4}"/>
    <dgm:cxn modelId="{015829B3-FAE8-48A4-93AE-EEC670F318C5}" type="presOf" srcId="{50845888-8D0E-43BB-9952-4CEA620062B0}" destId="{A9610938-710E-450E-8FF3-810FAC7E7245}" srcOrd="0" destOrd="0" presId="urn:microsoft.com/office/officeart/2005/8/layout/vList2"/>
    <dgm:cxn modelId="{1D0A3FB5-B614-4972-9EB4-E5272276F299}" srcId="{E7AD0C0B-6BE0-4E21-8EF1-C8CF2631D48E}" destId="{8FA2A5B1-661D-4D29-8975-80A850272E29}" srcOrd="0" destOrd="0" parTransId="{E8762F3A-8E55-4BD6-AA89-97AC4A6FC160}" sibTransId="{CA4FA5F7-98D3-4D94-AE36-30FE5ECF2EE4}"/>
    <dgm:cxn modelId="{859657B5-24F9-4093-B03E-9CBB58BE2F70}" srcId="{E7AD0C0B-6BE0-4E21-8EF1-C8CF2631D48E}" destId="{540DA0AA-B803-4EF2-A946-B76E4A5A64B0}" srcOrd="1" destOrd="0" parTransId="{F01AB4D4-A59D-4CDE-839E-7213D5B73474}" sibTransId="{288A6FD8-61C1-4BD4-A3F7-DE386A7E235A}"/>
    <dgm:cxn modelId="{591FAAD8-BD4C-4FFC-AB99-9C6B775202E9}" srcId="{9AA5BDF7-B30C-459D-91DF-6DE6C78ED61D}" destId="{DCC9E49F-7C05-47FD-A65A-6155633C8E0A}" srcOrd="0" destOrd="0" parTransId="{872CD26A-7978-41A3-8580-B9119E995328}" sibTransId="{72A14B58-AC50-40C2-B465-56CBCFD50FA5}"/>
    <dgm:cxn modelId="{7035B5DF-3D87-4B14-8B2E-4918E91049AA}" srcId="{540DA0AA-B803-4EF2-A946-B76E4A5A64B0}" destId="{A5C27891-B941-4CB7-BF5C-F5FB53431B18}" srcOrd="0" destOrd="0" parTransId="{2BC62F14-C211-47EE-B27A-8CE096B002D0}" sibTransId="{66155826-A74C-4B4C-BCC7-B9E6B47FC090}"/>
    <dgm:cxn modelId="{03DDF3F5-6E30-4C1E-9CF5-0C3622300797}" type="presOf" srcId="{4411E06A-FAFA-4CC5-86C1-A51AA7A24CD8}" destId="{5AD975AE-4F06-4658-860C-D8861783304B}" srcOrd="0" destOrd="1" presId="urn:microsoft.com/office/officeart/2005/8/layout/vList2"/>
    <dgm:cxn modelId="{86584CF7-5A89-4321-BA27-595F85503C29}" type="presOf" srcId="{A5C27891-B941-4CB7-BF5C-F5FB53431B18}" destId="{5AD975AE-4F06-4658-860C-D8861783304B}" srcOrd="0" destOrd="3" presId="urn:microsoft.com/office/officeart/2005/8/layout/vList2"/>
    <dgm:cxn modelId="{C05E63F8-31E2-4230-8CB6-D731FEB972E6}" type="presOf" srcId="{DCC9E49F-7C05-47FD-A65A-6155633C8E0A}" destId="{F04686CD-2C28-4A91-A970-DDAF03ED5482}" srcOrd="0" destOrd="0" presId="urn:microsoft.com/office/officeart/2005/8/layout/vList2"/>
    <dgm:cxn modelId="{DD54309F-D43C-4C21-B135-4B2B6A8A4434}" type="presParOf" srcId="{0928703A-67DD-4BA4-87C3-2C8FC32E6DF8}" destId="{F04686CD-2C28-4A91-A970-DDAF03ED5482}" srcOrd="0" destOrd="0" presId="urn:microsoft.com/office/officeart/2005/8/layout/vList2"/>
    <dgm:cxn modelId="{5F69B563-AAD0-4A41-8A29-61D39A6C5DEA}" type="presParOf" srcId="{0928703A-67DD-4BA4-87C3-2C8FC32E6DF8}" destId="{E0B4678C-4344-4A9C-B3D7-97918FC97223}" srcOrd="1" destOrd="0" presId="urn:microsoft.com/office/officeart/2005/8/layout/vList2"/>
    <dgm:cxn modelId="{DED41383-FDB5-4D21-A0C4-073EEC21DADB}" type="presParOf" srcId="{0928703A-67DD-4BA4-87C3-2C8FC32E6DF8}" destId="{E2F3FD35-6468-4CB1-9B7B-108BD4B8B49D}" srcOrd="2" destOrd="0" presId="urn:microsoft.com/office/officeart/2005/8/layout/vList2"/>
    <dgm:cxn modelId="{4DBEE9B1-391C-4AEC-8822-4C4078345FD1}" type="presParOf" srcId="{0928703A-67DD-4BA4-87C3-2C8FC32E6DF8}" destId="{5AD975AE-4F06-4658-860C-D8861783304B}" srcOrd="3" destOrd="0" presId="urn:microsoft.com/office/officeart/2005/8/layout/vList2"/>
    <dgm:cxn modelId="{E6C0E91D-B901-45D0-97E5-4A54A85E1E21}" type="presParOf" srcId="{0928703A-67DD-4BA4-87C3-2C8FC32E6DF8}" destId="{A9610938-710E-450E-8FF3-810FAC7E724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5A1021-6003-4212-88F2-DA68F45F6678}"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5545171D-EBC3-4F98-971F-C63DE5E094A4}">
      <dgm:prSet/>
      <dgm:spPr/>
      <dgm:t>
        <a:bodyPr/>
        <a:lstStyle/>
        <a:p>
          <a:r>
            <a:rPr lang="en-US" dirty="0"/>
            <a:t>The final area to consider is whether the curriculum or assessment has the same areas of emphasis as what the state has prioritized. </a:t>
          </a:r>
        </a:p>
      </dgm:t>
    </dgm:pt>
    <dgm:pt modelId="{1DD3E0E1-D7C5-4D7B-AB70-40E9C8E99EA6}" type="parTrans" cxnId="{35336418-8F82-4234-8FD0-FAE668D110B8}">
      <dgm:prSet/>
      <dgm:spPr/>
      <dgm:t>
        <a:bodyPr/>
        <a:lstStyle/>
        <a:p>
          <a:endParaRPr lang="en-US"/>
        </a:p>
      </dgm:t>
    </dgm:pt>
    <dgm:pt modelId="{DFDEB608-98A4-4EED-92B2-48E886C99F7C}" type="sibTrans" cxnId="{35336418-8F82-4234-8FD0-FAE668D110B8}">
      <dgm:prSet/>
      <dgm:spPr/>
      <dgm:t>
        <a:bodyPr/>
        <a:lstStyle/>
        <a:p>
          <a:endParaRPr lang="en-US"/>
        </a:p>
      </dgm:t>
    </dgm:pt>
    <dgm:pt modelId="{79CDD2EA-2A01-4C52-8E34-2BFE5A8AB858}">
      <dgm:prSet/>
      <dgm:spPr/>
      <dgm:t>
        <a:bodyPr/>
        <a:lstStyle/>
        <a:p>
          <a:r>
            <a:rPr lang="en-US" dirty="0"/>
            <a:t>For example, if the state prioritizes Reading Literature in the early grades and Reading Informational text in the later grades, the curriculum and tests should do the same. </a:t>
          </a:r>
        </a:p>
      </dgm:t>
    </dgm:pt>
    <dgm:pt modelId="{71B76262-96C7-4E80-8184-8B128D65CB78}" type="parTrans" cxnId="{4BB81969-18E8-41DE-A1EF-FCD8CC130ED4}">
      <dgm:prSet/>
      <dgm:spPr/>
      <dgm:t>
        <a:bodyPr/>
        <a:lstStyle/>
        <a:p>
          <a:endParaRPr lang="en-US"/>
        </a:p>
      </dgm:t>
    </dgm:pt>
    <dgm:pt modelId="{D3066BB2-0165-4DD1-A735-46CEB626111E}" type="sibTrans" cxnId="{4BB81969-18E8-41DE-A1EF-FCD8CC130ED4}">
      <dgm:prSet/>
      <dgm:spPr/>
      <dgm:t>
        <a:bodyPr/>
        <a:lstStyle/>
        <a:p>
          <a:endParaRPr lang="en-US"/>
        </a:p>
      </dgm:t>
    </dgm:pt>
    <dgm:pt modelId="{E337DB49-88E1-421F-A6B9-B42F6EADC94C}">
      <dgm:prSet/>
      <dgm:spPr/>
      <dgm:t>
        <a:bodyPr/>
        <a:lstStyle/>
        <a:p>
          <a:r>
            <a:rPr lang="en-US"/>
            <a:t>In Kansas, we have the prioritized standards we can consider as well as the KAP blueprint. </a:t>
          </a:r>
        </a:p>
      </dgm:t>
    </dgm:pt>
    <dgm:pt modelId="{4D6F0006-4786-4363-8190-EEF9C3483449}" type="parTrans" cxnId="{69D67B66-F85A-4070-A255-1E9F8B9A2D74}">
      <dgm:prSet/>
      <dgm:spPr/>
      <dgm:t>
        <a:bodyPr/>
        <a:lstStyle/>
        <a:p>
          <a:endParaRPr lang="en-US"/>
        </a:p>
      </dgm:t>
    </dgm:pt>
    <dgm:pt modelId="{E19E924B-2CA1-4209-AF20-C8304D20F841}" type="sibTrans" cxnId="{69D67B66-F85A-4070-A255-1E9F8B9A2D74}">
      <dgm:prSet/>
      <dgm:spPr/>
      <dgm:t>
        <a:bodyPr/>
        <a:lstStyle/>
        <a:p>
          <a:endParaRPr lang="en-US"/>
        </a:p>
      </dgm:t>
    </dgm:pt>
    <dgm:pt modelId="{020E62A6-195C-48DB-B772-FCEA8E47A268}" type="pres">
      <dgm:prSet presAssocID="{A45A1021-6003-4212-88F2-DA68F45F6678}" presName="vert0" presStyleCnt="0">
        <dgm:presLayoutVars>
          <dgm:dir/>
          <dgm:animOne val="branch"/>
          <dgm:animLvl val="lvl"/>
        </dgm:presLayoutVars>
      </dgm:prSet>
      <dgm:spPr/>
    </dgm:pt>
    <dgm:pt modelId="{6A4A534E-AAFA-41D5-9449-82028329DF63}" type="pres">
      <dgm:prSet presAssocID="{5545171D-EBC3-4F98-971F-C63DE5E094A4}" presName="thickLine" presStyleLbl="alignNode1" presStyleIdx="0" presStyleCnt="3"/>
      <dgm:spPr/>
    </dgm:pt>
    <dgm:pt modelId="{CD72A77F-6CF3-471A-ACE8-848A6128DF45}" type="pres">
      <dgm:prSet presAssocID="{5545171D-EBC3-4F98-971F-C63DE5E094A4}" presName="horz1" presStyleCnt="0"/>
      <dgm:spPr/>
    </dgm:pt>
    <dgm:pt modelId="{AE5C8473-5191-4A1A-A73A-D848C07D96E2}" type="pres">
      <dgm:prSet presAssocID="{5545171D-EBC3-4F98-971F-C63DE5E094A4}" presName="tx1" presStyleLbl="revTx" presStyleIdx="0" presStyleCnt="3"/>
      <dgm:spPr/>
    </dgm:pt>
    <dgm:pt modelId="{C38329A0-8CBC-4512-8B03-E9A3B3A3DA24}" type="pres">
      <dgm:prSet presAssocID="{5545171D-EBC3-4F98-971F-C63DE5E094A4}" presName="vert1" presStyleCnt="0"/>
      <dgm:spPr/>
    </dgm:pt>
    <dgm:pt modelId="{5CCCDBCC-076E-42E6-9492-1CA2A7F4A560}" type="pres">
      <dgm:prSet presAssocID="{79CDD2EA-2A01-4C52-8E34-2BFE5A8AB858}" presName="thickLine" presStyleLbl="alignNode1" presStyleIdx="1" presStyleCnt="3"/>
      <dgm:spPr/>
    </dgm:pt>
    <dgm:pt modelId="{FF3EC2CB-5D9C-49C2-8044-7D8C80B3E1D3}" type="pres">
      <dgm:prSet presAssocID="{79CDD2EA-2A01-4C52-8E34-2BFE5A8AB858}" presName="horz1" presStyleCnt="0"/>
      <dgm:spPr/>
    </dgm:pt>
    <dgm:pt modelId="{66783315-CF68-4310-9D25-336473FB4878}" type="pres">
      <dgm:prSet presAssocID="{79CDD2EA-2A01-4C52-8E34-2BFE5A8AB858}" presName="tx1" presStyleLbl="revTx" presStyleIdx="1" presStyleCnt="3"/>
      <dgm:spPr/>
    </dgm:pt>
    <dgm:pt modelId="{8CE67806-EF7C-4195-82D9-1E2089D9A4AC}" type="pres">
      <dgm:prSet presAssocID="{79CDD2EA-2A01-4C52-8E34-2BFE5A8AB858}" presName="vert1" presStyleCnt="0"/>
      <dgm:spPr/>
    </dgm:pt>
    <dgm:pt modelId="{DCD00956-556A-4CC9-9168-B4C9F4872D56}" type="pres">
      <dgm:prSet presAssocID="{E337DB49-88E1-421F-A6B9-B42F6EADC94C}" presName="thickLine" presStyleLbl="alignNode1" presStyleIdx="2" presStyleCnt="3"/>
      <dgm:spPr/>
    </dgm:pt>
    <dgm:pt modelId="{64148FA9-1090-414E-8B7D-B4EC68D0FBF7}" type="pres">
      <dgm:prSet presAssocID="{E337DB49-88E1-421F-A6B9-B42F6EADC94C}" presName="horz1" presStyleCnt="0"/>
      <dgm:spPr/>
    </dgm:pt>
    <dgm:pt modelId="{6FE8720A-CDB6-46BD-9768-413F6333AA13}" type="pres">
      <dgm:prSet presAssocID="{E337DB49-88E1-421F-A6B9-B42F6EADC94C}" presName="tx1" presStyleLbl="revTx" presStyleIdx="2" presStyleCnt="3"/>
      <dgm:spPr/>
    </dgm:pt>
    <dgm:pt modelId="{D94D4123-88FD-4CD0-A376-A0AA0E1D87B0}" type="pres">
      <dgm:prSet presAssocID="{E337DB49-88E1-421F-A6B9-B42F6EADC94C}" presName="vert1" presStyleCnt="0"/>
      <dgm:spPr/>
    </dgm:pt>
  </dgm:ptLst>
  <dgm:cxnLst>
    <dgm:cxn modelId="{35336418-8F82-4234-8FD0-FAE668D110B8}" srcId="{A45A1021-6003-4212-88F2-DA68F45F6678}" destId="{5545171D-EBC3-4F98-971F-C63DE5E094A4}" srcOrd="0" destOrd="0" parTransId="{1DD3E0E1-D7C5-4D7B-AB70-40E9C8E99EA6}" sibTransId="{DFDEB608-98A4-4EED-92B2-48E886C99F7C}"/>
    <dgm:cxn modelId="{5842DD60-70B1-4A85-9F88-ECB686101D21}" type="presOf" srcId="{A45A1021-6003-4212-88F2-DA68F45F6678}" destId="{020E62A6-195C-48DB-B772-FCEA8E47A268}" srcOrd="0" destOrd="0" presId="urn:microsoft.com/office/officeart/2008/layout/LinedList"/>
    <dgm:cxn modelId="{69D67B66-F85A-4070-A255-1E9F8B9A2D74}" srcId="{A45A1021-6003-4212-88F2-DA68F45F6678}" destId="{E337DB49-88E1-421F-A6B9-B42F6EADC94C}" srcOrd="2" destOrd="0" parTransId="{4D6F0006-4786-4363-8190-EEF9C3483449}" sibTransId="{E19E924B-2CA1-4209-AF20-C8304D20F841}"/>
    <dgm:cxn modelId="{4BB81969-18E8-41DE-A1EF-FCD8CC130ED4}" srcId="{A45A1021-6003-4212-88F2-DA68F45F6678}" destId="{79CDD2EA-2A01-4C52-8E34-2BFE5A8AB858}" srcOrd="1" destOrd="0" parTransId="{71B76262-96C7-4E80-8184-8B128D65CB78}" sibTransId="{D3066BB2-0165-4DD1-A735-46CEB626111E}"/>
    <dgm:cxn modelId="{4EF3FF50-6508-49DE-8CDC-FEB8036D4189}" type="presOf" srcId="{E337DB49-88E1-421F-A6B9-B42F6EADC94C}" destId="{6FE8720A-CDB6-46BD-9768-413F6333AA13}" srcOrd="0" destOrd="0" presId="urn:microsoft.com/office/officeart/2008/layout/LinedList"/>
    <dgm:cxn modelId="{822557AA-8CE4-4AD7-B5AF-A65F03211D59}" type="presOf" srcId="{79CDD2EA-2A01-4C52-8E34-2BFE5A8AB858}" destId="{66783315-CF68-4310-9D25-336473FB4878}" srcOrd="0" destOrd="0" presId="urn:microsoft.com/office/officeart/2008/layout/LinedList"/>
    <dgm:cxn modelId="{9D0213FC-70BA-4C81-A519-F345956DA1A4}" type="presOf" srcId="{5545171D-EBC3-4F98-971F-C63DE5E094A4}" destId="{AE5C8473-5191-4A1A-A73A-D848C07D96E2}" srcOrd="0" destOrd="0" presId="urn:microsoft.com/office/officeart/2008/layout/LinedList"/>
    <dgm:cxn modelId="{A44F3EC9-E45F-4052-8DDC-F82D848201D6}" type="presParOf" srcId="{020E62A6-195C-48DB-B772-FCEA8E47A268}" destId="{6A4A534E-AAFA-41D5-9449-82028329DF63}" srcOrd="0" destOrd="0" presId="urn:microsoft.com/office/officeart/2008/layout/LinedList"/>
    <dgm:cxn modelId="{D1171DFF-A17B-4EE4-8182-20DBC9A401BF}" type="presParOf" srcId="{020E62A6-195C-48DB-B772-FCEA8E47A268}" destId="{CD72A77F-6CF3-471A-ACE8-848A6128DF45}" srcOrd="1" destOrd="0" presId="urn:microsoft.com/office/officeart/2008/layout/LinedList"/>
    <dgm:cxn modelId="{B65BEFFA-44FF-4074-AB01-56174B8D3B9F}" type="presParOf" srcId="{CD72A77F-6CF3-471A-ACE8-848A6128DF45}" destId="{AE5C8473-5191-4A1A-A73A-D848C07D96E2}" srcOrd="0" destOrd="0" presId="urn:microsoft.com/office/officeart/2008/layout/LinedList"/>
    <dgm:cxn modelId="{204465C2-9EBC-4572-B162-17272CE5DA38}" type="presParOf" srcId="{CD72A77F-6CF3-471A-ACE8-848A6128DF45}" destId="{C38329A0-8CBC-4512-8B03-E9A3B3A3DA24}" srcOrd="1" destOrd="0" presId="urn:microsoft.com/office/officeart/2008/layout/LinedList"/>
    <dgm:cxn modelId="{773F6280-F4F0-4BAD-A2F7-6CDFCDA881CB}" type="presParOf" srcId="{020E62A6-195C-48DB-B772-FCEA8E47A268}" destId="{5CCCDBCC-076E-42E6-9492-1CA2A7F4A560}" srcOrd="2" destOrd="0" presId="urn:microsoft.com/office/officeart/2008/layout/LinedList"/>
    <dgm:cxn modelId="{D573E481-8E6B-4582-A8FE-6F01A73B4A18}" type="presParOf" srcId="{020E62A6-195C-48DB-B772-FCEA8E47A268}" destId="{FF3EC2CB-5D9C-49C2-8044-7D8C80B3E1D3}" srcOrd="3" destOrd="0" presId="urn:microsoft.com/office/officeart/2008/layout/LinedList"/>
    <dgm:cxn modelId="{7F88AC0E-95D0-4F6E-B25E-1818A3F24905}" type="presParOf" srcId="{FF3EC2CB-5D9C-49C2-8044-7D8C80B3E1D3}" destId="{66783315-CF68-4310-9D25-336473FB4878}" srcOrd="0" destOrd="0" presId="urn:microsoft.com/office/officeart/2008/layout/LinedList"/>
    <dgm:cxn modelId="{AE963DD2-8F3D-4225-9AD8-CE0DF796477C}" type="presParOf" srcId="{FF3EC2CB-5D9C-49C2-8044-7D8C80B3E1D3}" destId="{8CE67806-EF7C-4195-82D9-1E2089D9A4AC}" srcOrd="1" destOrd="0" presId="urn:microsoft.com/office/officeart/2008/layout/LinedList"/>
    <dgm:cxn modelId="{3F6C491E-62C4-4BAE-977F-800DD84F5CCE}" type="presParOf" srcId="{020E62A6-195C-48DB-B772-FCEA8E47A268}" destId="{DCD00956-556A-4CC9-9168-B4C9F4872D56}" srcOrd="4" destOrd="0" presId="urn:microsoft.com/office/officeart/2008/layout/LinedList"/>
    <dgm:cxn modelId="{B4C65C40-94A7-48BF-AE40-D331BB7BF55F}" type="presParOf" srcId="{020E62A6-195C-48DB-B772-FCEA8E47A268}" destId="{64148FA9-1090-414E-8B7D-B4EC68D0FBF7}" srcOrd="5" destOrd="0" presId="urn:microsoft.com/office/officeart/2008/layout/LinedList"/>
    <dgm:cxn modelId="{68968364-5883-4C28-8FDC-4ECCBF6BDEB4}" type="presParOf" srcId="{64148FA9-1090-414E-8B7D-B4EC68D0FBF7}" destId="{6FE8720A-CDB6-46BD-9768-413F6333AA13}" srcOrd="0" destOrd="0" presId="urn:microsoft.com/office/officeart/2008/layout/LinedList"/>
    <dgm:cxn modelId="{72502334-23BF-485E-9F52-B1E9E2FE479C}" type="presParOf" srcId="{64148FA9-1090-414E-8B7D-B4EC68D0FBF7}" destId="{D94D4123-88FD-4CD0-A376-A0AA0E1D87B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62FD00-A28B-4185-8AF8-8A27E015C4D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7CEB6C3-0C62-4F02-85BA-DCFDCDAC7270}">
      <dgm:prSet/>
      <dgm:spPr/>
      <dgm:t>
        <a:bodyPr/>
        <a:lstStyle/>
        <a:p>
          <a:r>
            <a:rPr lang="en-US"/>
            <a:t>Alignment is not yes/no – there are degrees of alignment</a:t>
          </a:r>
        </a:p>
      </dgm:t>
    </dgm:pt>
    <dgm:pt modelId="{74642B51-5DBF-4306-9D49-156A075673EA}" type="parTrans" cxnId="{691EF35E-989F-48DB-AEE1-269B094A1502}">
      <dgm:prSet/>
      <dgm:spPr/>
      <dgm:t>
        <a:bodyPr/>
        <a:lstStyle/>
        <a:p>
          <a:endParaRPr lang="en-US"/>
        </a:p>
      </dgm:t>
    </dgm:pt>
    <dgm:pt modelId="{9ED78292-B30C-47DD-84B3-9477BB6CA604}" type="sibTrans" cxnId="{691EF35E-989F-48DB-AEE1-269B094A1502}">
      <dgm:prSet/>
      <dgm:spPr/>
      <dgm:t>
        <a:bodyPr/>
        <a:lstStyle/>
        <a:p>
          <a:endParaRPr lang="en-US"/>
        </a:p>
      </dgm:t>
    </dgm:pt>
    <dgm:pt modelId="{B7B2C8B4-3DC4-42DE-A7E5-9E89A305A40F}">
      <dgm:prSet/>
      <dgm:spPr/>
      <dgm:t>
        <a:bodyPr/>
        <a:lstStyle/>
        <a:p>
          <a:r>
            <a:rPr lang="en-US"/>
            <a:t>Ideally, curriculum, instruction, and assessment are all aligned to the state standards, making them aligned to each other.</a:t>
          </a:r>
        </a:p>
      </dgm:t>
    </dgm:pt>
    <dgm:pt modelId="{EFA6C235-19F0-4389-9C2B-125F22F4C073}" type="parTrans" cxnId="{64387A57-2189-4197-A093-53BF85718639}">
      <dgm:prSet/>
      <dgm:spPr/>
      <dgm:t>
        <a:bodyPr/>
        <a:lstStyle/>
        <a:p>
          <a:endParaRPr lang="en-US"/>
        </a:p>
      </dgm:t>
    </dgm:pt>
    <dgm:pt modelId="{46B8263D-0296-4059-84B5-68290E829002}" type="sibTrans" cxnId="{64387A57-2189-4197-A093-53BF85718639}">
      <dgm:prSet/>
      <dgm:spPr/>
      <dgm:t>
        <a:bodyPr/>
        <a:lstStyle/>
        <a:p>
          <a:endParaRPr lang="en-US"/>
        </a:p>
      </dgm:t>
    </dgm:pt>
    <dgm:pt modelId="{7D0DEEE5-8500-4DE3-BBC5-3F9861E05B2A}">
      <dgm:prSet/>
      <dgm:spPr/>
      <dgm:t>
        <a:bodyPr/>
        <a:lstStyle/>
        <a:p>
          <a:r>
            <a:rPr lang="en-US"/>
            <a:t>Whenever a district is purchasing curriculum or interim assessments, the alignment needs to be considered</a:t>
          </a:r>
        </a:p>
      </dgm:t>
    </dgm:pt>
    <dgm:pt modelId="{32179A4E-8E78-41E4-A32F-38A5D05A4800}" type="parTrans" cxnId="{C6D20619-8561-4836-8663-6A9FA610EFC5}">
      <dgm:prSet/>
      <dgm:spPr/>
      <dgm:t>
        <a:bodyPr/>
        <a:lstStyle/>
        <a:p>
          <a:endParaRPr lang="en-US"/>
        </a:p>
      </dgm:t>
    </dgm:pt>
    <dgm:pt modelId="{D55610D6-FCED-4DBF-A6A4-93850D3D4C73}" type="sibTrans" cxnId="{C6D20619-8561-4836-8663-6A9FA610EFC5}">
      <dgm:prSet/>
      <dgm:spPr/>
      <dgm:t>
        <a:bodyPr/>
        <a:lstStyle/>
        <a:p>
          <a:endParaRPr lang="en-US"/>
        </a:p>
      </dgm:t>
    </dgm:pt>
    <dgm:pt modelId="{55B525C5-2AB0-42E7-9521-31AD251888CC}">
      <dgm:prSet/>
      <dgm:spPr/>
      <dgm:t>
        <a:bodyPr/>
        <a:lstStyle/>
        <a:p>
          <a:r>
            <a:rPr lang="en-US"/>
            <a:t>Bring together committees of teachers to evaluate the alignment</a:t>
          </a:r>
        </a:p>
      </dgm:t>
    </dgm:pt>
    <dgm:pt modelId="{584D8598-776F-4ABF-A19C-6B71A715AA55}" type="parTrans" cxnId="{5611A3D5-79EB-4622-BD1F-19CB5F553AE5}">
      <dgm:prSet/>
      <dgm:spPr/>
      <dgm:t>
        <a:bodyPr/>
        <a:lstStyle/>
        <a:p>
          <a:endParaRPr lang="en-US"/>
        </a:p>
      </dgm:t>
    </dgm:pt>
    <dgm:pt modelId="{EE146EC4-269C-4900-9459-13F7881009B9}" type="sibTrans" cxnId="{5611A3D5-79EB-4622-BD1F-19CB5F553AE5}">
      <dgm:prSet/>
      <dgm:spPr/>
      <dgm:t>
        <a:bodyPr/>
        <a:lstStyle/>
        <a:p>
          <a:endParaRPr lang="en-US"/>
        </a:p>
      </dgm:t>
    </dgm:pt>
    <dgm:pt modelId="{572CF1D0-3D91-46A1-AC28-5129645B77D3}">
      <dgm:prSet/>
      <dgm:spPr/>
      <dgm:t>
        <a:bodyPr/>
        <a:lstStyle/>
        <a:p>
          <a:r>
            <a:rPr lang="en-US"/>
            <a:t>Anything developed outside of Kansas will never be perfectly aligned, but teachers can determine if it’s close enough to be helpful.</a:t>
          </a:r>
        </a:p>
      </dgm:t>
    </dgm:pt>
    <dgm:pt modelId="{BB16D3E8-54B7-40C3-BC9E-A62FE13C4874}" type="parTrans" cxnId="{7EFAD420-3E51-4FB4-AB5A-A54A7D7C7C67}">
      <dgm:prSet/>
      <dgm:spPr/>
      <dgm:t>
        <a:bodyPr/>
        <a:lstStyle/>
        <a:p>
          <a:endParaRPr lang="en-US"/>
        </a:p>
      </dgm:t>
    </dgm:pt>
    <dgm:pt modelId="{BC17A397-3031-4123-A2C2-DC6585D0218B}" type="sibTrans" cxnId="{7EFAD420-3E51-4FB4-AB5A-A54A7D7C7C67}">
      <dgm:prSet/>
      <dgm:spPr/>
      <dgm:t>
        <a:bodyPr/>
        <a:lstStyle/>
        <a:p>
          <a:endParaRPr lang="en-US"/>
        </a:p>
      </dgm:t>
    </dgm:pt>
    <dgm:pt modelId="{415BC15B-9541-4721-BB2F-449ABE457305}" type="pres">
      <dgm:prSet presAssocID="{5F62FD00-A28B-4185-8AF8-8A27E015C4D5}" presName="root" presStyleCnt="0">
        <dgm:presLayoutVars>
          <dgm:dir/>
          <dgm:resizeHandles val="exact"/>
        </dgm:presLayoutVars>
      </dgm:prSet>
      <dgm:spPr/>
    </dgm:pt>
    <dgm:pt modelId="{15BDDBF8-0029-4578-B598-83C7B83963E9}" type="pres">
      <dgm:prSet presAssocID="{D7CEB6C3-0C62-4F02-85BA-DCFDCDAC7270}" presName="compNode" presStyleCnt="0"/>
      <dgm:spPr/>
    </dgm:pt>
    <dgm:pt modelId="{1E97F687-FDA5-4E00-91B4-EDBDE581CA53}" type="pres">
      <dgm:prSet presAssocID="{D7CEB6C3-0C62-4F02-85BA-DCFDCDAC7270}" presName="bgRect" presStyleLbl="bgShp" presStyleIdx="0" presStyleCnt="3"/>
      <dgm:spPr/>
    </dgm:pt>
    <dgm:pt modelId="{8D8169AA-0DC0-4015-9010-F7BB140CB9B1}" type="pres">
      <dgm:prSet presAssocID="{D7CEB6C3-0C62-4F02-85BA-DCFDCDAC727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19201C8A-119E-466A-B500-9588F7E71B46}" type="pres">
      <dgm:prSet presAssocID="{D7CEB6C3-0C62-4F02-85BA-DCFDCDAC7270}" presName="spaceRect" presStyleCnt="0"/>
      <dgm:spPr/>
    </dgm:pt>
    <dgm:pt modelId="{D2144FB6-FCD2-4C75-AE5B-8E158A47F8B6}" type="pres">
      <dgm:prSet presAssocID="{D7CEB6C3-0C62-4F02-85BA-DCFDCDAC7270}" presName="parTx" presStyleLbl="revTx" presStyleIdx="0" presStyleCnt="4">
        <dgm:presLayoutVars>
          <dgm:chMax val="0"/>
          <dgm:chPref val="0"/>
        </dgm:presLayoutVars>
      </dgm:prSet>
      <dgm:spPr/>
    </dgm:pt>
    <dgm:pt modelId="{46FE53F3-A388-4F63-97E4-F043A1222FAF}" type="pres">
      <dgm:prSet presAssocID="{9ED78292-B30C-47DD-84B3-9477BB6CA604}" presName="sibTrans" presStyleCnt="0"/>
      <dgm:spPr/>
    </dgm:pt>
    <dgm:pt modelId="{00C297C5-DB91-462A-9B50-B8F2AA560E62}" type="pres">
      <dgm:prSet presAssocID="{B7B2C8B4-3DC4-42DE-A7E5-9E89A305A40F}" presName="compNode" presStyleCnt="0"/>
      <dgm:spPr/>
    </dgm:pt>
    <dgm:pt modelId="{C448F537-BA85-4FA4-8053-21176AADA80F}" type="pres">
      <dgm:prSet presAssocID="{B7B2C8B4-3DC4-42DE-A7E5-9E89A305A40F}" presName="bgRect" presStyleLbl="bgShp" presStyleIdx="1" presStyleCnt="3"/>
      <dgm:spPr/>
    </dgm:pt>
    <dgm:pt modelId="{B7879B72-6E60-4BA0-BB9E-18FFC9D504F5}" type="pres">
      <dgm:prSet presAssocID="{B7B2C8B4-3DC4-42DE-A7E5-9E89A305A40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A4539034-2374-4648-9F45-F30BA6BC2551}" type="pres">
      <dgm:prSet presAssocID="{B7B2C8B4-3DC4-42DE-A7E5-9E89A305A40F}" presName="spaceRect" presStyleCnt="0"/>
      <dgm:spPr/>
    </dgm:pt>
    <dgm:pt modelId="{506C4871-EFCB-466F-B0C9-A939217785F4}" type="pres">
      <dgm:prSet presAssocID="{B7B2C8B4-3DC4-42DE-A7E5-9E89A305A40F}" presName="parTx" presStyleLbl="revTx" presStyleIdx="1" presStyleCnt="4">
        <dgm:presLayoutVars>
          <dgm:chMax val="0"/>
          <dgm:chPref val="0"/>
        </dgm:presLayoutVars>
      </dgm:prSet>
      <dgm:spPr/>
    </dgm:pt>
    <dgm:pt modelId="{8E3588A2-F015-4EB6-A388-5D8252916453}" type="pres">
      <dgm:prSet presAssocID="{46B8263D-0296-4059-84B5-68290E829002}" presName="sibTrans" presStyleCnt="0"/>
      <dgm:spPr/>
    </dgm:pt>
    <dgm:pt modelId="{7C630769-BA87-4539-ABF4-CFB6C151E47A}" type="pres">
      <dgm:prSet presAssocID="{7D0DEEE5-8500-4DE3-BBC5-3F9861E05B2A}" presName="compNode" presStyleCnt="0"/>
      <dgm:spPr/>
    </dgm:pt>
    <dgm:pt modelId="{B032479F-F0EA-48CA-9EFB-454C36EB3973}" type="pres">
      <dgm:prSet presAssocID="{7D0DEEE5-8500-4DE3-BBC5-3F9861E05B2A}" presName="bgRect" presStyleLbl="bgShp" presStyleIdx="2" presStyleCnt="3"/>
      <dgm:spPr/>
    </dgm:pt>
    <dgm:pt modelId="{DD790DB7-D239-42AC-B595-FD847A116B45}" type="pres">
      <dgm:prSet presAssocID="{7D0DEEE5-8500-4DE3-BBC5-3F9861E05B2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6BD1FA77-3268-43AA-8F8D-2275B4C48DFB}" type="pres">
      <dgm:prSet presAssocID="{7D0DEEE5-8500-4DE3-BBC5-3F9861E05B2A}" presName="spaceRect" presStyleCnt="0"/>
      <dgm:spPr/>
    </dgm:pt>
    <dgm:pt modelId="{EC58482D-08B9-475F-B023-C650051CD29A}" type="pres">
      <dgm:prSet presAssocID="{7D0DEEE5-8500-4DE3-BBC5-3F9861E05B2A}" presName="parTx" presStyleLbl="revTx" presStyleIdx="2" presStyleCnt="4">
        <dgm:presLayoutVars>
          <dgm:chMax val="0"/>
          <dgm:chPref val="0"/>
        </dgm:presLayoutVars>
      </dgm:prSet>
      <dgm:spPr/>
    </dgm:pt>
    <dgm:pt modelId="{6BF5873A-D3AD-4849-8F1D-758EA0D66D13}" type="pres">
      <dgm:prSet presAssocID="{7D0DEEE5-8500-4DE3-BBC5-3F9861E05B2A}" presName="desTx" presStyleLbl="revTx" presStyleIdx="3" presStyleCnt="4">
        <dgm:presLayoutVars/>
      </dgm:prSet>
      <dgm:spPr/>
    </dgm:pt>
  </dgm:ptLst>
  <dgm:cxnLst>
    <dgm:cxn modelId="{52353612-2A04-40E3-A805-3CD75D2CCE80}" type="presOf" srcId="{5F62FD00-A28B-4185-8AF8-8A27E015C4D5}" destId="{415BC15B-9541-4721-BB2F-449ABE457305}" srcOrd="0" destOrd="0" presId="urn:microsoft.com/office/officeart/2018/2/layout/IconVerticalSolidList"/>
    <dgm:cxn modelId="{9583F016-418A-43C2-B521-AA96E83D42B8}" type="presOf" srcId="{55B525C5-2AB0-42E7-9521-31AD251888CC}" destId="{6BF5873A-D3AD-4849-8F1D-758EA0D66D13}" srcOrd="0" destOrd="0" presId="urn:microsoft.com/office/officeart/2018/2/layout/IconVerticalSolidList"/>
    <dgm:cxn modelId="{C6D20619-8561-4836-8663-6A9FA610EFC5}" srcId="{5F62FD00-A28B-4185-8AF8-8A27E015C4D5}" destId="{7D0DEEE5-8500-4DE3-BBC5-3F9861E05B2A}" srcOrd="2" destOrd="0" parTransId="{32179A4E-8E78-41E4-A32F-38A5D05A4800}" sibTransId="{D55610D6-FCED-4DBF-A6A4-93850D3D4C73}"/>
    <dgm:cxn modelId="{7EFAD420-3E51-4FB4-AB5A-A54A7D7C7C67}" srcId="{7D0DEEE5-8500-4DE3-BBC5-3F9861E05B2A}" destId="{572CF1D0-3D91-46A1-AC28-5129645B77D3}" srcOrd="1" destOrd="0" parTransId="{BB16D3E8-54B7-40C3-BC9E-A62FE13C4874}" sibTransId="{BC17A397-3031-4123-A2C2-DC6585D0218B}"/>
    <dgm:cxn modelId="{15D2972B-3E77-4C88-AA8C-FFE5403E2AB0}" type="presOf" srcId="{B7B2C8B4-3DC4-42DE-A7E5-9E89A305A40F}" destId="{506C4871-EFCB-466F-B0C9-A939217785F4}" srcOrd="0" destOrd="0" presId="urn:microsoft.com/office/officeart/2018/2/layout/IconVerticalSolidList"/>
    <dgm:cxn modelId="{4951273C-A6E9-4859-854E-C569CE4DAD10}" type="presOf" srcId="{7D0DEEE5-8500-4DE3-BBC5-3F9861E05B2A}" destId="{EC58482D-08B9-475F-B023-C650051CD29A}" srcOrd="0" destOrd="0" presId="urn:microsoft.com/office/officeart/2018/2/layout/IconVerticalSolidList"/>
    <dgm:cxn modelId="{691EF35E-989F-48DB-AEE1-269B094A1502}" srcId="{5F62FD00-A28B-4185-8AF8-8A27E015C4D5}" destId="{D7CEB6C3-0C62-4F02-85BA-DCFDCDAC7270}" srcOrd="0" destOrd="0" parTransId="{74642B51-5DBF-4306-9D49-156A075673EA}" sibTransId="{9ED78292-B30C-47DD-84B3-9477BB6CA604}"/>
    <dgm:cxn modelId="{A07D9256-D1AE-4D0B-BD6E-2D8497774E05}" type="presOf" srcId="{D7CEB6C3-0C62-4F02-85BA-DCFDCDAC7270}" destId="{D2144FB6-FCD2-4C75-AE5B-8E158A47F8B6}" srcOrd="0" destOrd="0" presId="urn:microsoft.com/office/officeart/2018/2/layout/IconVerticalSolidList"/>
    <dgm:cxn modelId="{64387A57-2189-4197-A093-53BF85718639}" srcId="{5F62FD00-A28B-4185-8AF8-8A27E015C4D5}" destId="{B7B2C8B4-3DC4-42DE-A7E5-9E89A305A40F}" srcOrd="1" destOrd="0" parTransId="{EFA6C235-19F0-4389-9C2B-125F22F4C073}" sibTransId="{46B8263D-0296-4059-84B5-68290E829002}"/>
    <dgm:cxn modelId="{D7327E8B-0FCF-4BDE-9827-926F089B95B5}" type="presOf" srcId="{572CF1D0-3D91-46A1-AC28-5129645B77D3}" destId="{6BF5873A-D3AD-4849-8F1D-758EA0D66D13}" srcOrd="0" destOrd="1" presId="urn:microsoft.com/office/officeart/2018/2/layout/IconVerticalSolidList"/>
    <dgm:cxn modelId="{5611A3D5-79EB-4622-BD1F-19CB5F553AE5}" srcId="{7D0DEEE5-8500-4DE3-BBC5-3F9861E05B2A}" destId="{55B525C5-2AB0-42E7-9521-31AD251888CC}" srcOrd="0" destOrd="0" parTransId="{584D8598-776F-4ABF-A19C-6B71A715AA55}" sibTransId="{EE146EC4-269C-4900-9459-13F7881009B9}"/>
    <dgm:cxn modelId="{10CC399D-2998-4AA9-BA40-DC504596BD97}" type="presParOf" srcId="{415BC15B-9541-4721-BB2F-449ABE457305}" destId="{15BDDBF8-0029-4578-B598-83C7B83963E9}" srcOrd="0" destOrd="0" presId="urn:microsoft.com/office/officeart/2018/2/layout/IconVerticalSolidList"/>
    <dgm:cxn modelId="{374E8DA2-B4DF-4219-A870-AD1FFA94DD13}" type="presParOf" srcId="{15BDDBF8-0029-4578-B598-83C7B83963E9}" destId="{1E97F687-FDA5-4E00-91B4-EDBDE581CA53}" srcOrd="0" destOrd="0" presId="urn:microsoft.com/office/officeart/2018/2/layout/IconVerticalSolidList"/>
    <dgm:cxn modelId="{2FEA3778-91FC-49D8-A1AA-35A0169BF7E5}" type="presParOf" srcId="{15BDDBF8-0029-4578-B598-83C7B83963E9}" destId="{8D8169AA-0DC0-4015-9010-F7BB140CB9B1}" srcOrd="1" destOrd="0" presId="urn:microsoft.com/office/officeart/2018/2/layout/IconVerticalSolidList"/>
    <dgm:cxn modelId="{2D6D865D-3410-4197-9850-74B4825ECC5F}" type="presParOf" srcId="{15BDDBF8-0029-4578-B598-83C7B83963E9}" destId="{19201C8A-119E-466A-B500-9588F7E71B46}" srcOrd="2" destOrd="0" presId="urn:microsoft.com/office/officeart/2018/2/layout/IconVerticalSolidList"/>
    <dgm:cxn modelId="{062D54CA-77D1-43DD-BDD3-4C7EDFC74BC0}" type="presParOf" srcId="{15BDDBF8-0029-4578-B598-83C7B83963E9}" destId="{D2144FB6-FCD2-4C75-AE5B-8E158A47F8B6}" srcOrd="3" destOrd="0" presId="urn:microsoft.com/office/officeart/2018/2/layout/IconVerticalSolidList"/>
    <dgm:cxn modelId="{26876812-7E36-4B79-A1BD-29301D06E342}" type="presParOf" srcId="{415BC15B-9541-4721-BB2F-449ABE457305}" destId="{46FE53F3-A388-4F63-97E4-F043A1222FAF}" srcOrd="1" destOrd="0" presId="urn:microsoft.com/office/officeart/2018/2/layout/IconVerticalSolidList"/>
    <dgm:cxn modelId="{5C32E0A9-6E69-4A19-9E44-95BB2E68ED95}" type="presParOf" srcId="{415BC15B-9541-4721-BB2F-449ABE457305}" destId="{00C297C5-DB91-462A-9B50-B8F2AA560E62}" srcOrd="2" destOrd="0" presId="urn:microsoft.com/office/officeart/2018/2/layout/IconVerticalSolidList"/>
    <dgm:cxn modelId="{18C416AA-CEA0-4B00-8F6C-4561D0038594}" type="presParOf" srcId="{00C297C5-DB91-462A-9B50-B8F2AA560E62}" destId="{C448F537-BA85-4FA4-8053-21176AADA80F}" srcOrd="0" destOrd="0" presId="urn:microsoft.com/office/officeart/2018/2/layout/IconVerticalSolidList"/>
    <dgm:cxn modelId="{AA564909-6598-4CEB-93E6-8AB655A39FE2}" type="presParOf" srcId="{00C297C5-DB91-462A-9B50-B8F2AA560E62}" destId="{B7879B72-6E60-4BA0-BB9E-18FFC9D504F5}" srcOrd="1" destOrd="0" presId="urn:microsoft.com/office/officeart/2018/2/layout/IconVerticalSolidList"/>
    <dgm:cxn modelId="{39940C92-15D7-4E64-8413-B9EA3185AEBB}" type="presParOf" srcId="{00C297C5-DB91-462A-9B50-B8F2AA560E62}" destId="{A4539034-2374-4648-9F45-F30BA6BC2551}" srcOrd="2" destOrd="0" presId="urn:microsoft.com/office/officeart/2018/2/layout/IconVerticalSolidList"/>
    <dgm:cxn modelId="{B393D8A0-B113-41BD-85C7-248D54E0450A}" type="presParOf" srcId="{00C297C5-DB91-462A-9B50-B8F2AA560E62}" destId="{506C4871-EFCB-466F-B0C9-A939217785F4}" srcOrd="3" destOrd="0" presId="urn:microsoft.com/office/officeart/2018/2/layout/IconVerticalSolidList"/>
    <dgm:cxn modelId="{E53EE309-F398-448F-BD94-129A88AE083C}" type="presParOf" srcId="{415BC15B-9541-4721-BB2F-449ABE457305}" destId="{8E3588A2-F015-4EB6-A388-5D8252916453}" srcOrd="3" destOrd="0" presId="urn:microsoft.com/office/officeart/2018/2/layout/IconVerticalSolidList"/>
    <dgm:cxn modelId="{07FCC0F4-5E13-43FC-A629-F82CB1336764}" type="presParOf" srcId="{415BC15B-9541-4721-BB2F-449ABE457305}" destId="{7C630769-BA87-4539-ABF4-CFB6C151E47A}" srcOrd="4" destOrd="0" presId="urn:microsoft.com/office/officeart/2018/2/layout/IconVerticalSolidList"/>
    <dgm:cxn modelId="{5C96F000-AF44-49E9-8981-004362C08FC2}" type="presParOf" srcId="{7C630769-BA87-4539-ABF4-CFB6C151E47A}" destId="{B032479F-F0EA-48CA-9EFB-454C36EB3973}" srcOrd="0" destOrd="0" presId="urn:microsoft.com/office/officeart/2018/2/layout/IconVerticalSolidList"/>
    <dgm:cxn modelId="{DC1E69BC-2CEE-44D8-A337-E5355467C184}" type="presParOf" srcId="{7C630769-BA87-4539-ABF4-CFB6C151E47A}" destId="{DD790DB7-D239-42AC-B595-FD847A116B45}" srcOrd="1" destOrd="0" presId="urn:microsoft.com/office/officeart/2018/2/layout/IconVerticalSolidList"/>
    <dgm:cxn modelId="{A717AEA1-92EC-409C-8495-BB3D1010EB40}" type="presParOf" srcId="{7C630769-BA87-4539-ABF4-CFB6C151E47A}" destId="{6BD1FA77-3268-43AA-8F8D-2275B4C48DFB}" srcOrd="2" destOrd="0" presId="urn:microsoft.com/office/officeart/2018/2/layout/IconVerticalSolidList"/>
    <dgm:cxn modelId="{55EC8EB6-FFCD-406E-A573-396124DD20B6}" type="presParOf" srcId="{7C630769-BA87-4539-ABF4-CFB6C151E47A}" destId="{EC58482D-08B9-475F-B023-C650051CD29A}" srcOrd="3" destOrd="0" presId="urn:microsoft.com/office/officeart/2018/2/layout/IconVerticalSolidList"/>
    <dgm:cxn modelId="{53F77D18-B361-46D4-BE42-B8E483A5E148}" type="presParOf" srcId="{7C630769-BA87-4539-ABF4-CFB6C151E47A}" destId="{6BF5873A-D3AD-4849-8F1D-758EA0D66D13}"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A31F6-BF74-47BC-9CAB-ED0337AACFEB}">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F7F75D-0FD0-4C1B-93BA-D57C6AD31659}">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7978B-8169-45AB-B539-6365C6F59BD7}">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Understand the importance of aligning curriculum, instruction, and assessment to state standards.</a:t>
          </a:r>
        </a:p>
      </dsp:txBody>
      <dsp:txXfrm>
        <a:off x="1435590" y="531"/>
        <a:ext cx="9080009" cy="1242935"/>
      </dsp:txXfrm>
    </dsp:sp>
    <dsp:sp modelId="{06190CEC-9239-429E-A66C-D4611E58374B}">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14E450-1BB2-4F38-869B-7008524409AB}">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BD1C87-48DE-4115-B92D-C7F1677B9B2A}">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Learn the different dimensions of alignment.</a:t>
          </a:r>
        </a:p>
      </dsp:txBody>
      <dsp:txXfrm>
        <a:off x="1435590" y="1554201"/>
        <a:ext cx="9080009" cy="1242935"/>
      </dsp:txXfrm>
    </dsp:sp>
    <dsp:sp modelId="{F4E69196-97C2-4302-8954-B0FE0E41FBF5}">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5C1150-D75D-43D8-A17B-89A1A1114B8C}">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2DDA2B-E2A3-48D9-87D0-F3FBD4AEA4CC}">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Practice making judgements about the degree of alignment.</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106C5-7FE7-4407-BAAA-501490E80586}">
      <dsp:nvSpPr>
        <dsp:cNvPr id="0" name=""/>
        <dsp:cNvSpPr/>
      </dsp:nvSpPr>
      <dsp:spPr>
        <a:xfrm>
          <a:off x="0" y="412568"/>
          <a:ext cx="9904413" cy="9534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Determine the DOK of the item and match it to the DOK of the standard. </a:t>
          </a:r>
        </a:p>
      </dsp:txBody>
      <dsp:txXfrm>
        <a:off x="46541" y="459109"/>
        <a:ext cx="9811331" cy="860321"/>
      </dsp:txXfrm>
    </dsp:sp>
    <dsp:sp modelId="{9F8CBADA-19B4-4929-AE66-1F4386C4DBD1}">
      <dsp:nvSpPr>
        <dsp:cNvPr id="0" name=""/>
        <dsp:cNvSpPr/>
      </dsp:nvSpPr>
      <dsp:spPr>
        <a:xfrm>
          <a:off x="0" y="3515636"/>
          <a:ext cx="9904413" cy="953403"/>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To evaluate the appropriateness, we can also compare the item to the performance level descriptors (PLDs). </a:t>
          </a:r>
        </a:p>
      </dsp:txBody>
      <dsp:txXfrm>
        <a:off x="46541" y="3562177"/>
        <a:ext cx="9811331" cy="860321"/>
      </dsp:txXfrm>
    </dsp:sp>
    <dsp:sp modelId="{83A0023D-8E5D-4DC9-B502-A65947EDAB90}">
      <dsp:nvSpPr>
        <dsp:cNvPr id="0" name=""/>
        <dsp:cNvSpPr/>
      </dsp:nvSpPr>
      <dsp:spPr>
        <a:xfrm>
          <a:off x="0" y="1439525"/>
          <a:ext cx="9904413" cy="953403"/>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It is fine for an item be less complex than the full standard IF it still measures an important component of the standard that leads up to the full standard.</a:t>
          </a:r>
        </a:p>
      </dsp:txBody>
      <dsp:txXfrm>
        <a:off x="46541" y="1486066"/>
        <a:ext cx="9811331" cy="860321"/>
      </dsp:txXfrm>
    </dsp:sp>
    <dsp:sp modelId="{EB82974D-2EB7-4DBC-8CC3-4A21617CEAD8}">
      <dsp:nvSpPr>
        <dsp:cNvPr id="0" name=""/>
        <dsp:cNvSpPr/>
      </dsp:nvSpPr>
      <dsp:spPr>
        <a:xfrm>
          <a:off x="0" y="2471468"/>
          <a:ext cx="9904413" cy="953403"/>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Items should not be more complex or measure a greater depth than the standards they assess. </a:t>
          </a:r>
        </a:p>
      </dsp:txBody>
      <dsp:txXfrm>
        <a:off x="46541" y="2518009"/>
        <a:ext cx="9811331" cy="8603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C8776-D401-4694-A8D0-C5B142535ABA}">
      <dsp:nvSpPr>
        <dsp:cNvPr id="0" name=""/>
        <dsp:cNvSpPr/>
      </dsp:nvSpPr>
      <dsp:spPr>
        <a:xfrm>
          <a:off x="559800" y="202804"/>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0ACEF5-9FD0-4FC9-AF8A-261D2DF64989}">
      <dsp:nvSpPr>
        <dsp:cNvPr id="0" name=""/>
        <dsp:cNvSpPr/>
      </dsp:nvSpPr>
      <dsp:spPr>
        <a:xfrm>
          <a:off x="559800" y="189233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en-US" sz="2300" kern="1200" dirty="0"/>
            <a:t>Your facilitator has three items for you to review. Ask yourself:</a:t>
          </a:r>
        </a:p>
      </dsp:txBody>
      <dsp:txXfrm>
        <a:off x="559800" y="1892339"/>
        <a:ext cx="4320000" cy="648000"/>
      </dsp:txXfrm>
    </dsp:sp>
    <dsp:sp modelId="{F8C94C76-2B42-491F-BD19-BD7E86406B54}">
      <dsp:nvSpPr>
        <dsp:cNvPr id="0" name=""/>
        <dsp:cNvSpPr/>
      </dsp:nvSpPr>
      <dsp:spPr>
        <a:xfrm>
          <a:off x="559800" y="2622914"/>
          <a:ext cx="4320000" cy="1708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Font typeface="Arial" panose="020B0604020202020204" pitchFamily="34" charset="0"/>
            <a:buNone/>
          </a:pPr>
          <a:r>
            <a:rPr lang="en-US" sz="1700" kern="1200" dirty="0"/>
            <a:t>Which standard(s) do they align to?</a:t>
          </a:r>
        </a:p>
        <a:p>
          <a:pPr marL="0" lvl="0" indent="0" algn="l" defTabSz="755650">
            <a:lnSpc>
              <a:spcPct val="90000"/>
            </a:lnSpc>
            <a:spcBef>
              <a:spcPct val="0"/>
            </a:spcBef>
            <a:spcAft>
              <a:spcPct val="35000"/>
            </a:spcAft>
            <a:buFont typeface="Arial" panose="020B0604020202020204" pitchFamily="34" charset="0"/>
            <a:buNone/>
          </a:pPr>
          <a:r>
            <a:rPr lang="en-US" sz="1700" kern="1200" dirty="0"/>
            <a:t>How fully do they align to the standard?</a:t>
          </a:r>
        </a:p>
        <a:p>
          <a:pPr marL="0" lvl="0" indent="0" algn="l" defTabSz="755650">
            <a:lnSpc>
              <a:spcPct val="90000"/>
            </a:lnSpc>
            <a:spcBef>
              <a:spcPct val="0"/>
            </a:spcBef>
            <a:spcAft>
              <a:spcPct val="35000"/>
            </a:spcAft>
            <a:buFont typeface="Arial" panose="020B0604020202020204" pitchFamily="34" charset="0"/>
            <a:buNone/>
          </a:pPr>
          <a:r>
            <a:rPr lang="en-US" sz="1700" kern="1200" dirty="0"/>
            <a:t>Are they at the same depth of knowledge as the standard?</a:t>
          </a:r>
        </a:p>
        <a:p>
          <a:pPr marL="0" lvl="0" indent="0" algn="l" defTabSz="755650">
            <a:lnSpc>
              <a:spcPct val="90000"/>
            </a:lnSpc>
            <a:spcBef>
              <a:spcPct val="0"/>
            </a:spcBef>
            <a:spcAft>
              <a:spcPct val="35000"/>
            </a:spcAft>
            <a:buFont typeface="Arial" panose="020B0604020202020204" pitchFamily="34" charset="0"/>
            <a:buNone/>
          </a:pPr>
          <a:r>
            <a:rPr lang="en-US" sz="1700" kern="1200" dirty="0"/>
            <a:t>Is the passage of appropriate complexity for this grade level?</a:t>
          </a:r>
        </a:p>
      </dsp:txBody>
      <dsp:txXfrm>
        <a:off x="559800" y="2622914"/>
        <a:ext cx="4320000" cy="1708608"/>
      </dsp:txXfrm>
    </dsp:sp>
    <dsp:sp modelId="{EE73A914-D443-4428-9B38-D90C0E2332B6}">
      <dsp:nvSpPr>
        <dsp:cNvPr id="0" name=""/>
        <dsp:cNvSpPr/>
      </dsp:nvSpPr>
      <dsp:spPr>
        <a:xfrm>
          <a:off x="5635800" y="202804"/>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58CAD8-0223-4862-B423-0DBB5603C3A6}">
      <dsp:nvSpPr>
        <dsp:cNvPr id="0" name=""/>
        <dsp:cNvSpPr/>
      </dsp:nvSpPr>
      <dsp:spPr>
        <a:xfrm>
          <a:off x="5635800" y="189233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en-US" sz="2300" kern="1200"/>
            <a:t>We will pause as you complete the exercise.</a:t>
          </a:r>
        </a:p>
      </dsp:txBody>
      <dsp:txXfrm>
        <a:off x="5635800" y="1892339"/>
        <a:ext cx="4320000" cy="648000"/>
      </dsp:txXfrm>
    </dsp:sp>
    <dsp:sp modelId="{12CDF3E9-62FF-4ED7-84D3-988AB92C6587}">
      <dsp:nvSpPr>
        <dsp:cNvPr id="0" name=""/>
        <dsp:cNvSpPr/>
      </dsp:nvSpPr>
      <dsp:spPr>
        <a:xfrm>
          <a:off x="5635800" y="2622914"/>
          <a:ext cx="4320000" cy="170860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686CD-2C28-4A91-A970-DDAF03ED5482}">
      <dsp:nvSpPr>
        <dsp:cNvPr id="0" name=""/>
        <dsp:cNvSpPr/>
      </dsp:nvSpPr>
      <dsp:spPr>
        <a:xfrm>
          <a:off x="0" y="75212"/>
          <a:ext cx="6172199" cy="1099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Broadening back out from a look at individual standards, we need to consider the standards as a whole compared to what is being tested or taught. </a:t>
          </a:r>
        </a:p>
      </dsp:txBody>
      <dsp:txXfrm>
        <a:off x="53688" y="128900"/>
        <a:ext cx="6064823" cy="992424"/>
      </dsp:txXfrm>
    </dsp:sp>
    <dsp:sp modelId="{E2F3FD35-6468-4CB1-9B7B-108BD4B8B49D}">
      <dsp:nvSpPr>
        <dsp:cNvPr id="0" name=""/>
        <dsp:cNvSpPr/>
      </dsp:nvSpPr>
      <dsp:spPr>
        <a:xfrm>
          <a:off x="0" y="1232612"/>
          <a:ext cx="6172199" cy="1099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One point to look at in deciding whether to use a curriculum or test is analyzing the degree to which it covers all your standards.</a:t>
          </a:r>
        </a:p>
      </dsp:txBody>
      <dsp:txXfrm>
        <a:off x="53688" y="1286300"/>
        <a:ext cx="6064823" cy="992424"/>
      </dsp:txXfrm>
    </dsp:sp>
    <dsp:sp modelId="{5AD975AE-4F06-4658-860C-D8861783304B}">
      <dsp:nvSpPr>
        <dsp:cNvPr id="0" name=""/>
        <dsp:cNvSpPr/>
      </dsp:nvSpPr>
      <dsp:spPr>
        <a:xfrm>
          <a:off x="0" y="2332412"/>
          <a:ext cx="6172199"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Which standards are missing?</a:t>
          </a:r>
        </a:p>
        <a:p>
          <a:pPr marL="342900" lvl="2" indent="-171450" algn="l" defTabSz="711200">
            <a:lnSpc>
              <a:spcPct val="90000"/>
            </a:lnSpc>
            <a:spcBef>
              <a:spcPct val="0"/>
            </a:spcBef>
            <a:spcAft>
              <a:spcPct val="20000"/>
            </a:spcAft>
            <a:buChar char="•"/>
          </a:pPr>
          <a:r>
            <a:rPr lang="en-US" sz="1600" kern="1200"/>
            <a:t>How will you ensure those standards are covered?</a:t>
          </a:r>
        </a:p>
        <a:p>
          <a:pPr marL="171450" lvl="1" indent="-171450" algn="l" defTabSz="711200">
            <a:lnSpc>
              <a:spcPct val="90000"/>
            </a:lnSpc>
            <a:spcBef>
              <a:spcPct val="0"/>
            </a:spcBef>
            <a:spcAft>
              <a:spcPct val="20000"/>
            </a:spcAft>
            <a:buChar char="•"/>
          </a:pPr>
          <a:r>
            <a:rPr lang="en-US" sz="1600" kern="1200"/>
            <a:t>Does it cover standards that are not part of the Kansas Standards?</a:t>
          </a:r>
        </a:p>
        <a:p>
          <a:pPr marL="342900" lvl="2" indent="-171450" algn="l" defTabSz="711200">
            <a:lnSpc>
              <a:spcPct val="90000"/>
            </a:lnSpc>
            <a:spcBef>
              <a:spcPct val="0"/>
            </a:spcBef>
            <a:spcAft>
              <a:spcPct val="20000"/>
            </a:spcAft>
            <a:buChar char="•"/>
          </a:pPr>
          <a:r>
            <a:rPr lang="en-US" sz="1600" kern="1200"/>
            <a:t>If yes, to what extent</a:t>
          </a:r>
        </a:p>
        <a:p>
          <a:pPr marL="342900" lvl="2" indent="-171450" algn="l" defTabSz="711200">
            <a:lnSpc>
              <a:spcPct val="90000"/>
            </a:lnSpc>
            <a:spcBef>
              <a:spcPct val="0"/>
            </a:spcBef>
            <a:spcAft>
              <a:spcPct val="20000"/>
            </a:spcAft>
            <a:buChar char="•"/>
          </a:pPr>
          <a:r>
            <a:rPr lang="en-US" sz="1600" kern="1200"/>
            <a:t>Easy to eliminate?</a:t>
          </a:r>
        </a:p>
      </dsp:txBody>
      <dsp:txXfrm>
        <a:off x="0" y="2332412"/>
        <a:ext cx="6172199" cy="1366200"/>
      </dsp:txXfrm>
    </dsp:sp>
    <dsp:sp modelId="{A9610938-710E-450E-8FF3-810FAC7E7245}">
      <dsp:nvSpPr>
        <dsp:cNvPr id="0" name=""/>
        <dsp:cNvSpPr/>
      </dsp:nvSpPr>
      <dsp:spPr>
        <a:xfrm>
          <a:off x="0" y="3698612"/>
          <a:ext cx="6172199" cy="1099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Alignment asks whether the test or curriculum covers the full depth and breadth of the standards for that grade and subject.</a:t>
          </a:r>
        </a:p>
      </dsp:txBody>
      <dsp:txXfrm>
        <a:off x="53688" y="3752300"/>
        <a:ext cx="6064823" cy="9924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A534E-AAFA-41D5-9449-82028329DF63}">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5C8473-5191-4A1A-A73A-D848C07D96E2}">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The final area to consider is whether the curriculum or assessment has the same areas of emphasis as what the state has prioritized. </a:t>
          </a:r>
        </a:p>
      </dsp:txBody>
      <dsp:txXfrm>
        <a:off x="0" y="2124"/>
        <a:ext cx="10515600" cy="1449029"/>
      </dsp:txXfrm>
    </dsp:sp>
    <dsp:sp modelId="{5CCCDBCC-076E-42E6-9492-1CA2A7F4A560}">
      <dsp:nvSpPr>
        <dsp:cNvPr id="0" name=""/>
        <dsp:cNvSpPr/>
      </dsp:nvSpPr>
      <dsp:spPr>
        <a:xfrm>
          <a:off x="0" y="145115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783315-CF68-4310-9D25-336473FB4878}">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For example, if the state prioritizes Reading Literature in the early grades and Reading Informational text in the later grades, the curriculum and tests should do the same. </a:t>
          </a:r>
        </a:p>
      </dsp:txBody>
      <dsp:txXfrm>
        <a:off x="0" y="1451154"/>
        <a:ext cx="10515600" cy="1449029"/>
      </dsp:txXfrm>
    </dsp:sp>
    <dsp:sp modelId="{DCD00956-556A-4CC9-9168-B4C9F4872D56}">
      <dsp:nvSpPr>
        <dsp:cNvPr id="0" name=""/>
        <dsp:cNvSpPr/>
      </dsp:nvSpPr>
      <dsp:spPr>
        <a:xfrm>
          <a:off x="0" y="2900183"/>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E8720A-CDB6-46BD-9768-413F6333AA13}">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In Kansas, we have the prioritized standards we can consider as well as the KAP blueprint. </a:t>
          </a:r>
        </a:p>
      </dsp:txBody>
      <dsp:txXfrm>
        <a:off x="0" y="2900183"/>
        <a:ext cx="10515600" cy="14490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7F687-FDA5-4E00-91B4-EDBDE581CA53}">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8169AA-0DC0-4015-9010-F7BB140CB9B1}">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144FB6-FCD2-4C75-AE5B-8E158A47F8B6}">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90000"/>
            </a:lnSpc>
            <a:spcBef>
              <a:spcPct val="0"/>
            </a:spcBef>
            <a:spcAft>
              <a:spcPct val="35000"/>
            </a:spcAft>
            <a:buNone/>
          </a:pPr>
          <a:r>
            <a:rPr lang="en-US" sz="2200" kern="1200"/>
            <a:t>Alignment is not yes/no – there are degrees of alignment</a:t>
          </a:r>
        </a:p>
      </dsp:txBody>
      <dsp:txXfrm>
        <a:off x="1435590" y="531"/>
        <a:ext cx="9080009" cy="1242935"/>
      </dsp:txXfrm>
    </dsp:sp>
    <dsp:sp modelId="{C448F537-BA85-4FA4-8053-21176AADA80F}">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79B72-6E60-4BA0-BB9E-18FFC9D504F5}">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6C4871-EFCB-466F-B0C9-A939217785F4}">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90000"/>
            </a:lnSpc>
            <a:spcBef>
              <a:spcPct val="0"/>
            </a:spcBef>
            <a:spcAft>
              <a:spcPct val="35000"/>
            </a:spcAft>
            <a:buNone/>
          </a:pPr>
          <a:r>
            <a:rPr lang="en-US" sz="2200" kern="1200"/>
            <a:t>Ideally, curriculum, instruction, and assessment are all aligned to the state standards, making them aligned to each other.</a:t>
          </a:r>
        </a:p>
      </dsp:txBody>
      <dsp:txXfrm>
        <a:off x="1435590" y="1554201"/>
        <a:ext cx="9080009" cy="1242935"/>
      </dsp:txXfrm>
    </dsp:sp>
    <dsp:sp modelId="{B032479F-F0EA-48CA-9EFB-454C36EB3973}">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90DB7-D239-42AC-B595-FD847A116B45}">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58482D-08B9-475F-B023-C650051CD29A}">
      <dsp:nvSpPr>
        <dsp:cNvPr id="0" name=""/>
        <dsp:cNvSpPr/>
      </dsp:nvSpPr>
      <dsp:spPr>
        <a:xfrm>
          <a:off x="1435590" y="3107870"/>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90000"/>
            </a:lnSpc>
            <a:spcBef>
              <a:spcPct val="0"/>
            </a:spcBef>
            <a:spcAft>
              <a:spcPct val="35000"/>
            </a:spcAft>
            <a:buNone/>
          </a:pPr>
          <a:r>
            <a:rPr lang="en-US" sz="2200" kern="1200"/>
            <a:t>Whenever a district is purchasing curriculum or interim assessments, the alignment needs to be considered</a:t>
          </a:r>
        </a:p>
      </dsp:txBody>
      <dsp:txXfrm>
        <a:off x="1435590" y="3107870"/>
        <a:ext cx="4732020" cy="1242935"/>
      </dsp:txXfrm>
    </dsp:sp>
    <dsp:sp modelId="{6BF5873A-D3AD-4849-8F1D-758EA0D66D13}">
      <dsp:nvSpPr>
        <dsp:cNvPr id="0" name=""/>
        <dsp:cNvSpPr/>
      </dsp:nvSpPr>
      <dsp:spPr>
        <a:xfrm>
          <a:off x="6167610" y="3107870"/>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90000"/>
            </a:lnSpc>
            <a:spcBef>
              <a:spcPct val="0"/>
            </a:spcBef>
            <a:spcAft>
              <a:spcPct val="35000"/>
            </a:spcAft>
            <a:buNone/>
          </a:pPr>
          <a:r>
            <a:rPr lang="en-US" sz="1300" kern="1200"/>
            <a:t>Bring together committees of teachers to evaluate the alignment</a:t>
          </a:r>
        </a:p>
        <a:p>
          <a:pPr marL="0" lvl="0" indent="0" algn="l" defTabSz="577850">
            <a:lnSpc>
              <a:spcPct val="90000"/>
            </a:lnSpc>
            <a:spcBef>
              <a:spcPct val="0"/>
            </a:spcBef>
            <a:spcAft>
              <a:spcPct val="35000"/>
            </a:spcAft>
            <a:buNone/>
          </a:pPr>
          <a:r>
            <a:rPr lang="en-US" sz="1300" kern="1200"/>
            <a:t>Anything developed outside of Kansas will never be perfectly aligned, but teachers can determine if it’s close enough to be helpful.</a:t>
          </a:r>
        </a:p>
      </dsp:txBody>
      <dsp:txXfrm>
        <a:off x="6167610" y="3107870"/>
        <a:ext cx="434798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5FF1F-A871-4FF3-B482-6774F9E1959C}" type="datetimeFigureOut">
              <a:rPr lang="en-US" smtClean="0"/>
              <a:t>7/7/2021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0D797-D700-4314-A954-11C580F7DCCA}" type="slidenum">
              <a:rPr lang="en-US" smtClean="0"/>
              <a:t>‹#›</a:t>
            </a:fld>
            <a:endParaRPr lang="en-US"/>
          </a:p>
        </p:txBody>
      </p:sp>
    </p:spTree>
    <p:extLst>
      <p:ext uri="{BB962C8B-B14F-4D97-AF65-F5344CB8AC3E}">
        <p14:creationId xmlns:p14="http://schemas.microsoft.com/office/powerpoint/2010/main" val="220539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the </a:t>
            </a:r>
            <a:r>
              <a:rPr lang="en-US" dirty="0" err="1"/>
              <a:t>LiNK</a:t>
            </a:r>
            <a:r>
              <a:rPr lang="en-US" dirty="0"/>
              <a:t> Assessment Literacy series. This presentation is about Alignment—what it is and why it matters, delivered by Dr. Marianne Perie of Measurement in Practice, LLC. </a:t>
            </a:r>
          </a:p>
        </p:txBody>
      </p:sp>
      <p:sp>
        <p:nvSpPr>
          <p:cNvPr id="4" name="Slide Number Placeholder 3"/>
          <p:cNvSpPr>
            <a:spLocks noGrp="1"/>
          </p:cNvSpPr>
          <p:nvPr>
            <p:ph type="sldNum" sz="quarter" idx="5"/>
          </p:nvPr>
        </p:nvSpPr>
        <p:spPr/>
        <p:txBody>
          <a:bodyPr/>
          <a:lstStyle/>
          <a:p>
            <a:fld id="{F010D797-D700-4314-A954-11C580F7DCCA}" type="slidenum">
              <a:rPr lang="en-US" smtClean="0"/>
              <a:t>1</a:t>
            </a:fld>
            <a:endParaRPr lang="en-US"/>
          </a:p>
        </p:txBody>
      </p:sp>
    </p:spTree>
    <p:extLst>
      <p:ext uri="{BB962C8B-B14F-4D97-AF65-F5344CB8AC3E}">
        <p14:creationId xmlns:p14="http://schemas.microsoft.com/office/powerpoint/2010/main" val="3326237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do a full alignment study of an assessment – like aligning the NWEA MAP test to the Kansas Standards – we look at the test blueprint to determine if it matches overall, and then analyze individual items. We can ask to have a couple of forms produced or examine the entire bank.  For each item, we look to see if it matches a Kansas standard for that grade and subject. Then, for the form as a whole, we look to see if the full breadth of the standards was measured. </a:t>
            </a:r>
          </a:p>
        </p:txBody>
      </p:sp>
      <p:sp>
        <p:nvSpPr>
          <p:cNvPr id="4" name="Slide Number Placeholder 3"/>
          <p:cNvSpPr>
            <a:spLocks noGrp="1"/>
          </p:cNvSpPr>
          <p:nvPr>
            <p:ph type="sldNum" sz="quarter" idx="5"/>
          </p:nvPr>
        </p:nvSpPr>
        <p:spPr/>
        <p:txBody>
          <a:bodyPr/>
          <a:lstStyle/>
          <a:p>
            <a:fld id="{F010D797-D700-4314-A954-11C580F7DCCA}" type="slidenum">
              <a:rPr lang="en-US" smtClean="0"/>
              <a:t>10</a:t>
            </a:fld>
            <a:endParaRPr lang="en-US"/>
          </a:p>
        </p:txBody>
      </p:sp>
    </p:spTree>
    <p:extLst>
      <p:ext uri="{BB962C8B-B14F-4D97-AF65-F5344CB8AC3E}">
        <p14:creationId xmlns:p14="http://schemas.microsoft.com/office/powerpoint/2010/main" val="825151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depth of knowledge intended by the standards compared to the items (or instructional unit) is an important part of alignment. We have seen mismatches in performance when a standard as students to “evaluate a literary device” and the test just asks them to identify it. Students do well on a district test and then do poorly on the state test, which can cause confusion when it appears they perform differently on the same content – the literary device. So we need to examine the depth of knowledge required and assessment to evaluate the match. </a:t>
            </a:r>
          </a:p>
          <a:p>
            <a:endParaRPr lang="en-US" dirty="0"/>
          </a:p>
          <a:p>
            <a:r>
              <a:rPr lang="en-US" dirty="0"/>
              <a:t>As mentioned earlier, Webb’s four DOK levels group ideas similarly to Bloom but with fewer categories. Usually, alignment studies require panelists to categorize standards and items into one of four DOK levels and then look for the match. </a:t>
            </a:r>
          </a:p>
          <a:p>
            <a:endParaRPr lang="en-US" dirty="0"/>
          </a:p>
          <a:p>
            <a:r>
              <a:rPr lang="en-US" dirty="0"/>
              <a:t>Read levels from slide.</a:t>
            </a:r>
          </a:p>
          <a:p>
            <a:endParaRPr lang="en-US" dirty="0"/>
          </a:p>
          <a:p>
            <a:r>
              <a:rPr lang="en-US" dirty="0"/>
              <a:t>It is important to note that standardized assessments rarely assess level 4, except through an extended task like an essay or performance task. </a:t>
            </a:r>
          </a:p>
        </p:txBody>
      </p:sp>
      <p:sp>
        <p:nvSpPr>
          <p:cNvPr id="4" name="Slide Number Placeholder 3"/>
          <p:cNvSpPr>
            <a:spLocks noGrp="1"/>
          </p:cNvSpPr>
          <p:nvPr>
            <p:ph type="sldNum" sz="quarter" idx="5"/>
          </p:nvPr>
        </p:nvSpPr>
        <p:spPr/>
        <p:txBody>
          <a:bodyPr/>
          <a:lstStyle/>
          <a:p>
            <a:fld id="{F010D797-D700-4314-A954-11C580F7DCCA}" type="slidenum">
              <a:rPr lang="en-US" smtClean="0"/>
              <a:t>11</a:t>
            </a:fld>
            <a:endParaRPr lang="en-US"/>
          </a:p>
        </p:txBody>
      </p:sp>
    </p:spTree>
    <p:extLst>
      <p:ext uri="{BB962C8B-B14F-4D97-AF65-F5344CB8AC3E}">
        <p14:creationId xmlns:p14="http://schemas.microsoft.com/office/powerpoint/2010/main" val="1480595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few years, new work is pushing the idea that DOK is not sufficient for considering complexity. Particularly in reading comprehension, the stimulus has a large role in determining the complexity of an items. For example, a question that asks a student to “identify the author’s purpose” could be very straightforward if the author clearly states the purpose up front, or it could be fairly complex if the passage is written more abstractly and requires the student to infer the purpose. If it’s stated literally, then identifying the author’s purpose is a level 1 task, but if it requires an inference, then it is a level 3 task, even though the items itself may be worded exactly the same in both instances. </a:t>
            </a:r>
          </a:p>
        </p:txBody>
      </p:sp>
      <p:sp>
        <p:nvSpPr>
          <p:cNvPr id="4" name="Slide Number Placeholder 3"/>
          <p:cNvSpPr>
            <a:spLocks noGrp="1"/>
          </p:cNvSpPr>
          <p:nvPr>
            <p:ph type="sldNum" sz="quarter" idx="5"/>
          </p:nvPr>
        </p:nvSpPr>
        <p:spPr/>
        <p:txBody>
          <a:bodyPr/>
          <a:lstStyle/>
          <a:p>
            <a:fld id="{F010D797-D700-4314-A954-11C580F7DCCA}" type="slidenum">
              <a:rPr lang="en-US" smtClean="0"/>
              <a:t>12</a:t>
            </a:fld>
            <a:endParaRPr lang="en-US"/>
          </a:p>
        </p:txBody>
      </p:sp>
    </p:spTree>
    <p:extLst>
      <p:ext uri="{BB962C8B-B14F-4D97-AF65-F5344CB8AC3E}">
        <p14:creationId xmlns:p14="http://schemas.microsoft.com/office/powerpoint/2010/main" val="1209072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Traditionally, just considered a quantitative measure of number of characters in a word and words in a sentence (e.g., Lexile or Fleishman-Kincaid measures)</a:t>
            </a:r>
          </a:p>
          <a:p>
            <a:r>
              <a:rPr lang="en-US"/>
              <a:t>Now it includes qualitative determinations, such as familiarity of the topic, level of inference required, whether connections are implicit or explicit, whether language includes academic or archaic vocabulary, and the degree to which the text includes figurative, ironic, or abstract language. </a:t>
            </a:r>
          </a:p>
          <a:p>
            <a:endParaRPr lang="en-US"/>
          </a:p>
        </p:txBody>
      </p:sp>
      <p:sp>
        <p:nvSpPr>
          <p:cNvPr id="4" name="Slide Number Placeholder 3"/>
          <p:cNvSpPr>
            <a:spLocks noGrp="1"/>
          </p:cNvSpPr>
          <p:nvPr>
            <p:ph type="sldNum" sz="quarter" idx="5"/>
          </p:nvPr>
        </p:nvSpPr>
        <p:spPr/>
        <p:txBody>
          <a:bodyPr/>
          <a:lstStyle/>
          <a:p>
            <a:fld id="{F010D797-D700-4314-A954-11C580F7DCCA}" type="slidenum">
              <a:rPr lang="en-US" smtClean="0"/>
              <a:t>13</a:t>
            </a:fld>
            <a:endParaRPr lang="en-US"/>
          </a:p>
        </p:txBody>
      </p:sp>
    </p:spTree>
    <p:extLst>
      <p:ext uri="{BB962C8B-B14F-4D97-AF65-F5344CB8AC3E}">
        <p14:creationId xmlns:p14="http://schemas.microsoft.com/office/powerpoint/2010/main" val="3074832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are thinking through depth of knowledge of the Kansas standards, the format of the standards help immensely. Math standards include “for example” statements and ELA standards also include suggestions for measuring the standard. In addition, the standards show the progression from the previous grade to the current one to the subsequent one. </a:t>
            </a:r>
          </a:p>
        </p:txBody>
      </p:sp>
      <p:sp>
        <p:nvSpPr>
          <p:cNvPr id="4" name="Slide Number Placeholder 3"/>
          <p:cNvSpPr>
            <a:spLocks noGrp="1"/>
          </p:cNvSpPr>
          <p:nvPr>
            <p:ph type="sldNum" sz="quarter" idx="5"/>
          </p:nvPr>
        </p:nvSpPr>
        <p:spPr/>
        <p:txBody>
          <a:bodyPr/>
          <a:lstStyle/>
          <a:p>
            <a:fld id="{F010D797-D700-4314-A954-11C580F7DCCA}" type="slidenum">
              <a:rPr lang="en-US" smtClean="0"/>
              <a:t>14</a:t>
            </a:fld>
            <a:endParaRPr lang="en-US"/>
          </a:p>
        </p:txBody>
      </p:sp>
    </p:spTree>
    <p:extLst>
      <p:ext uri="{BB962C8B-B14F-4D97-AF65-F5344CB8AC3E}">
        <p14:creationId xmlns:p14="http://schemas.microsoft.com/office/powerpoint/2010/main" val="3121998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Kansas standard RL.4.1 is “Refer to details and examples in a text when explaining what the text says explicitly and when drawing inferences from the text. This is a large standard, and it would be easy to write an assessment item or lesson plan to focus on one piece of it. For example, identifying an explicit example from the text is a rather low-level skill that would occur early in a progression. Explaining an inference and making inferences are much higher complexity statements. And, remember, the complexity of the text could also impact your evaluation of an assessment item or instructional module proclaimed to align to this standard. The progressions also provide information to evaluate to determine if they are on or out of grade level.</a:t>
            </a:r>
          </a:p>
        </p:txBody>
      </p:sp>
      <p:sp>
        <p:nvSpPr>
          <p:cNvPr id="4" name="Slide Number Placeholder 3"/>
          <p:cNvSpPr>
            <a:spLocks noGrp="1"/>
          </p:cNvSpPr>
          <p:nvPr>
            <p:ph type="sldNum" sz="quarter" idx="5"/>
          </p:nvPr>
        </p:nvSpPr>
        <p:spPr/>
        <p:txBody>
          <a:bodyPr/>
          <a:lstStyle/>
          <a:p>
            <a:fld id="{F010D797-D700-4314-A954-11C580F7DCCA}" type="slidenum">
              <a:rPr lang="en-US" smtClean="0"/>
              <a:t>15</a:t>
            </a:fld>
            <a:endParaRPr lang="en-US"/>
          </a:p>
        </p:txBody>
      </p:sp>
    </p:spTree>
    <p:extLst>
      <p:ext uri="{BB962C8B-B14F-4D97-AF65-F5344CB8AC3E}">
        <p14:creationId xmlns:p14="http://schemas.microsoft.com/office/powerpoint/2010/main" val="27674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alignment study, we first determine the DOK of the standard and then of each item purported to match that standard. It is fine for an item be less complex than the full standard IF it still measures an important component of the standard that leads up to the full standard. However, it is not okay for an item to measure a higher DOK than the standard, as that puts it out of grade level. Another tool to help us determine the appropriateness of the DOK are the performance level descriptors. The PLDs typically show a progression in the knowledge and skills a student should demonstrate on a particular standard. Items that measure each of these levels are a good match to our content and performance expectations. </a:t>
            </a:r>
          </a:p>
          <a:p>
            <a:endParaRPr lang="en-US" dirty="0"/>
          </a:p>
        </p:txBody>
      </p:sp>
      <p:sp>
        <p:nvSpPr>
          <p:cNvPr id="4" name="Slide Number Placeholder 3"/>
          <p:cNvSpPr>
            <a:spLocks noGrp="1"/>
          </p:cNvSpPr>
          <p:nvPr>
            <p:ph type="sldNum" sz="quarter" idx="5"/>
          </p:nvPr>
        </p:nvSpPr>
        <p:spPr/>
        <p:txBody>
          <a:bodyPr/>
          <a:lstStyle/>
          <a:p>
            <a:fld id="{F010D797-D700-4314-A954-11C580F7DCCA}" type="slidenum">
              <a:rPr lang="en-US" smtClean="0"/>
              <a:t>16</a:t>
            </a:fld>
            <a:endParaRPr lang="en-US"/>
          </a:p>
        </p:txBody>
      </p:sp>
    </p:spTree>
    <p:extLst>
      <p:ext uri="{BB962C8B-B14F-4D97-AF65-F5344CB8AC3E}">
        <p14:creationId xmlns:p14="http://schemas.microsoft.com/office/powerpoint/2010/main" val="3890783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performance level description – or PLD – of that same standard we just evaluated. Here, the assessment target is listed as “Given an inference or conclusion, use explicit details and implicit information from the text to support the inference or conclusion provided.” Moving from Level 2 to 3, the student will move from being able to work with explicit details only to both explicit and implicit details. And, moving from Level 3 to 4, they will progress from using the evidence to support a given conclusion to both supporting and refuting and inference and conclusion. Thus, a single item that only asks students to identify explicit evidence to support a conclusion is aligned to the standard, but an item bank would not be considered fully aligned unless it had items that measured this full spectrum of performance.</a:t>
            </a:r>
          </a:p>
        </p:txBody>
      </p:sp>
      <p:sp>
        <p:nvSpPr>
          <p:cNvPr id="4" name="Slide Number Placeholder 3"/>
          <p:cNvSpPr>
            <a:spLocks noGrp="1"/>
          </p:cNvSpPr>
          <p:nvPr>
            <p:ph type="sldNum" sz="quarter" idx="5"/>
          </p:nvPr>
        </p:nvSpPr>
        <p:spPr/>
        <p:txBody>
          <a:bodyPr/>
          <a:lstStyle/>
          <a:p>
            <a:fld id="{F010D797-D700-4314-A954-11C580F7DCCA}" type="slidenum">
              <a:rPr lang="en-US" smtClean="0"/>
              <a:t>17</a:t>
            </a:fld>
            <a:endParaRPr lang="en-US"/>
          </a:p>
        </p:txBody>
      </p:sp>
    </p:spTree>
    <p:extLst>
      <p:ext uri="{BB962C8B-B14F-4D97-AF65-F5344CB8AC3E}">
        <p14:creationId xmlns:p14="http://schemas.microsoft.com/office/powerpoint/2010/main" val="1174803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put all of this theory into practice. Here is an example of a test item that is purported to align to standard W.9-10.1e: “provide a concluding statement or section that follows and supports the argument presented.” Now, this example asks the student to select the most appropriate conclusion to an argument. It appears to be fully aligned, although you could argue that “selecting” is an easier exercise than “providing.” To evaluate whether the student can “provide” a concluding statement, we would need to collect a writing sample from the student. </a:t>
            </a:r>
          </a:p>
        </p:txBody>
      </p:sp>
      <p:sp>
        <p:nvSpPr>
          <p:cNvPr id="4" name="Slide Number Placeholder 3"/>
          <p:cNvSpPr>
            <a:spLocks noGrp="1"/>
          </p:cNvSpPr>
          <p:nvPr>
            <p:ph type="sldNum" sz="quarter" idx="5"/>
          </p:nvPr>
        </p:nvSpPr>
        <p:spPr/>
        <p:txBody>
          <a:bodyPr/>
          <a:lstStyle/>
          <a:p>
            <a:fld id="{F010D797-D700-4314-A954-11C580F7DCCA}" type="slidenum">
              <a:rPr lang="en-US" smtClean="0"/>
              <a:t>18</a:t>
            </a:fld>
            <a:endParaRPr lang="en-US"/>
          </a:p>
        </p:txBody>
      </p:sp>
    </p:spTree>
    <p:extLst>
      <p:ext uri="{BB962C8B-B14F-4D97-AF65-F5344CB8AC3E}">
        <p14:creationId xmlns:p14="http://schemas.microsoft.com/office/powerpoint/2010/main" val="3324862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it’s your turn to try.</a:t>
            </a:r>
          </a:p>
          <a:p>
            <a:endParaRPr lang="en-US" dirty="0"/>
          </a:p>
          <a:p>
            <a:r>
              <a:rPr lang="en-US" dirty="0"/>
              <a:t>In some cases, you will be told which standard an item is intended to assess, but not always. In this exercise, we will ask you which standard you believe the item was intended to align to. Then, you should evaluate the item and determine how fully it aligns to the standard. What’s the depth of knowledge? Is that the same as the standard? Analyze the passage. Is it appropriate for students at that grade level in terms of topic, length, and complexity?</a:t>
            </a:r>
          </a:p>
          <a:p>
            <a:endParaRPr lang="en-US" dirty="0"/>
          </a:p>
          <a:p>
            <a:r>
              <a:rPr lang="en-US" dirty="0"/>
              <a:t>You will need to have KS ELA content standards from grades 4, 6, and 8 to complete this exercise. The performance level descriptions from those grades will also be helpful. </a:t>
            </a:r>
          </a:p>
          <a:p>
            <a:endParaRPr lang="en-US" dirty="0"/>
          </a:p>
          <a:p>
            <a:r>
              <a:rPr lang="en-US" dirty="0"/>
              <a:t>Item ID 183137 aligns to a grade 8 standard;</a:t>
            </a:r>
          </a:p>
          <a:p>
            <a:r>
              <a:rPr lang="en-US" dirty="0"/>
              <a:t>Item ID 183036 aligns to a grade 6 standard; and </a:t>
            </a:r>
          </a:p>
          <a:p>
            <a:r>
              <a:rPr lang="en-US" dirty="0"/>
              <a:t>Item ID 182903 aligns to a grade 4 standard.</a:t>
            </a:r>
          </a:p>
          <a:p>
            <a:endParaRPr lang="en-US" dirty="0"/>
          </a:p>
          <a:p>
            <a:r>
              <a:rPr lang="en-US" dirty="0"/>
              <a:t>You should pause the video now to complete the assignment. </a:t>
            </a:r>
          </a:p>
        </p:txBody>
      </p:sp>
      <p:sp>
        <p:nvSpPr>
          <p:cNvPr id="4" name="Slide Number Placeholder 3"/>
          <p:cNvSpPr>
            <a:spLocks noGrp="1"/>
          </p:cNvSpPr>
          <p:nvPr>
            <p:ph type="sldNum" sz="quarter" idx="5"/>
          </p:nvPr>
        </p:nvSpPr>
        <p:spPr/>
        <p:txBody>
          <a:bodyPr/>
          <a:lstStyle/>
          <a:p>
            <a:fld id="{F010D797-D700-4314-A954-11C580F7DCCA}" type="slidenum">
              <a:rPr lang="en-US" smtClean="0"/>
              <a:t>19</a:t>
            </a:fld>
            <a:endParaRPr lang="en-US"/>
          </a:p>
        </p:txBody>
      </p:sp>
    </p:spTree>
    <p:extLst>
      <p:ext uri="{BB962C8B-B14F-4D97-AF65-F5344CB8AC3E}">
        <p14:creationId xmlns:p14="http://schemas.microsoft.com/office/powerpoint/2010/main" val="303269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 will be discussing alignment – what it is and why it matters. You’ll hear the word tossed about by those designing and evaluating curriculum and assessments, and in the next 45 minutes, we will think about what it really means. There are many dimensions to alignment that should be considered as you purchase curricula, evaluate assessments or create instructional units or quizzes. As part of this module, we will give you an opportunity to make some alignment decisions about test items. </a:t>
            </a:r>
          </a:p>
        </p:txBody>
      </p:sp>
      <p:sp>
        <p:nvSpPr>
          <p:cNvPr id="4" name="Slide Number Placeholder 3"/>
          <p:cNvSpPr>
            <a:spLocks noGrp="1"/>
          </p:cNvSpPr>
          <p:nvPr>
            <p:ph type="sldNum" sz="quarter" idx="5"/>
          </p:nvPr>
        </p:nvSpPr>
        <p:spPr/>
        <p:txBody>
          <a:bodyPr/>
          <a:lstStyle/>
          <a:p>
            <a:fld id="{F010D797-D700-4314-A954-11C580F7DCCA}" type="slidenum">
              <a:rPr lang="en-US" smtClean="0"/>
              <a:t>2</a:t>
            </a:fld>
            <a:endParaRPr lang="en-US"/>
          </a:p>
        </p:txBody>
      </p:sp>
    </p:spTree>
    <p:extLst>
      <p:ext uri="{BB962C8B-B14F-4D97-AF65-F5344CB8AC3E}">
        <p14:creationId xmlns:p14="http://schemas.microsoft.com/office/powerpoint/2010/main" val="3833419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items were written for another testing program so may not fully align to Kansas standards. But here are the answers, according to the test developers:</a:t>
            </a:r>
          </a:p>
          <a:p>
            <a:pPr marL="971550" lvl="1" indent="-514350">
              <a:buFont typeface="+mj-lt"/>
              <a:buAutoNum type="arabicPeriod"/>
            </a:pPr>
            <a:r>
              <a:rPr lang="en-US" dirty="0"/>
              <a:t>Item ID 183137 was intended to measure standard RL.8.1 at a DOK of 2.</a:t>
            </a:r>
          </a:p>
          <a:p>
            <a:pPr marL="971550" lvl="1" indent="-514350">
              <a:buFont typeface="+mj-lt"/>
              <a:buAutoNum type="arabicPeriod"/>
            </a:pPr>
            <a:r>
              <a:rPr lang="en-US" dirty="0"/>
              <a:t>Item ID 183036 was intended to measure standard W.6.1e at a DOK of 2.</a:t>
            </a:r>
          </a:p>
          <a:p>
            <a:pPr marL="971550" lvl="1" indent="-514350">
              <a:buFont typeface="+mj-lt"/>
              <a:buAutoNum type="arabicPeriod"/>
            </a:pPr>
            <a:r>
              <a:rPr lang="en-US" dirty="0"/>
              <a:t>Item ID 182903 was intended to measure standard RL.4.5 at a DOK of 3.</a:t>
            </a:r>
          </a:p>
          <a:p>
            <a:endParaRPr lang="en-US" dirty="0"/>
          </a:p>
          <a:p>
            <a:r>
              <a:rPr lang="en-US" dirty="0"/>
              <a:t>Do you agree with these ratings? Do they match what you decided? These are the activities we engage in during an alignment evaluation of an assessment. But, if the educators disagree with the test developers, we assume the teachers are right and change the alignment or toss out the item.</a:t>
            </a:r>
          </a:p>
          <a:p>
            <a:r>
              <a:rPr lang="en-US" dirty="0"/>
              <a:t>Feel free to pause the recording and discuss the intended alignment if it doesn’t match your </a:t>
            </a:r>
            <a:r>
              <a:rPr lang="en-US" dirty="0" err="1"/>
              <a:t>determiniations</a:t>
            </a:r>
            <a:r>
              <a:rPr lang="en-US" dirty="0"/>
              <a:t>. </a:t>
            </a:r>
          </a:p>
          <a:p>
            <a:endParaRPr lang="en-US" dirty="0"/>
          </a:p>
        </p:txBody>
      </p:sp>
      <p:sp>
        <p:nvSpPr>
          <p:cNvPr id="4" name="Slide Number Placeholder 3"/>
          <p:cNvSpPr>
            <a:spLocks noGrp="1"/>
          </p:cNvSpPr>
          <p:nvPr>
            <p:ph type="sldNum" sz="quarter" idx="5"/>
          </p:nvPr>
        </p:nvSpPr>
        <p:spPr/>
        <p:txBody>
          <a:bodyPr/>
          <a:lstStyle/>
          <a:p>
            <a:fld id="{F010D797-D700-4314-A954-11C580F7DCCA}" type="slidenum">
              <a:rPr lang="en-US" smtClean="0"/>
              <a:t>20</a:t>
            </a:fld>
            <a:endParaRPr lang="en-US"/>
          </a:p>
        </p:txBody>
      </p:sp>
    </p:spTree>
    <p:extLst>
      <p:ext uri="{BB962C8B-B14F-4D97-AF65-F5344CB8AC3E}">
        <p14:creationId xmlns:p14="http://schemas.microsoft.com/office/powerpoint/2010/main" val="4086010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these two dimensions – breadth and depth – are intended for the item level in assessments. To examine the other two dimensions, we need to look at a test form as a whole. These two dimensions are also appropriate for reviewing a full curriculum. Does a test or a curriculum cover ALL of the standards? If not, what is missing? Are there standards included that do not match Kansas standards for that subject and grade? The answers to these questions are about degrees of match. There is likely not to be a full match or a full mismatch. The question is how much of a match do you need to accomplish the goal?</a:t>
            </a:r>
          </a:p>
        </p:txBody>
      </p:sp>
      <p:sp>
        <p:nvSpPr>
          <p:cNvPr id="4" name="Slide Number Placeholder 3"/>
          <p:cNvSpPr>
            <a:spLocks noGrp="1"/>
          </p:cNvSpPr>
          <p:nvPr>
            <p:ph type="sldNum" sz="quarter" idx="5"/>
          </p:nvPr>
        </p:nvSpPr>
        <p:spPr/>
        <p:txBody>
          <a:bodyPr/>
          <a:lstStyle/>
          <a:p>
            <a:fld id="{F010D797-D700-4314-A954-11C580F7DCCA}" type="slidenum">
              <a:rPr lang="en-US" smtClean="0"/>
              <a:t>21</a:t>
            </a:fld>
            <a:endParaRPr lang="en-US"/>
          </a:p>
        </p:txBody>
      </p:sp>
    </p:spTree>
    <p:extLst>
      <p:ext uri="{BB962C8B-B14F-4D97-AF65-F5344CB8AC3E}">
        <p14:creationId xmlns:p14="http://schemas.microsoft.com/office/powerpoint/2010/main" val="2837416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area to consider is whether the curriculum or assessment has the same areas of emphasis as what the state has prioritized. </a:t>
            </a:r>
          </a:p>
          <a:p>
            <a:r>
              <a:rPr lang="en-US" dirty="0"/>
              <a:t>For example, if the state prioritizes Reading Literature in the early grades and Reading Informational text in the later grades, the curriculum and tests should do the same. </a:t>
            </a:r>
          </a:p>
          <a:p>
            <a:r>
              <a:rPr lang="en-US" dirty="0"/>
              <a:t>In Kansas, we have the newly created prioritized standards that we can consider as well. Any product purchased should include and emphasize those standards although not to the degree of ignoring the others. </a:t>
            </a:r>
          </a:p>
        </p:txBody>
      </p:sp>
      <p:sp>
        <p:nvSpPr>
          <p:cNvPr id="4" name="Slide Number Placeholder 3"/>
          <p:cNvSpPr>
            <a:spLocks noGrp="1"/>
          </p:cNvSpPr>
          <p:nvPr>
            <p:ph type="sldNum" sz="quarter" idx="5"/>
          </p:nvPr>
        </p:nvSpPr>
        <p:spPr/>
        <p:txBody>
          <a:bodyPr/>
          <a:lstStyle/>
          <a:p>
            <a:fld id="{F010D797-D700-4314-A954-11C580F7DCCA}" type="slidenum">
              <a:rPr lang="en-US" smtClean="0"/>
              <a:t>22</a:t>
            </a:fld>
            <a:endParaRPr lang="en-US"/>
          </a:p>
        </p:txBody>
      </p:sp>
    </p:spTree>
    <p:extLst>
      <p:ext uri="{BB962C8B-B14F-4D97-AF65-F5344CB8AC3E}">
        <p14:creationId xmlns:p14="http://schemas.microsoft.com/office/powerpoint/2010/main" val="3072402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determine the emphasis on a test is to examine the blueprint. The KAP blueprint is rolled up to a fairly high level, but you can see what percentage of the test measures reading vs writing. Other blueprints will break out the proportion of subclaims, too. If you look at the blueprint of an interim assessment you wish to purchase, like NWEA MAP or Renaissance STAR, the percentage of the assessment devoted to each claim and subclaim should align with both the summative test and your curriculum for the results to be maximally useful. </a:t>
            </a:r>
          </a:p>
        </p:txBody>
      </p:sp>
      <p:sp>
        <p:nvSpPr>
          <p:cNvPr id="4" name="Slide Number Placeholder 3"/>
          <p:cNvSpPr>
            <a:spLocks noGrp="1"/>
          </p:cNvSpPr>
          <p:nvPr>
            <p:ph type="sldNum" sz="quarter" idx="5"/>
          </p:nvPr>
        </p:nvSpPr>
        <p:spPr/>
        <p:txBody>
          <a:bodyPr/>
          <a:lstStyle/>
          <a:p>
            <a:fld id="{F010D797-D700-4314-A954-11C580F7DCCA}" type="slidenum">
              <a:rPr lang="en-US" smtClean="0"/>
              <a:t>23</a:t>
            </a:fld>
            <a:endParaRPr lang="en-US"/>
          </a:p>
        </p:txBody>
      </p:sp>
    </p:spTree>
    <p:extLst>
      <p:ext uri="{BB962C8B-B14F-4D97-AF65-F5344CB8AC3E}">
        <p14:creationId xmlns:p14="http://schemas.microsoft.com/office/powerpoint/2010/main" val="3009428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Stepping back again, I want to emphasize the importance of considering your goals and evaluating products in line with those goals. An alignment study can tell us if the curriculum or assessment covers the full breadth and depth of the Kansas Standards. Kansas teachers can tell us if there is anything in the product that does not align well and whether the product will be a help or a hindrance in meeting the student learning goals.</a:t>
            </a:r>
          </a:p>
        </p:txBody>
      </p:sp>
      <p:sp>
        <p:nvSpPr>
          <p:cNvPr id="4" name="Slide Number Placeholder 3"/>
          <p:cNvSpPr>
            <a:spLocks noGrp="1"/>
          </p:cNvSpPr>
          <p:nvPr>
            <p:ph type="sldNum" sz="quarter" idx="5"/>
          </p:nvPr>
        </p:nvSpPr>
        <p:spPr/>
        <p:txBody>
          <a:bodyPr/>
          <a:lstStyle/>
          <a:p>
            <a:fld id="{F010D797-D700-4314-A954-11C580F7DCCA}" type="slidenum">
              <a:rPr lang="en-US" smtClean="0"/>
              <a:t>24</a:t>
            </a:fld>
            <a:endParaRPr lang="en-US"/>
          </a:p>
        </p:txBody>
      </p:sp>
    </p:spTree>
    <p:extLst>
      <p:ext uri="{BB962C8B-B14F-4D97-AF65-F5344CB8AC3E}">
        <p14:creationId xmlns:p14="http://schemas.microsoft.com/office/powerpoint/2010/main" val="3389151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experts are hired by the state to conduct an alignment study of a state assessment, these are the criteria they use. (read slide)</a:t>
            </a:r>
          </a:p>
        </p:txBody>
      </p:sp>
      <p:sp>
        <p:nvSpPr>
          <p:cNvPr id="4" name="Slide Number Placeholder 3"/>
          <p:cNvSpPr>
            <a:spLocks noGrp="1"/>
          </p:cNvSpPr>
          <p:nvPr>
            <p:ph type="sldNum" sz="quarter" idx="5"/>
          </p:nvPr>
        </p:nvSpPr>
        <p:spPr/>
        <p:txBody>
          <a:bodyPr/>
          <a:lstStyle/>
          <a:p>
            <a:fld id="{F010D797-D700-4314-A954-11C580F7DCCA}" type="slidenum">
              <a:rPr lang="en-US" smtClean="0"/>
              <a:t>25</a:t>
            </a:fld>
            <a:endParaRPr lang="en-US"/>
          </a:p>
        </p:txBody>
      </p:sp>
    </p:spTree>
    <p:extLst>
      <p:ext uri="{BB962C8B-B14F-4D97-AF65-F5344CB8AC3E}">
        <p14:creationId xmlns:p14="http://schemas.microsoft.com/office/powerpoint/2010/main" val="2336969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I hope your takeaways include that alignment among standards, curriculum, instruction, and assessment is important for a coherent learning system. And that alignment is a continuum of degrees and not a simple yes or no. When those purchasing or creating an assessment, curriculum or instructional module work to ensure strong alignment with state standards, then the products will also be aligned to each other. The closer the alignment, the easier it is for teachers to work with all of the products to help students achieve learning goals. And, finally, teachers should be at the forefront of decisions involving alignment. They understand the content and how it is taught. Products developed outside of Kansas may have some issues with alignment and Kansas educators can determine if those issues are too great for the product to be helpful.</a:t>
            </a:r>
          </a:p>
          <a:p>
            <a:endParaRPr lang="en-US" dirty="0"/>
          </a:p>
          <a:p>
            <a:r>
              <a:rPr lang="en-US" dirty="0"/>
              <a:t>At the end of this video, I encourage you to reflect on what you learned and how you might apply it to your job in the classroom, at the school, or at a district level. I suspect the answer will be different for different people. </a:t>
            </a:r>
          </a:p>
        </p:txBody>
      </p:sp>
      <p:sp>
        <p:nvSpPr>
          <p:cNvPr id="4" name="Slide Number Placeholder 3"/>
          <p:cNvSpPr>
            <a:spLocks noGrp="1"/>
          </p:cNvSpPr>
          <p:nvPr>
            <p:ph type="sldNum" sz="quarter" idx="5"/>
          </p:nvPr>
        </p:nvSpPr>
        <p:spPr/>
        <p:txBody>
          <a:bodyPr/>
          <a:lstStyle/>
          <a:p>
            <a:fld id="{F010D797-D700-4314-A954-11C580F7DCCA}" type="slidenum">
              <a:rPr lang="en-US" smtClean="0"/>
              <a:t>26</a:t>
            </a:fld>
            <a:endParaRPr lang="en-US"/>
          </a:p>
        </p:txBody>
      </p:sp>
    </p:spTree>
    <p:extLst>
      <p:ext uri="{BB962C8B-B14F-4D97-AF65-F5344CB8AC3E}">
        <p14:creationId xmlns:p14="http://schemas.microsoft.com/office/powerpoint/2010/main" val="4071804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I hope you found the information valuable. </a:t>
            </a:r>
          </a:p>
          <a:p>
            <a:endParaRPr lang="en-US" dirty="0"/>
          </a:p>
          <a:p>
            <a:r>
              <a:rPr lang="en-US" dirty="0"/>
              <a:t>This grant was made available through…and is intended for use by Kansas educators and school administrators. </a:t>
            </a:r>
          </a:p>
          <a:p>
            <a:endParaRPr lang="en-US" dirty="0"/>
          </a:p>
          <a:p>
            <a:r>
              <a:rPr lang="en-US" dirty="0"/>
              <a:t>If you have questions or would like to learn more, please feel free to contact either the author or the project manager whose names and emails are listed here. Thank you for your time! I hope you found the information valuable. </a:t>
            </a:r>
          </a:p>
          <a:p>
            <a:endParaRPr lang="en-US" dirty="0"/>
          </a:p>
          <a:p>
            <a:r>
              <a:rPr lang="en-US" dirty="0"/>
              <a:t>This recording was made available through the federal Striving Readers Comprehensive Literacy initiative, in partnership with the University of Kansas Center for Research on Learning.  The grant was awarded to the Kansas State Department of Education in 2017 and funds are being distributed to eight literacy projects across Kansas to improve literacy for children, birth through grade 12, at the community, regional and state levels.  </a:t>
            </a:r>
          </a:p>
          <a:p>
            <a:endParaRPr lang="en-US" dirty="0"/>
          </a:p>
          <a:p>
            <a:r>
              <a:rPr lang="en-US" dirty="0"/>
              <a:t>If you have questions or would like to learn more, please feel free to contact either the author or the project manager whose names and emails are listed here.</a:t>
            </a:r>
          </a:p>
        </p:txBody>
      </p:sp>
      <p:sp>
        <p:nvSpPr>
          <p:cNvPr id="4" name="Slide Number Placeholder 3"/>
          <p:cNvSpPr>
            <a:spLocks noGrp="1"/>
          </p:cNvSpPr>
          <p:nvPr>
            <p:ph type="sldNum" sz="quarter" idx="5"/>
          </p:nvPr>
        </p:nvSpPr>
        <p:spPr/>
        <p:txBody>
          <a:bodyPr/>
          <a:lstStyle/>
          <a:p>
            <a:fld id="{A0D11981-F587-4A88-8860-46A4EEEF9CE1}" type="slidenum">
              <a:rPr lang="en-US" smtClean="0"/>
              <a:t>27</a:t>
            </a:fld>
            <a:endParaRPr lang="en-US"/>
          </a:p>
        </p:txBody>
      </p:sp>
    </p:spTree>
    <p:extLst>
      <p:ext uri="{BB962C8B-B14F-4D97-AF65-F5344CB8AC3E}">
        <p14:creationId xmlns:p14="http://schemas.microsoft.com/office/powerpoint/2010/main" val="1605383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you will probably ask yourself: Why do I need to know this? When would I use this information? Are you sure I’m the person who should understand this?</a:t>
            </a:r>
          </a:p>
          <a:p>
            <a:r>
              <a:rPr lang="en-US" dirty="0"/>
              <a:t>To start with the last question, YES! Anyone who selects curriculum, picks up a lesson plan, or chooses a test for a student should have a basic understanding of alignment. Teachers need to consider alignment properties when you decide whether a test is appropriate to give your students, a performance task or research project is worth the effort, or even when you write your own lesson plan or class quiz. And district staff really need to understand alignment when they purchase a curriculum or assessment program.  </a:t>
            </a:r>
          </a:p>
          <a:p>
            <a:endParaRPr lang="en-US" dirty="0"/>
          </a:p>
        </p:txBody>
      </p:sp>
      <p:sp>
        <p:nvSpPr>
          <p:cNvPr id="4" name="Slide Number Placeholder 3"/>
          <p:cNvSpPr>
            <a:spLocks noGrp="1"/>
          </p:cNvSpPr>
          <p:nvPr>
            <p:ph type="sldNum" sz="quarter" idx="5"/>
          </p:nvPr>
        </p:nvSpPr>
        <p:spPr/>
        <p:txBody>
          <a:bodyPr/>
          <a:lstStyle/>
          <a:p>
            <a:fld id="{F010D797-D700-4314-A954-11C580F7DCCA}" type="slidenum">
              <a:rPr lang="en-US" smtClean="0"/>
              <a:t>3</a:t>
            </a:fld>
            <a:endParaRPr lang="en-US"/>
          </a:p>
        </p:txBody>
      </p:sp>
    </p:spTree>
    <p:extLst>
      <p:ext uri="{BB962C8B-B14F-4D97-AF65-F5344CB8AC3E}">
        <p14:creationId xmlns:p14="http://schemas.microsoft.com/office/powerpoint/2010/main" val="2453086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defining alignment. The dictionary directs us from “alignment” to “align” which it defines as “bringing into a straight-line; bringing parts or components into proper coordination; bringing into agreement, or close cooperation. In an educational setting, we talk about alignment as coordination – ensuring that standards, curriculum, instruction, and assessment all fall into a line, working together. </a:t>
            </a:r>
          </a:p>
          <a:p>
            <a:r>
              <a:rPr lang="en-US" dirty="0"/>
              <a:t>In a classroom this means that what is taught and tested align to each other and to the broader goals for instruction for the year. </a:t>
            </a:r>
          </a:p>
          <a:p>
            <a:r>
              <a:rPr lang="en-US" dirty="0"/>
              <a:t>For tests, we evaluate alignment to determine the degree to which the test blueprint and items are in agreement with content and performance expectations for that grade and subject.</a:t>
            </a:r>
          </a:p>
          <a:p>
            <a:r>
              <a:rPr lang="en-US" dirty="0"/>
              <a:t>When all of this is aligned, the system will work coherently to help students learn what they are expected to know and do.</a:t>
            </a:r>
          </a:p>
        </p:txBody>
      </p:sp>
      <p:sp>
        <p:nvSpPr>
          <p:cNvPr id="4" name="Slide Number Placeholder 3"/>
          <p:cNvSpPr>
            <a:spLocks noGrp="1"/>
          </p:cNvSpPr>
          <p:nvPr>
            <p:ph type="sldNum" sz="quarter" idx="5"/>
          </p:nvPr>
        </p:nvSpPr>
        <p:spPr/>
        <p:txBody>
          <a:bodyPr/>
          <a:lstStyle/>
          <a:p>
            <a:fld id="{F010D797-D700-4314-A954-11C580F7DCCA}" type="slidenum">
              <a:rPr lang="en-US" smtClean="0"/>
              <a:t>4</a:t>
            </a:fld>
            <a:endParaRPr lang="en-US"/>
          </a:p>
        </p:txBody>
      </p:sp>
    </p:spTree>
    <p:extLst>
      <p:ext uri="{BB962C8B-B14F-4D97-AF65-F5344CB8AC3E}">
        <p14:creationId xmlns:p14="http://schemas.microsoft.com/office/powerpoint/2010/main" val="789922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demonstrate this idea of coherence visually, the authors of “knowing what students know” produced this triangle that has been a popular representation of the importance of a balanced and aligned education system. The intent of the triangle was to show the relationship among curriculum, instruction, and assessment, all aligned to state standards and learning goals for students. When these three components are integrated well, the best learning occurs. </a:t>
            </a:r>
          </a:p>
        </p:txBody>
      </p:sp>
      <p:sp>
        <p:nvSpPr>
          <p:cNvPr id="4" name="Slide Number Placeholder 3"/>
          <p:cNvSpPr>
            <a:spLocks noGrp="1"/>
          </p:cNvSpPr>
          <p:nvPr>
            <p:ph type="sldNum" sz="quarter" idx="5"/>
          </p:nvPr>
        </p:nvSpPr>
        <p:spPr/>
        <p:txBody>
          <a:bodyPr/>
          <a:lstStyle/>
          <a:p>
            <a:fld id="{F010D797-D700-4314-A954-11C580F7DCCA}" type="slidenum">
              <a:rPr lang="en-US" smtClean="0"/>
              <a:t>5</a:t>
            </a:fld>
            <a:endParaRPr lang="en-US"/>
          </a:p>
        </p:txBody>
      </p:sp>
    </p:spTree>
    <p:extLst>
      <p:ext uri="{BB962C8B-B14F-4D97-AF65-F5344CB8AC3E}">
        <p14:creationId xmlns:p14="http://schemas.microsoft.com/office/powerpoint/2010/main" val="273040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think about the importance of alignment is to think sequentially. State content standards are adopted by the Kansas State Board of Education. These are the learning goals for students at each grade and for each subject area. Curriculum, purchased by districts, needs to align t the standards. Instruction should be aligned to the curriculum. Then, classroom assessments need to be aligned to curriculum and instruction and state summative assessments (like KAP and DLM) need to be aligned to the state standards. When all of these components are aligned, we have a coherent system of learning. </a:t>
            </a:r>
          </a:p>
        </p:txBody>
      </p:sp>
      <p:sp>
        <p:nvSpPr>
          <p:cNvPr id="4" name="Slide Number Placeholder 3"/>
          <p:cNvSpPr>
            <a:spLocks noGrp="1"/>
          </p:cNvSpPr>
          <p:nvPr>
            <p:ph type="sldNum" sz="quarter" idx="5"/>
          </p:nvPr>
        </p:nvSpPr>
        <p:spPr/>
        <p:txBody>
          <a:bodyPr/>
          <a:lstStyle/>
          <a:p>
            <a:fld id="{F010D797-D700-4314-A954-11C580F7DCCA}" type="slidenum">
              <a:rPr lang="en-US" smtClean="0"/>
              <a:t>6</a:t>
            </a:fld>
            <a:endParaRPr lang="en-US"/>
          </a:p>
        </p:txBody>
      </p:sp>
    </p:spTree>
    <p:extLst>
      <p:ext uri="{BB962C8B-B14F-4D97-AF65-F5344CB8AC3E}">
        <p14:creationId xmlns:p14="http://schemas.microsoft.com/office/powerpoint/2010/main" val="130411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our notable research scientists in the field of assessment design and evaluation is Dr. Norman Webb of the University of Wisconsin. Now retired, he wrote the seminal papers on how to determine the degree to which an assessment is aligned to the intended content standards. </a:t>
            </a:r>
          </a:p>
          <a:p>
            <a:endParaRPr lang="en-US" dirty="0"/>
          </a:p>
          <a:p>
            <a:r>
              <a:rPr lang="en-US" dirty="0"/>
              <a:t>Since state assessments under No Child Left Behind had to go through Federal Peer Review to be accepted under Title I, assessment designers have been required to use criteria like Webb’s to show that the state assessments are aligned to the state content standards. It was no longer sufficient to just indicate which standard each item matched to; instead, the state now had to show how the assessment looked on four dimensions: Categorical </a:t>
            </a:r>
            <a:r>
              <a:rPr lang="en-US" dirty="0" err="1"/>
              <a:t>concurannce</a:t>
            </a:r>
            <a:r>
              <a:rPr lang="en-US" dirty="0"/>
              <a:t>, Depth of Knowledge, Range of Knowledge, and Balance of Representation. </a:t>
            </a:r>
          </a:p>
          <a:p>
            <a:endParaRPr lang="en-US" dirty="0"/>
          </a:p>
        </p:txBody>
      </p:sp>
      <p:sp>
        <p:nvSpPr>
          <p:cNvPr id="4" name="Slide Number Placeholder 3"/>
          <p:cNvSpPr>
            <a:spLocks noGrp="1"/>
          </p:cNvSpPr>
          <p:nvPr>
            <p:ph type="sldNum" sz="quarter" idx="5"/>
          </p:nvPr>
        </p:nvSpPr>
        <p:spPr/>
        <p:txBody>
          <a:bodyPr/>
          <a:lstStyle/>
          <a:p>
            <a:fld id="{F010D797-D700-4314-A954-11C580F7DCCA}" type="slidenum">
              <a:rPr lang="en-US" smtClean="0"/>
              <a:t>7</a:t>
            </a:fld>
            <a:endParaRPr lang="en-US"/>
          </a:p>
        </p:txBody>
      </p:sp>
    </p:spTree>
    <p:extLst>
      <p:ext uri="{BB962C8B-B14F-4D97-AF65-F5344CB8AC3E}">
        <p14:creationId xmlns:p14="http://schemas.microsoft.com/office/powerpoint/2010/main" val="2273277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remember the four dimensions, I find it helpful to rename them with more commonplace language. </a:t>
            </a:r>
          </a:p>
          <a:p>
            <a:r>
              <a:rPr lang="en-US" dirty="0"/>
              <a:t>So, categorical concurrence is really about the content match. This is a broad category that requires us to look at the content domains in a set of standards and compare them to those in the product we are evaluating. </a:t>
            </a:r>
          </a:p>
          <a:p>
            <a:r>
              <a:rPr lang="en-US" dirty="0"/>
              <a:t>The depth of knowledge is a more familiar term. Most educators are familiar with Bloom’s taxonomy. Dr. Webb created a rubric to quantify the depth of knowledge of a standard and a test item, and his process looks for a match.</a:t>
            </a:r>
          </a:p>
          <a:p>
            <a:r>
              <a:rPr lang="en-US" dirty="0"/>
              <a:t>Range of knowledge is about the breadth of the content covered. Does an assessment cover all the content standards? Or, does it cover content standards that aren’t in the Kansas standards at that grade level?</a:t>
            </a:r>
          </a:p>
          <a:p>
            <a:r>
              <a:rPr lang="en-US" dirty="0"/>
              <a:t>Finally, balance of representation looks at a product in its entirety and asks if the emphasis it places on particular subdomains matches the emphasis placed by the standards. </a:t>
            </a:r>
          </a:p>
        </p:txBody>
      </p:sp>
      <p:sp>
        <p:nvSpPr>
          <p:cNvPr id="4" name="Slide Number Placeholder 3"/>
          <p:cNvSpPr>
            <a:spLocks noGrp="1"/>
          </p:cNvSpPr>
          <p:nvPr>
            <p:ph type="sldNum" sz="quarter" idx="5"/>
          </p:nvPr>
        </p:nvSpPr>
        <p:spPr/>
        <p:txBody>
          <a:bodyPr/>
          <a:lstStyle/>
          <a:p>
            <a:fld id="{F010D797-D700-4314-A954-11C580F7DCCA}" type="slidenum">
              <a:rPr lang="en-US" smtClean="0"/>
              <a:t>8</a:t>
            </a:fld>
            <a:endParaRPr lang="en-US"/>
          </a:p>
        </p:txBody>
      </p:sp>
    </p:spTree>
    <p:extLst>
      <p:ext uri="{BB962C8B-B14F-4D97-AF65-F5344CB8AC3E}">
        <p14:creationId xmlns:p14="http://schemas.microsoft.com/office/powerpoint/2010/main" val="4263952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into a little more detail on the dimensions of alignment, and then I’ll give you a chance to try out some of these analyses on sample test items.</a:t>
            </a:r>
          </a:p>
          <a:p>
            <a:endParaRPr lang="en-US" dirty="0"/>
          </a:p>
          <a:p>
            <a:r>
              <a:rPr lang="en-US" dirty="0"/>
              <a:t>The content match looks at the similarity in the domains or targets of the standards compared to the </a:t>
            </a:r>
            <a:r>
              <a:rPr lang="en-US" dirty="0" err="1"/>
              <a:t>subscores</a:t>
            </a:r>
            <a:r>
              <a:rPr lang="en-US" dirty="0"/>
              <a:t> reported by an assessment or the domains taught in a curriculum. </a:t>
            </a:r>
          </a:p>
          <a:p>
            <a:endParaRPr lang="en-US" dirty="0"/>
          </a:p>
        </p:txBody>
      </p:sp>
      <p:sp>
        <p:nvSpPr>
          <p:cNvPr id="4" name="Slide Number Placeholder 3"/>
          <p:cNvSpPr>
            <a:spLocks noGrp="1"/>
          </p:cNvSpPr>
          <p:nvPr>
            <p:ph type="sldNum" sz="quarter" idx="5"/>
          </p:nvPr>
        </p:nvSpPr>
        <p:spPr/>
        <p:txBody>
          <a:bodyPr/>
          <a:lstStyle/>
          <a:p>
            <a:fld id="{F010D797-D700-4314-A954-11C580F7DCCA}" type="slidenum">
              <a:rPr lang="en-US" smtClean="0"/>
              <a:t>9</a:t>
            </a:fld>
            <a:endParaRPr lang="en-US"/>
          </a:p>
        </p:txBody>
      </p:sp>
    </p:spTree>
    <p:extLst>
      <p:ext uri="{BB962C8B-B14F-4D97-AF65-F5344CB8AC3E}">
        <p14:creationId xmlns:p14="http://schemas.microsoft.com/office/powerpoint/2010/main" val="54111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1737-341E-0846-B77C-6346A9961E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3A32FA-5254-C64F-B381-9F279D7BE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753D3E-91CD-7549-83CC-497FE1F94D2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866728F-E8E0-2D41-A156-40BB34C5B3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FC1169-A4F1-B04A-93BC-559FF945A987}"/>
              </a:ext>
            </a:extLst>
          </p:cNvPr>
          <p:cNvSpPr>
            <a:spLocks noGrp="1"/>
          </p:cNvSpPr>
          <p:nvPr>
            <p:ph type="sldNum" sz="quarter" idx="12"/>
          </p:nvPr>
        </p:nvSpPr>
        <p:spPr/>
        <p:txBody>
          <a:bodyPr/>
          <a:lstStyle/>
          <a:p>
            <a:fld id="{6CB6D02B-AA7C-9E48-A4B0-E44C094432E5}" type="slidenum">
              <a:rPr lang="en-US" smtClean="0"/>
              <a:t>‹#›</a:t>
            </a:fld>
            <a:endParaRPr lang="en-US" dirty="0"/>
          </a:p>
        </p:txBody>
      </p:sp>
    </p:spTree>
    <p:extLst>
      <p:ext uri="{BB962C8B-B14F-4D97-AF65-F5344CB8AC3E}">
        <p14:creationId xmlns:p14="http://schemas.microsoft.com/office/powerpoint/2010/main" val="377747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3769-9A66-0348-B1A5-3BE13D240F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9A5473-CFCF-4648-B863-346AC72A4B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611702-B043-A848-B729-7A10066CBDC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F2FFCAA-BD69-5246-83F1-B1F694AED9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C27104-005D-B343-B4DA-1938F8C32D67}"/>
              </a:ext>
            </a:extLst>
          </p:cNvPr>
          <p:cNvSpPr>
            <a:spLocks noGrp="1"/>
          </p:cNvSpPr>
          <p:nvPr>
            <p:ph type="sldNum" sz="quarter" idx="12"/>
          </p:nvPr>
        </p:nvSpPr>
        <p:spPr/>
        <p:txBody>
          <a:bodyPr/>
          <a:lstStyle/>
          <a:p>
            <a:fld id="{6CB6D02B-AA7C-9E48-A4B0-E44C094432E5}" type="slidenum">
              <a:rPr lang="en-US" smtClean="0"/>
              <a:t>‹#›</a:t>
            </a:fld>
            <a:endParaRPr lang="en-US" dirty="0"/>
          </a:p>
        </p:txBody>
      </p:sp>
    </p:spTree>
    <p:extLst>
      <p:ext uri="{BB962C8B-B14F-4D97-AF65-F5344CB8AC3E}">
        <p14:creationId xmlns:p14="http://schemas.microsoft.com/office/powerpoint/2010/main" val="143671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5BC324-2C80-684F-AAF2-087787E1A2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683F66-9712-774F-AC56-090A218B88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B3B06-71E8-B941-8507-3224AB0EAEE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0A08E5A-BCAA-FF49-BCC2-781C3FB1B4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FF58E8-3239-A44B-9C58-CED64143872D}"/>
              </a:ext>
            </a:extLst>
          </p:cNvPr>
          <p:cNvSpPr>
            <a:spLocks noGrp="1"/>
          </p:cNvSpPr>
          <p:nvPr>
            <p:ph type="sldNum" sz="quarter" idx="12"/>
          </p:nvPr>
        </p:nvSpPr>
        <p:spPr/>
        <p:txBody>
          <a:bodyPr/>
          <a:lstStyle/>
          <a:p>
            <a:fld id="{6CB6D02B-AA7C-9E48-A4B0-E44C094432E5}" type="slidenum">
              <a:rPr lang="en-US" smtClean="0"/>
              <a:t>‹#›</a:t>
            </a:fld>
            <a:endParaRPr lang="en-US" dirty="0"/>
          </a:p>
        </p:txBody>
      </p:sp>
    </p:spTree>
    <p:extLst>
      <p:ext uri="{BB962C8B-B14F-4D97-AF65-F5344CB8AC3E}">
        <p14:creationId xmlns:p14="http://schemas.microsoft.com/office/powerpoint/2010/main" val="143187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A9D7-3EF4-B146-85CC-3F74B8308229}"/>
              </a:ext>
            </a:extLst>
          </p:cNvPr>
          <p:cNvSpPr>
            <a:spLocks noGrp="1"/>
          </p:cNvSpPr>
          <p:nvPr>
            <p:ph type="title"/>
          </p:nvPr>
        </p:nvSpPr>
        <p:spPr/>
        <p:txBody>
          <a:bodyPr/>
          <a:lstStyle>
            <a:lvl1pPr>
              <a:defRPr>
                <a:solidFill>
                  <a:schemeClr val="accent5">
                    <a:lumMod val="50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2ED843-1A93-C142-A744-20048E3AB43A}"/>
              </a:ext>
            </a:extLst>
          </p:cNvPr>
          <p:cNvSpPr>
            <a:spLocks noGrp="1"/>
          </p:cNvSpPr>
          <p:nvPr>
            <p:ph idx="1"/>
          </p:nvPr>
        </p:nvSpPr>
        <p:spPr>
          <a:xfrm>
            <a:off x="838200" y="1700705"/>
            <a:ext cx="10515600" cy="4351338"/>
          </a:xfrm>
        </p:spPr>
        <p:txBody>
          <a:bodyPr/>
          <a:lstStyle>
            <a:lvl2pPr>
              <a:defRPr>
                <a:solidFill>
                  <a:schemeClr val="accent5">
                    <a:lumMod val="75000"/>
                  </a:schemeClr>
                </a:solidFill>
              </a:defRPr>
            </a:lvl2pPr>
            <a:lvl4pPr>
              <a:defRPr>
                <a:solidFill>
                  <a:schemeClr val="accent5">
                    <a:lumMod val="60000"/>
                    <a:lumOff val="40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7F6AF87-1602-884D-814C-974AC6C3AD7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3996A0E-B954-9F4F-B1E9-62DB1CD287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F6941B-A681-8D4F-B9ED-5AB91F026814}"/>
              </a:ext>
            </a:extLst>
          </p:cNvPr>
          <p:cNvSpPr>
            <a:spLocks noGrp="1"/>
          </p:cNvSpPr>
          <p:nvPr>
            <p:ph type="sldNum" sz="quarter" idx="12"/>
          </p:nvPr>
        </p:nvSpPr>
        <p:spPr/>
        <p:txBody>
          <a:bodyPr/>
          <a:lstStyle/>
          <a:p>
            <a:fld id="{6CB6D02B-AA7C-9E48-A4B0-E44C094432E5}" type="slidenum">
              <a:rPr lang="en-US" smtClean="0"/>
              <a:t>‹#›</a:t>
            </a:fld>
            <a:endParaRPr lang="en-US" dirty="0"/>
          </a:p>
        </p:txBody>
      </p:sp>
      <p:pic>
        <p:nvPicPr>
          <p:cNvPr id="8" name="Picture 7" descr="A drawing of a face&#10;&#10;Description automatically generated">
            <a:extLst>
              <a:ext uri="{FF2B5EF4-FFF2-40B4-BE49-F238E27FC236}">
                <a16:creationId xmlns:a16="http://schemas.microsoft.com/office/drawing/2014/main" id="{35A01FF3-DDE0-42A4-8FD7-A29D00450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119178"/>
            <a:ext cx="1060627" cy="602297"/>
          </a:xfrm>
          <a:prstGeom prst="rect">
            <a:avLst/>
          </a:prstGeom>
        </p:spPr>
      </p:pic>
      <p:cxnSp>
        <p:nvCxnSpPr>
          <p:cNvPr id="10" name="Straight Connector 9">
            <a:extLst>
              <a:ext uri="{FF2B5EF4-FFF2-40B4-BE49-F238E27FC236}">
                <a16:creationId xmlns:a16="http://schemas.microsoft.com/office/drawing/2014/main" id="{0E860B96-7A5C-4954-A9AE-8527543C35C0}"/>
              </a:ext>
            </a:extLst>
          </p:cNvPr>
          <p:cNvCxnSpPr/>
          <p:nvPr/>
        </p:nvCxnSpPr>
        <p:spPr>
          <a:xfrm>
            <a:off x="838200" y="6109160"/>
            <a:ext cx="105156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06439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20AE-846C-3D43-8F35-31E28B1CE0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83328E-7CC3-4E44-A6BA-1B03F4B1EA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8A26FD-69D2-684F-8394-0300898D20A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8E3FA58-B230-5F4D-A388-B7ACE7B343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F76200-F901-BC44-906E-247874F2D397}"/>
              </a:ext>
            </a:extLst>
          </p:cNvPr>
          <p:cNvSpPr>
            <a:spLocks noGrp="1"/>
          </p:cNvSpPr>
          <p:nvPr>
            <p:ph type="sldNum" sz="quarter" idx="12"/>
          </p:nvPr>
        </p:nvSpPr>
        <p:spPr/>
        <p:txBody>
          <a:bodyPr/>
          <a:lstStyle/>
          <a:p>
            <a:fld id="{6CB6D02B-AA7C-9E48-A4B0-E44C094432E5}" type="slidenum">
              <a:rPr lang="en-US" smtClean="0"/>
              <a:t>‹#›</a:t>
            </a:fld>
            <a:endParaRPr lang="en-US" dirty="0"/>
          </a:p>
        </p:txBody>
      </p:sp>
    </p:spTree>
    <p:extLst>
      <p:ext uri="{BB962C8B-B14F-4D97-AF65-F5344CB8AC3E}">
        <p14:creationId xmlns:p14="http://schemas.microsoft.com/office/powerpoint/2010/main" val="57811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647D-4925-BE43-B4D9-7818F0754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25CDFC-89FB-6642-8422-1D7CA260B1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AE847F-F2FE-DD4E-A20F-C08C4A0396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76A943-8561-6549-80B7-1D824393715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DA16CA3-3E13-EA46-ACBE-C96DBF45CB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BDE62A-B450-F641-83C9-163739D5EA89}"/>
              </a:ext>
            </a:extLst>
          </p:cNvPr>
          <p:cNvSpPr>
            <a:spLocks noGrp="1"/>
          </p:cNvSpPr>
          <p:nvPr>
            <p:ph type="sldNum" sz="quarter" idx="12"/>
          </p:nvPr>
        </p:nvSpPr>
        <p:spPr/>
        <p:txBody>
          <a:bodyPr/>
          <a:lstStyle/>
          <a:p>
            <a:fld id="{6CB6D02B-AA7C-9E48-A4B0-E44C094432E5}" type="slidenum">
              <a:rPr lang="en-US" smtClean="0"/>
              <a:t>‹#›</a:t>
            </a:fld>
            <a:endParaRPr lang="en-US" dirty="0"/>
          </a:p>
        </p:txBody>
      </p:sp>
    </p:spTree>
    <p:extLst>
      <p:ext uri="{BB962C8B-B14F-4D97-AF65-F5344CB8AC3E}">
        <p14:creationId xmlns:p14="http://schemas.microsoft.com/office/powerpoint/2010/main" val="40261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344D-1EA1-8949-9AB0-2F2D189C80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F82467-CB93-5C48-8D8C-9A3375B9EF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8B0F6E-BCF1-F440-89BA-7A5327BAE0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879BCE-FFD4-FC41-BCEA-7ED71021E6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E1E29B-A1A3-A24E-9652-F11D848B7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2DAD29-2962-4941-B3A6-EE1E3F41228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5F2C0C0E-C815-3842-A0AB-F12997D1A0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911E487-9AFF-9A4B-A0C6-008050A006C0}"/>
              </a:ext>
            </a:extLst>
          </p:cNvPr>
          <p:cNvSpPr>
            <a:spLocks noGrp="1"/>
          </p:cNvSpPr>
          <p:nvPr>
            <p:ph type="sldNum" sz="quarter" idx="12"/>
          </p:nvPr>
        </p:nvSpPr>
        <p:spPr/>
        <p:txBody>
          <a:bodyPr/>
          <a:lstStyle/>
          <a:p>
            <a:fld id="{6CB6D02B-AA7C-9E48-A4B0-E44C094432E5}" type="slidenum">
              <a:rPr lang="en-US" smtClean="0"/>
              <a:t>‹#›</a:t>
            </a:fld>
            <a:endParaRPr lang="en-US" dirty="0"/>
          </a:p>
        </p:txBody>
      </p:sp>
    </p:spTree>
    <p:extLst>
      <p:ext uri="{BB962C8B-B14F-4D97-AF65-F5344CB8AC3E}">
        <p14:creationId xmlns:p14="http://schemas.microsoft.com/office/powerpoint/2010/main" val="387990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9C0F-AFCC-6943-9258-1B8791B057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38A3D-5932-D94A-91B3-C208D83D579C}"/>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CC059DF-2C41-E748-8144-889057D33F2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C31BD89-6845-404F-841C-B4102F5A1C3B}"/>
              </a:ext>
            </a:extLst>
          </p:cNvPr>
          <p:cNvSpPr>
            <a:spLocks noGrp="1"/>
          </p:cNvSpPr>
          <p:nvPr>
            <p:ph type="sldNum" sz="quarter" idx="12"/>
          </p:nvPr>
        </p:nvSpPr>
        <p:spPr/>
        <p:txBody>
          <a:bodyPr/>
          <a:lstStyle/>
          <a:p>
            <a:fld id="{6CB6D02B-AA7C-9E48-A4B0-E44C094432E5}" type="slidenum">
              <a:rPr lang="en-US" smtClean="0"/>
              <a:t>‹#›</a:t>
            </a:fld>
            <a:endParaRPr lang="en-US" dirty="0"/>
          </a:p>
        </p:txBody>
      </p:sp>
    </p:spTree>
    <p:extLst>
      <p:ext uri="{BB962C8B-B14F-4D97-AF65-F5344CB8AC3E}">
        <p14:creationId xmlns:p14="http://schemas.microsoft.com/office/powerpoint/2010/main" val="57294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B3E571-1CE7-EA4A-91BE-0758EE0C5EB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4D88FEA7-F788-6F4D-AA14-04455CBD14C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E76D4DA-731E-0441-9B6F-ED5BFA433793}"/>
              </a:ext>
            </a:extLst>
          </p:cNvPr>
          <p:cNvSpPr>
            <a:spLocks noGrp="1"/>
          </p:cNvSpPr>
          <p:nvPr>
            <p:ph type="sldNum" sz="quarter" idx="12"/>
          </p:nvPr>
        </p:nvSpPr>
        <p:spPr/>
        <p:txBody>
          <a:bodyPr/>
          <a:lstStyle/>
          <a:p>
            <a:fld id="{6CB6D02B-AA7C-9E48-A4B0-E44C094432E5}" type="slidenum">
              <a:rPr lang="en-US" smtClean="0"/>
              <a:t>‹#›</a:t>
            </a:fld>
            <a:endParaRPr lang="en-US" dirty="0"/>
          </a:p>
        </p:txBody>
      </p:sp>
    </p:spTree>
    <p:extLst>
      <p:ext uri="{BB962C8B-B14F-4D97-AF65-F5344CB8AC3E}">
        <p14:creationId xmlns:p14="http://schemas.microsoft.com/office/powerpoint/2010/main" val="117044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27BE-3B2A-C74A-8120-8CD25F95F5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CF21E0-4024-3D4D-A3D2-335BC1327C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1E7275-108E-A245-B495-9EECB01C9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928334-AE2A-E948-A92F-BBFE8F2610D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FD20B04-36D6-584D-92C8-4149611AB4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05E696-B9E7-5A41-A6FC-222B1EE2543E}"/>
              </a:ext>
            </a:extLst>
          </p:cNvPr>
          <p:cNvSpPr>
            <a:spLocks noGrp="1"/>
          </p:cNvSpPr>
          <p:nvPr>
            <p:ph type="sldNum" sz="quarter" idx="12"/>
          </p:nvPr>
        </p:nvSpPr>
        <p:spPr/>
        <p:txBody>
          <a:bodyPr/>
          <a:lstStyle/>
          <a:p>
            <a:fld id="{6CB6D02B-AA7C-9E48-A4B0-E44C094432E5}" type="slidenum">
              <a:rPr lang="en-US" smtClean="0"/>
              <a:t>‹#›</a:t>
            </a:fld>
            <a:endParaRPr lang="en-US" dirty="0"/>
          </a:p>
        </p:txBody>
      </p:sp>
    </p:spTree>
    <p:extLst>
      <p:ext uri="{BB962C8B-B14F-4D97-AF65-F5344CB8AC3E}">
        <p14:creationId xmlns:p14="http://schemas.microsoft.com/office/powerpoint/2010/main" val="517718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67192-CE28-F14F-917B-D4B9DDD065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8F87F1-952F-DB4A-8A16-871D97A4F3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251212F-0368-A74D-8506-26A301FDC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98CFB7-FB62-F249-B9C4-21625A4976C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7F3D559-BCF5-7543-93B7-0CED0C5AA3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19D004-019A-D54D-A3F8-67B134E43856}"/>
              </a:ext>
            </a:extLst>
          </p:cNvPr>
          <p:cNvSpPr>
            <a:spLocks noGrp="1"/>
          </p:cNvSpPr>
          <p:nvPr>
            <p:ph type="sldNum" sz="quarter" idx="12"/>
          </p:nvPr>
        </p:nvSpPr>
        <p:spPr/>
        <p:txBody>
          <a:bodyPr/>
          <a:lstStyle/>
          <a:p>
            <a:fld id="{6CB6D02B-AA7C-9E48-A4B0-E44C094432E5}" type="slidenum">
              <a:rPr lang="en-US" smtClean="0"/>
              <a:t>‹#›</a:t>
            </a:fld>
            <a:endParaRPr lang="en-US" dirty="0"/>
          </a:p>
        </p:txBody>
      </p:sp>
    </p:spTree>
    <p:extLst>
      <p:ext uri="{BB962C8B-B14F-4D97-AF65-F5344CB8AC3E}">
        <p14:creationId xmlns:p14="http://schemas.microsoft.com/office/powerpoint/2010/main" val="148385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550545-33BE-494B-9818-B13F153E09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54D801-73A7-9546-AE6A-CBA4C86D46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886F6-58F1-5848-803D-03E17AAF20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9A4C7DC-554A-F54B-A9AA-8E44702DAA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3780949-1E13-A44F-82CB-F54C69C8C0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6D02B-AA7C-9E48-A4B0-E44C094432E5}" type="slidenum">
              <a:rPr lang="en-US" smtClean="0"/>
              <a:t>‹#›</a:t>
            </a:fld>
            <a:endParaRPr lang="en-US" dirty="0"/>
          </a:p>
        </p:txBody>
      </p:sp>
    </p:spTree>
    <p:extLst>
      <p:ext uri="{BB962C8B-B14F-4D97-AF65-F5344CB8AC3E}">
        <p14:creationId xmlns:p14="http://schemas.microsoft.com/office/powerpoint/2010/main" val="2080981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www.maggiehosmcgrane.com/2015/11/adapting-blooms-for-formative-assessment.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hyperlink" Target="https://creativecommons.org/licenses/by/3.0/" TargetMode="External"/><Relationship Id="rId4" Type="http://schemas.openxmlformats.org/officeDocument/2006/relationships/diagramLayout" Target="../diagrams/layout4.xml"/><Relationship Id="rId9" Type="http://schemas.openxmlformats.org/officeDocument/2006/relationships/hyperlink" Target="http://www.justintarte.com/2014/05/but-that-wont-help-our-test-scores.html"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hyperlink" Target="mailto:mp@measurementinpractice.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kmuff@ksd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964181-09C3-4BDD-96FE-09542FDD4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5785"/>
            <a:ext cx="12192000" cy="5570243"/>
          </a:xfrm>
          <a:prstGeom prst="rect">
            <a:avLst/>
          </a:prstGeom>
        </p:spPr>
      </p:pic>
      <p:sp>
        <p:nvSpPr>
          <p:cNvPr id="2" name="Title 1">
            <a:extLst>
              <a:ext uri="{FF2B5EF4-FFF2-40B4-BE49-F238E27FC236}">
                <a16:creationId xmlns:a16="http://schemas.microsoft.com/office/drawing/2014/main" id="{A1A370D4-C1D4-4E01-8618-51DC17099201}"/>
              </a:ext>
            </a:extLst>
          </p:cNvPr>
          <p:cNvSpPr>
            <a:spLocks noGrp="1"/>
          </p:cNvSpPr>
          <p:nvPr>
            <p:ph type="ctrTitle"/>
          </p:nvPr>
        </p:nvSpPr>
        <p:spPr/>
        <p:txBody>
          <a:bodyPr/>
          <a:lstStyle/>
          <a:p>
            <a:r>
              <a:rPr lang="en-US" b="1" dirty="0" err="1">
                <a:solidFill>
                  <a:schemeClr val="bg2">
                    <a:lumMod val="10000"/>
                  </a:schemeClr>
                </a:solidFill>
              </a:rPr>
              <a:t>LiNK</a:t>
            </a:r>
            <a:r>
              <a:rPr lang="en-US" b="1" dirty="0">
                <a:solidFill>
                  <a:schemeClr val="bg2">
                    <a:lumMod val="10000"/>
                  </a:schemeClr>
                </a:solidFill>
              </a:rPr>
              <a:t> Assessment Literacy: </a:t>
            </a:r>
            <a:r>
              <a:rPr lang="en-US" dirty="0"/>
              <a:t>Alignment</a:t>
            </a:r>
          </a:p>
        </p:txBody>
      </p:sp>
      <p:sp>
        <p:nvSpPr>
          <p:cNvPr id="3" name="Subtitle 2">
            <a:extLst>
              <a:ext uri="{FF2B5EF4-FFF2-40B4-BE49-F238E27FC236}">
                <a16:creationId xmlns:a16="http://schemas.microsoft.com/office/drawing/2014/main" id="{CAEE0509-F586-4035-AB5D-4FDF248F9F53}"/>
              </a:ext>
            </a:extLst>
          </p:cNvPr>
          <p:cNvSpPr>
            <a:spLocks noGrp="1"/>
          </p:cNvSpPr>
          <p:nvPr>
            <p:ph type="subTitle" idx="1"/>
          </p:nvPr>
        </p:nvSpPr>
        <p:spPr/>
        <p:txBody>
          <a:bodyPr/>
          <a:lstStyle/>
          <a:p>
            <a:r>
              <a:rPr lang="en-US" dirty="0"/>
              <a:t>Marianne Perie</a:t>
            </a:r>
          </a:p>
          <a:p>
            <a:r>
              <a:rPr lang="en-US" dirty="0"/>
              <a:t>Measurement in Practice, LLC</a:t>
            </a:r>
          </a:p>
        </p:txBody>
      </p:sp>
    </p:spTree>
    <p:extLst>
      <p:ext uri="{BB962C8B-B14F-4D97-AF65-F5344CB8AC3E}">
        <p14:creationId xmlns:p14="http://schemas.microsoft.com/office/powerpoint/2010/main" val="1254646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40D3-9341-48C7-91E4-5E134C79BA6A}"/>
              </a:ext>
            </a:extLst>
          </p:cNvPr>
          <p:cNvSpPr>
            <a:spLocks noGrp="1"/>
          </p:cNvSpPr>
          <p:nvPr>
            <p:ph type="title"/>
          </p:nvPr>
        </p:nvSpPr>
        <p:spPr/>
        <p:txBody>
          <a:bodyPr/>
          <a:lstStyle/>
          <a:p>
            <a:r>
              <a:rPr lang="en-US" dirty="0"/>
              <a:t>Content match at the item level</a:t>
            </a:r>
          </a:p>
        </p:txBody>
      </p:sp>
      <p:sp>
        <p:nvSpPr>
          <p:cNvPr id="3" name="Content Placeholder 2">
            <a:extLst>
              <a:ext uri="{FF2B5EF4-FFF2-40B4-BE49-F238E27FC236}">
                <a16:creationId xmlns:a16="http://schemas.microsoft.com/office/drawing/2014/main" id="{1972B403-531F-41E7-8645-D2D9FD1951AC}"/>
              </a:ext>
            </a:extLst>
          </p:cNvPr>
          <p:cNvSpPr>
            <a:spLocks noGrp="1"/>
          </p:cNvSpPr>
          <p:nvPr>
            <p:ph idx="1"/>
          </p:nvPr>
        </p:nvSpPr>
        <p:spPr/>
        <p:txBody>
          <a:bodyPr/>
          <a:lstStyle/>
          <a:p>
            <a:r>
              <a:rPr lang="en-US" dirty="0"/>
              <a:t>A full alignment study will examine each item in the bank or on a test form and compares what it measures to what is asked by the standards. </a:t>
            </a:r>
          </a:p>
          <a:p>
            <a:r>
              <a:rPr lang="en-US" dirty="0"/>
              <a:t>Does the item measure the full standard? A part of it?</a:t>
            </a:r>
          </a:p>
          <a:p>
            <a:r>
              <a:rPr lang="en-US" dirty="0"/>
              <a:t>Is it a good match to the standard?</a:t>
            </a:r>
          </a:p>
        </p:txBody>
      </p:sp>
      <p:sp>
        <p:nvSpPr>
          <p:cNvPr id="4" name="Slide Number Placeholder 3">
            <a:extLst>
              <a:ext uri="{FF2B5EF4-FFF2-40B4-BE49-F238E27FC236}">
                <a16:creationId xmlns:a16="http://schemas.microsoft.com/office/drawing/2014/main" id="{DAC8DE39-A7B4-4D0F-92B8-B8261BA5130A}"/>
              </a:ext>
            </a:extLst>
          </p:cNvPr>
          <p:cNvSpPr>
            <a:spLocks noGrp="1"/>
          </p:cNvSpPr>
          <p:nvPr>
            <p:ph type="sldNum" sz="quarter" idx="12"/>
          </p:nvPr>
        </p:nvSpPr>
        <p:spPr/>
        <p:txBody>
          <a:bodyPr/>
          <a:lstStyle/>
          <a:p>
            <a:fld id="{6CB6D02B-AA7C-9E48-A4B0-E44C094432E5}" type="slidenum">
              <a:rPr lang="en-US" smtClean="0"/>
              <a:t>10</a:t>
            </a:fld>
            <a:endParaRPr lang="en-US" dirty="0"/>
          </a:p>
        </p:txBody>
      </p:sp>
    </p:spTree>
    <p:extLst>
      <p:ext uri="{BB962C8B-B14F-4D97-AF65-F5344CB8AC3E}">
        <p14:creationId xmlns:p14="http://schemas.microsoft.com/office/powerpoint/2010/main" val="1174801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A9C4E-23AB-46A7-9F7E-05EC9EE45B7E}"/>
              </a:ext>
            </a:extLst>
          </p:cNvPr>
          <p:cNvSpPr>
            <a:spLocks noGrp="1"/>
          </p:cNvSpPr>
          <p:nvPr>
            <p:ph type="title"/>
          </p:nvPr>
        </p:nvSpPr>
        <p:spPr/>
        <p:txBody>
          <a:bodyPr/>
          <a:lstStyle/>
          <a:p>
            <a:r>
              <a:rPr lang="en-US" dirty="0"/>
              <a:t>Depth of Knowledge</a:t>
            </a:r>
          </a:p>
        </p:txBody>
      </p:sp>
      <p:sp>
        <p:nvSpPr>
          <p:cNvPr id="3" name="Content Placeholder 2">
            <a:extLst>
              <a:ext uri="{FF2B5EF4-FFF2-40B4-BE49-F238E27FC236}">
                <a16:creationId xmlns:a16="http://schemas.microsoft.com/office/drawing/2014/main" id="{E923BCB3-7161-4295-AC68-F4316495034D}"/>
              </a:ext>
            </a:extLst>
          </p:cNvPr>
          <p:cNvSpPr>
            <a:spLocks noGrp="1"/>
          </p:cNvSpPr>
          <p:nvPr>
            <p:ph idx="1"/>
          </p:nvPr>
        </p:nvSpPr>
        <p:spPr/>
        <p:txBody>
          <a:bodyPr>
            <a:normAutofit/>
          </a:bodyPr>
          <a:lstStyle/>
          <a:p>
            <a:r>
              <a:rPr lang="en-US" dirty="0"/>
              <a:t>Webb’s rubric for Depth of Knowledge is similar to Bloom’s Taxonomy:</a:t>
            </a:r>
          </a:p>
          <a:p>
            <a:pPr lvl="1"/>
            <a:r>
              <a:rPr lang="en-US" dirty="0"/>
              <a:t>Level 1: Recall. </a:t>
            </a:r>
            <a:r>
              <a:rPr lang="en-US" i="1" dirty="0"/>
              <a:t>Includes identify, recall, recognize, use, and measure</a:t>
            </a:r>
          </a:p>
          <a:p>
            <a:pPr lvl="1"/>
            <a:r>
              <a:rPr lang="en-US" dirty="0"/>
              <a:t>Level 2: Skill/concept. </a:t>
            </a:r>
            <a:r>
              <a:rPr lang="en-US" i="1" dirty="0"/>
              <a:t>Includes classify, organize, estimate, make observations, collect and display data, and compare</a:t>
            </a:r>
          </a:p>
          <a:p>
            <a:pPr lvl="1"/>
            <a:r>
              <a:rPr lang="en-US" dirty="0"/>
              <a:t>Level 3: Strategic thinking. Includes explain, evaluate, draw a conclusion, solve</a:t>
            </a:r>
          </a:p>
          <a:p>
            <a:pPr lvl="1"/>
            <a:r>
              <a:rPr lang="en-US" dirty="0"/>
              <a:t>Level 4: Extended thinking. Includes develop and prove a conjecture, design and conduct an experiment, make connections among related concepts and phenomena, combine and synthesize ideas, critique experimental designs</a:t>
            </a:r>
          </a:p>
          <a:p>
            <a:r>
              <a:rPr lang="en-US" dirty="0"/>
              <a:t>Level 4 is almost never assessed on a standardized test except through an essay or performance task. </a:t>
            </a:r>
          </a:p>
        </p:txBody>
      </p:sp>
      <p:sp>
        <p:nvSpPr>
          <p:cNvPr id="4" name="Slide Number Placeholder 3">
            <a:extLst>
              <a:ext uri="{FF2B5EF4-FFF2-40B4-BE49-F238E27FC236}">
                <a16:creationId xmlns:a16="http://schemas.microsoft.com/office/drawing/2014/main" id="{760FD3B7-02AC-4BAF-B97C-7114397FCF90}"/>
              </a:ext>
            </a:extLst>
          </p:cNvPr>
          <p:cNvSpPr>
            <a:spLocks noGrp="1"/>
          </p:cNvSpPr>
          <p:nvPr>
            <p:ph type="sldNum" sz="quarter" idx="12"/>
          </p:nvPr>
        </p:nvSpPr>
        <p:spPr/>
        <p:txBody>
          <a:bodyPr/>
          <a:lstStyle/>
          <a:p>
            <a:fld id="{6CB6D02B-AA7C-9E48-A4B0-E44C094432E5}" type="slidenum">
              <a:rPr lang="en-US" smtClean="0"/>
              <a:t>11</a:t>
            </a:fld>
            <a:endParaRPr lang="en-US" dirty="0"/>
          </a:p>
        </p:txBody>
      </p:sp>
    </p:spTree>
    <p:extLst>
      <p:ext uri="{BB962C8B-B14F-4D97-AF65-F5344CB8AC3E}">
        <p14:creationId xmlns:p14="http://schemas.microsoft.com/office/powerpoint/2010/main" val="2377457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D30B97-DC76-4201-A3E9-C604AADAC8A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72200" y="3330168"/>
            <a:ext cx="5183188" cy="2034401"/>
          </a:xfrm>
          <a:prstGeom prst="rect">
            <a:avLst/>
          </a:prstGeom>
          <a:noFill/>
        </p:spPr>
      </p:pic>
      <p:sp>
        <p:nvSpPr>
          <p:cNvPr id="4" name="Slide Number Placeholder 3">
            <a:extLst>
              <a:ext uri="{FF2B5EF4-FFF2-40B4-BE49-F238E27FC236}">
                <a16:creationId xmlns:a16="http://schemas.microsoft.com/office/drawing/2014/main" id="{3CB7FE55-A2F8-448F-869C-5251583F158E}"/>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CB6D02B-AA7C-9E48-A4B0-E44C094432E5}" type="slidenum">
              <a:rPr lang="en-US" smtClean="0"/>
              <a:pPr>
                <a:spcAft>
                  <a:spcPts val="600"/>
                </a:spcAft>
              </a:pPr>
              <a:t>12</a:t>
            </a:fld>
            <a:endParaRPr lang="en-US"/>
          </a:p>
        </p:txBody>
      </p:sp>
      <p:sp>
        <p:nvSpPr>
          <p:cNvPr id="2" name="Title 1">
            <a:extLst>
              <a:ext uri="{FF2B5EF4-FFF2-40B4-BE49-F238E27FC236}">
                <a16:creationId xmlns:a16="http://schemas.microsoft.com/office/drawing/2014/main" id="{4DB715DC-85A2-4D9A-B7B1-18B29BED9BDA}"/>
              </a:ext>
            </a:extLst>
          </p:cNvPr>
          <p:cNvSpPr>
            <a:spLocks noGrp="1"/>
          </p:cNvSpPr>
          <p:nvPr>
            <p:ph type="title"/>
          </p:nvPr>
        </p:nvSpPr>
        <p:spPr>
          <a:xfrm>
            <a:off x="839788" y="365125"/>
            <a:ext cx="10515600" cy="1325563"/>
          </a:xfrm>
        </p:spPr>
        <p:txBody>
          <a:bodyPr anchor="ctr">
            <a:normAutofit/>
          </a:bodyPr>
          <a:lstStyle/>
          <a:p>
            <a:r>
              <a:rPr lang="en-US" dirty="0"/>
              <a:t>Complexity</a:t>
            </a:r>
          </a:p>
        </p:txBody>
      </p:sp>
      <p:sp>
        <p:nvSpPr>
          <p:cNvPr id="11" name="Text Placeholder 2">
            <a:extLst>
              <a:ext uri="{FF2B5EF4-FFF2-40B4-BE49-F238E27FC236}">
                <a16:creationId xmlns:a16="http://schemas.microsoft.com/office/drawing/2014/main" id="{004AA241-35B1-455C-AD6D-DBA993AF82D6}"/>
              </a:ext>
            </a:extLst>
          </p:cNvPr>
          <p:cNvSpPr>
            <a:spLocks noGrp="1"/>
          </p:cNvSpPr>
          <p:nvPr>
            <p:ph type="body" idx="1"/>
          </p:nvPr>
        </p:nvSpPr>
        <p:spPr>
          <a:xfrm>
            <a:off x="839788" y="1681163"/>
            <a:ext cx="5157787" cy="823912"/>
          </a:xfrm>
        </p:spPr>
        <p:txBody>
          <a:bodyPr/>
          <a:lstStyle/>
          <a:p>
            <a:r>
              <a:rPr lang="en-US" dirty="0"/>
              <a:t>New approach</a:t>
            </a:r>
          </a:p>
        </p:txBody>
      </p:sp>
      <p:sp>
        <p:nvSpPr>
          <p:cNvPr id="3" name="Content Placeholder 2">
            <a:extLst>
              <a:ext uri="{FF2B5EF4-FFF2-40B4-BE49-F238E27FC236}">
                <a16:creationId xmlns:a16="http://schemas.microsoft.com/office/drawing/2014/main" id="{51CD0231-6B49-4C6C-AA65-9A2FA1DB65E8}"/>
              </a:ext>
            </a:extLst>
          </p:cNvPr>
          <p:cNvSpPr>
            <a:spLocks noGrp="1"/>
          </p:cNvSpPr>
          <p:nvPr>
            <p:ph sz="half" idx="2"/>
          </p:nvPr>
        </p:nvSpPr>
        <p:spPr>
          <a:xfrm>
            <a:off x="839788" y="2505075"/>
            <a:ext cx="5157787" cy="3684588"/>
          </a:xfrm>
        </p:spPr>
        <p:txBody>
          <a:bodyPr>
            <a:normAutofit/>
          </a:bodyPr>
          <a:lstStyle/>
          <a:p>
            <a:r>
              <a:rPr lang="en-US" sz="2000"/>
              <a:t>More recent work has pushed back on these simple definitions with a broader look at complexity.</a:t>
            </a:r>
          </a:p>
          <a:p>
            <a:r>
              <a:rPr lang="en-US" sz="2000"/>
              <a:t>For example:</a:t>
            </a:r>
          </a:p>
          <a:p>
            <a:pPr lvl="1"/>
            <a:r>
              <a:rPr lang="en-US" sz="2000"/>
              <a:t>ELA: “Identify the author’s purpose” could be a Level 3 item if it requires a student to make inferences from abstract text.</a:t>
            </a:r>
          </a:p>
          <a:p>
            <a:pPr lvl="1"/>
            <a:r>
              <a:rPr lang="en-US" sz="2000"/>
              <a:t>Math: Estimate could be a high-level task if multiple steps and connections are required to make a reasonable estimate.</a:t>
            </a:r>
          </a:p>
          <a:p>
            <a:endParaRPr lang="en-US" sz="2000"/>
          </a:p>
        </p:txBody>
      </p:sp>
      <p:sp>
        <p:nvSpPr>
          <p:cNvPr id="13" name="Text Placeholder 4">
            <a:extLst>
              <a:ext uri="{FF2B5EF4-FFF2-40B4-BE49-F238E27FC236}">
                <a16:creationId xmlns:a16="http://schemas.microsoft.com/office/drawing/2014/main" id="{12852A8F-3E13-4286-BA13-7D11E8BAF540}"/>
              </a:ext>
            </a:extLst>
          </p:cNvPr>
          <p:cNvSpPr>
            <a:spLocks noGrp="1"/>
          </p:cNvSpPr>
          <p:nvPr>
            <p:ph type="body" sz="quarter" idx="3"/>
          </p:nvPr>
        </p:nvSpPr>
        <p:spPr>
          <a:xfrm>
            <a:off x="6172200" y="1681163"/>
            <a:ext cx="5183188" cy="823912"/>
          </a:xfrm>
        </p:spPr>
        <p:txBody>
          <a:bodyPr/>
          <a:lstStyle/>
          <a:p>
            <a:r>
              <a:rPr lang="en-US" dirty="0"/>
              <a:t>Older approach</a:t>
            </a:r>
          </a:p>
        </p:txBody>
      </p:sp>
    </p:spTree>
    <p:extLst>
      <p:ext uri="{BB962C8B-B14F-4D97-AF65-F5344CB8AC3E}">
        <p14:creationId xmlns:p14="http://schemas.microsoft.com/office/powerpoint/2010/main" val="3866904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E48668-3E3D-4CD4-858D-351FD7DA62A6}"/>
              </a:ext>
            </a:extLst>
          </p:cNvPr>
          <p:cNvSpPr>
            <a:spLocks noGrp="1"/>
          </p:cNvSpPr>
          <p:nvPr>
            <p:ph type="title"/>
          </p:nvPr>
        </p:nvSpPr>
        <p:spPr/>
        <p:txBody>
          <a:bodyPr/>
          <a:lstStyle/>
          <a:p>
            <a:r>
              <a:rPr lang="en-US" dirty="0"/>
              <a:t>Text complexity</a:t>
            </a:r>
          </a:p>
        </p:txBody>
      </p:sp>
      <p:sp>
        <p:nvSpPr>
          <p:cNvPr id="9" name="Content Placeholder 8">
            <a:extLst>
              <a:ext uri="{FF2B5EF4-FFF2-40B4-BE49-F238E27FC236}">
                <a16:creationId xmlns:a16="http://schemas.microsoft.com/office/drawing/2014/main" id="{A66CAF97-8BF3-4FB6-AF58-992F32E7A763}"/>
              </a:ext>
            </a:extLst>
          </p:cNvPr>
          <p:cNvSpPr>
            <a:spLocks noGrp="1"/>
          </p:cNvSpPr>
          <p:nvPr>
            <p:ph idx="1"/>
          </p:nvPr>
        </p:nvSpPr>
        <p:spPr/>
        <p:txBody>
          <a:bodyPr/>
          <a:lstStyle/>
          <a:p>
            <a:r>
              <a:rPr lang="en-US" dirty="0"/>
              <a:t>Traditionally, just considered a </a:t>
            </a:r>
            <a:r>
              <a:rPr lang="en-US" dirty="0">
                <a:solidFill>
                  <a:srgbClr val="00B050"/>
                </a:solidFill>
              </a:rPr>
              <a:t>quantitative</a:t>
            </a:r>
            <a:r>
              <a:rPr lang="en-US" dirty="0"/>
              <a:t> measure of number of characters in a word and words in a sentence (e.g., Lexile or Fleishman-Kincaid measures)</a:t>
            </a:r>
          </a:p>
          <a:p>
            <a:r>
              <a:rPr lang="en-US" dirty="0"/>
              <a:t>Now it includes </a:t>
            </a:r>
            <a:r>
              <a:rPr lang="en-US" dirty="0">
                <a:solidFill>
                  <a:srgbClr val="00B050"/>
                </a:solidFill>
              </a:rPr>
              <a:t>qualitative</a:t>
            </a:r>
            <a:r>
              <a:rPr lang="en-US" dirty="0"/>
              <a:t> determinations, such as familiarity of the topic, level of inference required, whether connections are implicit or explicit, whether language includes academic or archaic vocabulary, and the degree to which the text includes figurative, ironic, or abstract language. </a:t>
            </a:r>
          </a:p>
        </p:txBody>
      </p:sp>
      <p:sp>
        <p:nvSpPr>
          <p:cNvPr id="7" name="Slide Number Placeholder 6">
            <a:extLst>
              <a:ext uri="{FF2B5EF4-FFF2-40B4-BE49-F238E27FC236}">
                <a16:creationId xmlns:a16="http://schemas.microsoft.com/office/drawing/2014/main" id="{512828D4-999C-41F8-946A-B66936E64B33}"/>
              </a:ext>
            </a:extLst>
          </p:cNvPr>
          <p:cNvSpPr>
            <a:spLocks noGrp="1"/>
          </p:cNvSpPr>
          <p:nvPr>
            <p:ph type="sldNum" sz="quarter" idx="12"/>
          </p:nvPr>
        </p:nvSpPr>
        <p:spPr/>
        <p:txBody>
          <a:bodyPr/>
          <a:lstStyle/>
          <a:p>
            <a:fld id="{6CB6D02B-AA7C-9E48-A4B0-E44C094432E5}" type="slidenum">
              <a:rPr lang="en-US" smtClean="0"/>
              <a:t>13</a:t>
            </a:fld>
            <a:endParaRPr lang="en-US" dirty="0"/>
          </a:p>
        </p:txBody>
      </p:sp>
    </p:spTree>
    <p:extLst>
      <p:ext uri="{BB962C8B-B14F-4D97-AF65-F5344CB8AC3E}">
        <p14:creationId xmlns:p14="http://schemas.microsoft.com/office/powerpoint/2010/main" val="732103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2DFB4-B432-4BC6-B1FB-BBBD405C72B4}"/>
              </a:ext>
            </a:extLst>
          </p:cNvPr>
          <p:cNvSpPr>
            <a:spLocks noGrp="1"/>
          </p:cNvSpPr>
          <p:nvPr>
            <p:ph type="title"/>
          </p:nvPr>
        </p:nvSpPr>
        <p:spPr/>
        <p:txBody>
          <a:bodyPr/>
          <a:lstStyle/>
          <a:p>
            <a:r>
              <a:rPr lang="en-US" dirty="0"/>
              <a:t>Applying Depth </a:t>
            </a:r>
          </a:p>
        </p:txBody>
      </p:sp>
      <p:sp>
        <p:nvSpPr>
          <p:cNvPr id="3" name="Content Placeholder 2">
            <a:extLst>
              <a:ext uri="{FF2B5EF4-FFF2-40B4-BE49-F238E27FC236}">
                <a16:creationId xmlns:a16="http://schemas.microsoft.com/office/drawing/2014/main" id="{55835175-8BD2-4EF0-8FDB-E96AD628E817}"/>
              </a:ext>
            </a:extLst>
          </p:cNvPr>
          <p:cNvSpPr>
            <a:spLocks noGrp="1"/>
          </p:cNvSpPr>
          <p:nvPr>
            <p:ph idx="1"/>
          </p:nvPr>
        </p:nvSpPr>
        <p:spPr/>
        <p:txBody>
          <a:bodyPr/>
          <a:lstStyle/>
          <a:p>
            <a:r>
              <a:rPr lang="en-US" dirty="0"/>
              <a:t>When examining curriculum or an assessment to see if the depth matches the Kansas standards, we first need to determine the depth of the Kansas standards. </a:t>
            </a:r>
          </a:p>
          <a:p>
            <a:r>
              <a:rPr lang="en-US" dirty="0"/>
              <a:t>By including standards progressions, the standards committee did a lot of the work for us. </a:t>
            </a:r>
          </a:p>
          <a:p>
            <a:r>
              <a:rPr lang="en-US" dirty="0"/>
              <a:t>Math standards includes “for example” statements while ELA standards include “To address this standards, students could” suggestions.</a:t>
            </a:r>
          </a:p>
          <a:p>
            <a:r>
              <a:rPr lang="en-US" dirty="0"/>
              <a:t>And we must not forget to examine the complexity of the passages selected or recommended.</a:t>
            </a:r>
          </a:p>
        </p:txBody>
      </p:sp>
      <p:sp>
        <p:nvSpPr>
          <p:cNvPr id="4" name="Slide Number Placeholder 3">
            <a:extLst>
              <a:ext uri="{FF2B5EF4-FFF2-40B4-BE49-F238E27FC236}">
                <a16:creationId xmlns:a16="http://schemas.microsoft.com/office/drawing/2014/main" id="{1151C54B-E364-4087-B916-6577BC42ED7F}"/>
              </a:ext>
            </a:extLst>
          </p:cNvPr>
          <p:cNvSpPr>
            <a:spLocks noGrp="1"/>
          </p:cNvSpPr>
          <p:nvPr>
            <p:ph type="sldNum" sz="quarter" idx="12"/>
          </p:nvPr>
        </p:nvSpPr>
        <p:spPr/>
        <p:txBody>
          <a:bodyPr/>
          <a:lstStyle/>
          <a:p>
            <a:fld id="{6CB6D02B-AA7C-9E48-A4B0-E44C094432E5}" type="slidenum">
              <a:rPr lang="en-US" smtClean="0"/>
              <a:t>14</a:t>
            </a:fld>
            <a:endParaRPr lang="en-US" dirty="0"/>
          </a:p>
        </p:txBody>
      </p:sp>
    </p:spTree>
    <p:extLst>
      <p:ext uri="{BB962C8B-B14F-4D97-AF65-F5344CB8AC3E}">
        <p14:creationId xmlns:p14="http://schemas.microsoft.com/office/powerpoint/2010/main" val="2572304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1300E-83F2-49E2-93F5-F3201CD317C9}"/>
              </a:ext>
            </a:extLst>
          </p:cNvPr>
          <p:cNvSpPr>
            <a:spLocks noGrp="1"/>
          </p:cNvSpPr>
          <p:nvPr>
            <p:ph type="title"/>
          </p:nvPr>
        </p:nvSpPr>
        <p:spPr/>
        <p:txBody>
          <a:bodyPr/>
          <a:lstStyle/>
          <a:p>
            <a:r>
              <a:rPr lang="en-US" dirty="0"/>
              <a:t>Examples of Kansas Standards</a:t>
            </a:r>
          </a:p>
        </p:txBody>
      </p:sp>
      <p:sp>
        <p:nvSpPr>
          <p:cNvPr id="5" name="Slide Number Placeholder 4">
            <a:extLst>
              <a:ext uri="{FF2B5EF4-FFF2-40B4-BE49-F238E27FC236}">
                <a16:creationId xmlns:a16="http://schemas.microsoft.com/office/drawing/2014/main" id="{EABC6D50-F4B0-494B-9E0C-7908A609D684}"/>
              </a:ext>
            </a:extLst>
          </p:cNvPr>
          <p:cNvSpPr>
            <a:spLocks noGrp="1"/>
          </p:cNvSpPr>
          <p:nvPr>
            <p:ph type="sldNum" sz="quarter" idx="12"/>
          </p:nvPr>
        </p:nvSpPr>
        <p:spPr/>
        <p:txBody>
          <a:bodyPr/>
          <a:lstStyle/>
          <a:p>
            <a:fld id="{6CB6D02B-AA7C-9E48-A4B0-E44C094432E5}" type="slidenum">
              <a:rPr lang="en-US" smtClean="0"/>
              <a:t>15</a:t>
            </a:fld>
            <a:endParaRPr lang="en-US" dirty="0"/>
          </a:p>
        </p:txBody>
      </p:sp>
      <p:pic>
        <p:nvPicPr>
          <p:cNvPr id="17" name="Content Placeholder 16" descr="Graphical user interface, text, application&#10;&#10;Description automatically generated">
            <a:extLst>
              <a:ext uri="{FF2B5EF4-FFF2-40B4-BE49-F238E27FC236}">
                <a16:creationId xmlns:a16="http://schemas.microsoft.com/office/drawing/2014/main" id="{94F9516B-AD64-48CC-BE83-B19EE2D0340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840230"/>
            <a:ext cx="5181600" cy="3991130"/>
          </a:xfrm>
        </p:spPr>
      </p:pic>
      <p:pic>
        <p:nvPicPr>
          <p:cNvPr id="15" name="Content Placeholder 14" descr="Table&#10;&#10;Description automatically generated">
            <a:extLst>
              <a:ext uri="{FF2B5EF4-FFF2-40B4-BE49-F238E27FC236}">
                <a16:creationId xmlns:a16="http://schemas.microsoft.com/office/drawing/2014/main" id="{4189663C-819D-4D4E-A890-FB24B2BE7DD5}"/>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38200" y="1840230"/>
            <a:ext cx="5181600" cy="3942019"/>
          </a:xfrm>
        </p:spPr>
      </p:pic>
    </p:spTree>
    <p:extLst>
      <p:ext uri="{BB962C8B-B14F-4D97-AF65-F5344CB8AC3E}">
        <p14:creationId xmlns:p14="http://schemas.microsoft.com/office/powerpoint/2010/main" val="3086346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05FA5-F6A7-4EE5-9515-6262E92F2FFD}"/>
              </a:ext>
            </a:extLst>
          </p:cNvPr>
          <p:cNvSpPr>
            <a:spLocks noGrp="1"/>
          </p:cNvSpPr>
          <p:nvPr>
            <p:ph type="title"/>
          </p:nvPr>
        </p:nvSpPr>
        <p:spPr>
          <a:xfrm>
            <a:off x="839788" y="457200"/>
            <a:ext cx="3932237" cy="823168"/>
          </a:xfrm>
        </p:spPr>
        <p:txBody>
          <a:bodyPr anchor="b">
            <a:normAutofit/>
          </a:bodyPr>
          <a:lstStyle/>
          <a:p>
            <a:r>
              <a:rPr lang="en-US" dirty="0"/>
              <a:t>DOK of a test item</a:t>
            </a:r>
          </a:p>
        </p:txBody>
      </p:sp>
      <p:sp>
        <p:nvSpPr>
          <p:cNvPr id="4" name="Slide Number Placeholder 3">
            <a:extLst>
              <a:ext uri="{FF2B5EF4-FFF2-40B4-BE49-F238E27FC236}">
                <a16:creationId xmlns:a16="http://schemas.microsoft.com/office/drawing/2014/main" id="{0B07AA5E-3102-4D50-A22F-EC3105E911A0}"/>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CB6D02B-AA7C-9E48-A4B0-E44C094432E5}" type="slidenum">
              <a:rPr lang="en-US" smtClean="0"/>
              <a:pPr>
                <a:spcAft>
                  <a:spcPts val="600"/>
                </a:spcAft>
              </a:pPr>
              <a:t>16</a:t>
            </a:fld>
            <a:endParaRPr lang="en-US"/>
          </a:p>
        </p:txBody>
      </p:sp>
      <p:graphicFrame>
        <p:nvGraphicFramePr>
          <p:cNvPr id="6" name="Content Placeholder 2">
            <a:extLst>
              <a:ext uri="{FF2B5EF4-FFF2-40B4-BE49-F238E27FC236}">
                <a16:creationId xmlns:a16="http://schemas.microsoft.com/office/drawing/2014/main" id="{86793C91-FE07-4DE8-A442-217E5881CFCB}"/>
              </a:ext>
            </a:extLst>
          </p:cNvPr>
          <p:cNvGraphicFramePr>
            <a:graphicFrameLocks noGrp="1"/>
          </p:cNvGraphicFramePr>
          <p:nvPr>
            <p:ph idx="1"/>
            <p:extLst>
              <p:ext uri="{D42A27DB-BD31-4B8C-83A1-F6EECF244321}">
                <p14:modId xmlns:p14="http://schemas.microsoft.com/office/powerpoint/2010/main" val="330194720"/>
              </p:ext>
            </p:extLst>
          </p:nvPr>
        </p:nvGraphicFramePr>
        <p:xfrm>
          <a:off x="839787" y="1280368"/>
          <a:ext cx="9904413" cy="4846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2743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7604-B0EC-4E80-91E2-947C20D89370}"/>
              </a:ext>
            </a:extLst>
          </p:cNvPr>
          <p:cNvSpPr>
            <a:spLocks noGrp="1"/>
          </p:cNvSpPr>
          <p:nvPr>
            <p:ph type="title"/>
          </p:nvPr>
        </p:nvSpPr>
        <p:spPr/>
        <p:txBody>
          <a:bodyPr/>
          <a:lstStyle/>
          <a:p>
            <a:r>
              <a:rPr lang="en-US" dirty="0"/>
              <a:t>Example of a PLD for a Standard</a:t>
            </a:r>
          </a:p>
        </p:txBody>
      </p:sp>
      <p:sp>
        <p:nvSpPr>
          <p:cNvPr id="5" name="Slide Number Placeholder 4">
            <a:extLst>
              <a:ext uri="{FF2B5EF4-FFF2-40B4-BE49-F238E27FC236}">
                <a16:creationId xmlns:a16="http://schemas.microsoft.com/office/drawing/2014/main" id="{40DA8674-8121-45FC-936A-E6CC43DE720E}"/>
              </a:ext>
            </a:extLst>
          </p:cNvPr>
          <p:cNvSpPr>
            <a:spLocks noGrp="1"/>
          </p:cNvSpPr>
          <p:nvPr>
            <p:ph type="sldNum" sz="quarter" idx="12"/>
          </p:nvPr>
        </p:nvSpPr>
        <p:spPr/>
        <p:txBody>
          <a:bodyPr/>
          <a:lstStyle/>
          <a:p>
            <a:fld id="{6CB6D02B-AA7C-9E48-A4B0-E44C094432E5}" type="slidenum">
              <a:rPr lang="en-US" smtClean="0"/>
              <a:t>17</a:t>
            </a:fld>
            <a:endParaRPr lang="en-US" dirty="0"/>
          </a:p>
        </p:txBody>
      </p:sp>
      <p:pic>
        <p:nvPicPr>
          <p:cNvPr id="12" name="Content Placeholder 11">
            <a:extLst>
              <a:ext uri="{FF2B5EF4-FFF2-40B4-BE49-F238E27FC236}">
                <a16:creationId xmlns:a16="http://schemas.microsoft.com/office/drawing/2014/main" id="{422A548A-69BB-4011-8B52-936EB62540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228999"/>
            <a:ext cx="9752428" cy="4708814"/>
          </a:xfrm>
        </p:spPr>
      </p:pic>
    </p:spTree>
    <p:extLst>
      <p:ext uri="{BB962C8B-B14F-4D97-AF65-F5344CB8AC3E}">
        <p14:creationId xmlns:p14="http://schemas.microsoft.com/office/powerpoint/2010/main" val="1453977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EF64-4D9E-405B-A531-942BABCD2DBA}"/>
              </a:ext>
            </a:extLst>
          </p:cNvPr>
          <p:cNvSpPr>
            <a:spLocks noGrp="1"/>
          </p:cNvSpPr>
          <p:nvPr>
            <p:ph type="title"/>
          </p:nvPr>
        </p:nvSpPr>
        <p:spPr/>
        <p:txBody>
          <a:bodyPr/>
          <a:lstStyle/>
          <a:p>
            <a:r>
              <a:rPr lang="en-US" dirty="0"/>
              <a:t>Example Alignment Analysis of an Item</a:t>
            </a:r>
          </a:p>
        </p:txBody>
      </p:sp>
      <p:pic>
        <p:nvPicPr>
          <p:cNvPr id="7" name="Content Placeholder 6">
            <a:extLst>
              <a:ext uri="{FF2B5EF4-FFF2-40B4-BE49-F238E27FC236}">
                <a16:creationId xmlns:a16="http://schemas.microsoft.com/office/drawing/2014/main" id="{F2797B0F-3C47-4146-82E8-B6DBD8EE2DA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180434"/>
            <a:ext cx="6046204" cy="2693569"/>
          </a:xfrm>
        </p:spPr>
      </p:pic>
      <p:sp>
        <p:nvSpPr>
          <p:cNvPr id="4" name="Content Placeholder 3">
            <a:extLst>
              <a:ext uri="{FF2B5EF4-FFF2-40B4-BE49-F238E27FC236}">
                <a16:creationId xmlns:a16="http://schemas.microsoft.com/office/drawing/2014/main" id="{3BFA2272-FBC5-41B2-B187-ACCFD45DA307}"/>
              </a:ext>
            </a:extLst>
          </p:cNvPr>
          <p:cNvSpPr>
            <a:spLocks noGrp="1"/>
          </p:cNvSpPr>
          <p:nvPr>
            <p:ph sz="half" idx="2"/>
          </p:nvPr>
        </p:nvSpPr>
        <p:spPr>
          <a:xfrm>
            <a:off x="6962862" y="1825625"/>
            <a:ext cx="4390938" cy="4351338"/>
          </a:xfrm>
        </p:spPr>
        <p:txBody>
          <a:bodyPr/>
          <a:lstStyle/>
          <a:p>
            <a:r>
              <a:rPr lang="en-US" dirty="0"/>
              <a:t>This is a Grade 10 ELA item</a:t>
            </a:r>
          </a:p>
          <a:p>
            <a:r>
              <a:rPr lang="en-US" dirty="0"/>
              <a:t>It was written to align to W.9-10.1e – </a:t>
            </a:r>
            <a:r>
              <a:rPr lang="en-US" i="1" dirty="0"/>
              <a:t>Provide a concluding statement or section that follows and supports the argument presented. </a:t>
            </a:r>
          </a:p>
          <a:p>
            <a:r>
              <a:rPr lang="en-US" dirty="0"/>
              <a:t>The item appears fully aligned to the standard in term of breadth and depth.</a:t>
            </a:r>
          </a:p>
          <a:p>
            <a:endParaRPr lang="en-US" dirty="0"/>
          </a:p>
        </p:txBody>
      </p:sp>
      <p:sp>
        <p:nvSpPr>
          <p:cNvPr id="5" name="Slide Number Placeholder 4">
            <a:extLst>
              <a:ext uri="{FF2B5EF4-FFF2-40B4-BE49-F238E27FC236}">
                <a16:creationId xmlns:a16="http://schemas.microsoft.com/office/drawing/2014/main" id="{333771E1-6DA8-4A91-B401-DA22B4CFA396}"/>
              </a:ext>
            </a:extLst>
          </p:cNvPr>
          <p:cNvSpPr>
            <a:spLocks noGrp="1"/>
          </p:cNvSpPr>
          <p:nvPr>
            <p:ph type="sldNum" sz="quarter" idx="12"/>
          </p:nvPr>
        </p:nvSpPr>
        <p:spPr/>
        <p:txBody>
          <a:bodyPr/>
          <a:lstStyle/>
          <a:p>
            <a:fld id="{6CB6D02B-AA7C-9E48-A4B0-E44C094432E5}" type="slidenum">
              <a:rPr lang="en-US" smtClean="0"/>
              <a:t>18</a:t>
            </a:fld>
            <a:endParaRPr lang="en-US" dirty="0"/>
          </a:p>
        </p:txBody>
      </p:sp>
    </p:spTree>
    <p:extLst>
      <p:ext uri="{BB962C8B-B14F-4D97-AF65-F5344CB8AC3E}">
        <p14:creationId xmlns:p14="http://schemas.microsoft.com/office/powerpoint/2010/main" val="47548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1BCF3-0A06-43AB-8184-E57240DE840E}"/>
              </a:ext>
            </a:extLst>
          </p:cNvPr>
          <p:cNvSpPr>
            <a:spLocks noGrp="1"/>
          </p:cNvSpPr>
          <p:nvPr>
            <p:ph type="title"/>
          </p:nvPr>
        </p:nvSpPr>
        <p:spPr>
          <a:xfrm>
            <a:off x="838200" y="365125"/>
            <a:ext cx="10515600" cy="1325563"/>
          </a:xfrm>
        </p:spPr>
        <p:txBody>
          <a:bodyPr anchor="ctr">
            <a:normAutofit/>
          </a:bodyPr>
          <a:lstStyle/>
          <a:p>
            <a:r>
              <a:rPr lang="en-US" dirty="0"/>
              <a:t>Exercise</a:t>
            </a:r>
          </a:p>
        </p:txBody>
      </p:sp>
      <p:sp>
        <p:nvSpPr>
          <p:cNvPr id="4" name="Slide Number Placeholder 3">
            <a:extLst>
              <a:ext uri="{FF2B5EF4-FFF2-40B4-BE49-F238E27FC236}">
                <a16:creationId xmlns:a16="http://schemas.microsoft.com/office/drawing/2014/main" id="{0A167FBC-96C0-41A4-8945-3051CA0E53FF}"/>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CB6D02B-AA7C-9E48-A4B0-E44C094432E5}" type="slidenum">
              <a:rPr lang="en-US" smtClean="0"/>
              <a:pPr>
                <a:spcAft>
                  <a:spcPts val="600"/>
                </a:spcAft>
              </a:pPr>
              <a:t>19</a:t>
            </a:fld>
            <a:endParaRPr lang="en-US"/>
          </a:p>
        </p:txBody>
      </p:sp>
      <p:graphicFrame>
        <p:nvGraphicFramePr>
          <p:cNvPr id="10" name="Content Placeholder 2">
            <a:extLst>
              <a:ext uri="{FF2B5EF4-FFF2-40B4-BE49-F238E27FC236}">
                <a16:creationId xmlns:a16="http://schemas.microsoft.com/office/drawing/2014/main" id="{399A8594-0BD2-4F9A-BFDB-C63D255C494F}"/>
              </a:ext>
            </a:extLst>
          </p:cNvPr>
          <p:cNvGraphicFramePr>
            <a:graphicFrameLocks noGrp="1"/>
          </p:cNvGraphicFramePr>
          <p:nvPr>
            <p:ph idx="1"/>
            <p:extLst>
              <p:ext uri="{D42A27DB-BD31-4B8C-83A1-F6EECF244321}">
                <p14:modId xmlns:p14="http://schemas.microsoft.com/office/powerpoint/2010/main" val="2869315126"/>
              </p:ext>
            </p:extLst>
          </p:nvPr>
        </p:nvGraphicFramePr>
        <p:xfrm>
          <a:off x="838200" y="1517715"/>
          <a:ext cx="10515600" cy="453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94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2D0FD-A874-4D10-8C2F-5707E73278B6}"/>
              </a:ext>
            </a:extLst>
          </p:cNvPr>
          <p:cNvSpPr>
            <a:spLocks noGrp="1"/>
          </p:cNvSpPr>
          <p:nvPr>
            <p:ph type="title"/>
          </p:nvPr>
        </p:nvSpPr>
        <p:spPr>
          <a:xfrm>
            <a:off x="838200" y="365125"/>
            <a:ext cx="10515600" cy="1325563"/>
          </a:xfrm>
        </p:spPr>
        <p:txBody>
          <a:bodyPr anchor="ctr">
            <a:normAutofit/>
          </a:bodyPr>
          <a:lstStyle/>
          <a:p>
            <a:r>
              <a:rPr lang="en-US" dirty="0"/>
              <a:t>Goals for presentation</a:t>
            </a:r>
          </a:p>
        </p:txBody>
      </p:sp>
      <p:sp>
        <p:nvSpPr>
          <p:cNvPr id="4" name="Slide Number Placeholder 3">
            <a:extLst>
              <a:ext uri="{FF2B5EF4-FFF2-40B4-BE49-F238E27FC236}">
                <a16:creationId xmlns:a16="http://schemas.microsoft.com/office/drawing/2014/main" id="{4BF0A3E0-F7AB-489F-B9C8-8099ED4760A5}"/>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CB6D02B-AA7C-9E48-A4B0-E44C094432E5}"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04C58A46-9BE5-4A98-8B92-6FB94BD120C3}"/>
              </a:ext>
            </a:extLst>
          </p:cNvPr>
          <p:cNvGraphicFramePr>
            <a:graphicFrameLocks noGrp="1"/>
          </p:cNvGraphicFramePr>
          <p:nvPr>
            <p:ph idx="1"/>
            <p:extLst>
              <p:ext uri="{D42A27DB-BD31-4B8C-83A1-F6EECF244321}">
                <p14:modId xmlns:p14="http://schemas.microsoft.com/office/powerpoint/2010/main" val="9840927"/>
              </p:ext>
            </p:extLst>
          </p:nvPr>
        </p:nvGraphicFramePr>
        <p:xfrm>
          <a:off x="838200" y="170070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0165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4C83-5298-4FA1-B19A-127260474677}"/>
              </a:ext>
            </a:extLst>
          </p:cNvPr>
          <p:cNvSpPr>
            <a:spLocks noGrp="1"/>
          </p:cNvSpPr>
          <p:nvPr>
            <p:ph type="title"/>
          </p:nvPr>
        </p:nvSpPr>
        <p:spPr/>
        <p:txBody>
          <a:bodyPr/>
          <a:lstStyle/>
          <a:p>
            <a:r>
              <a:rPr lang="en-US" dirty="0"/>
              <a:t>Exercise items</a:t>
            </a:r>
          </a:p>
        </p:txBody>
      </p:sp>
      <p:sp>
        <p:nvSpPr>
          <p:cNvPr id="3" name="Content Placeholder 2">
            <a:extLst>
              <a:ext uri="{FF2B5EF4-FFF2-40B4-BE49-F238E27FC236}">
                <a16:creationId xmlns:a16="http://schemas.microsoft.com/office/drawing/2014/main" id="{AD771641-842B-4493-8606-56FA12596DB6}"/>
              </a:ext>
            </a:extLst>
          </p:cNvPr>
          <p:cNvSpPr>
            <a:spLocks noGrp="1"/>
          </p:cNvSpPr>
          <p:nvPr>
            <p:ph idx="1"/>
          </p:nvPr>
        </p:nvSpPr>
        <p:spPr/>
        <p:txBody>
          <a:bodyPr/>
          <a:lstStyle/>
          <a:p>
            <a:r>
              <a:rPr lang="en-US" dirty="0"/>
              <a:t>These items were written for another testing program so may not fully align to Kansas standards. However, here was the intent:</a:t>
            </a:r>
          </a:p>
          <a:p>
            <a:pPr marL="971550" lvl="1" indent="-514350">
              <a:buFont typeface="+mj-lt"/>
              <a:buAutoNum type="arabicPeriod"/>
            </a:pPr>
            <a:r>
              <a:rPr lang="en-US" dirty="0"/>
              <a:t>Item ID 183137 was intended to measure standard RL.8.1 at a DOK of 2.</a:t>
            </a:r>
          </a:p>
          <a:p>
            <a:pPr marL="971550" lvl="1" indent="-514350">
              <a:buFont typeface="+mj-lt"/>
              <a:buAutoNum type="arabicPeriod"/>
            </a:pPr>
            <a:r>
              <a:rPr lang="en-US" dirty="0"/>
              <a:t>Item ID 183036 was intended to measure standard W.6.1e at a DOK of 2.</a:t>
            </a:r>
          </a:p>
          <a:p>
            <a:pPr marL="971550" lvl="1" indent="-514350">
              <a:buFont typeface="+mj-lt"/>
              <a:buAutoNum type="arabicPeriod"/>
            </a:pPr>
            <a:r>
              <a:rPr lang="en-US" dirty="0"/>
              <a:t>Item ID 182903 was intended to measure standard RL.4.5 at a DOK of 3.</a:t>
            </a:r>
          </a:p>
          <a:p>
            <a:pPr marL="971550" lvl="1" indent="-514350">
              <a:buFont typeface="+mj-lt"/>
              <a:buAutoNum type="arabicPeriod"/>
            </a:pPr>
            <a:endParaRPr lang="en-US" dirty="0"/>
          </a:p>
          <a:p>
            <a:r>
              <a:rPr lang="en-US" dirty="0"/>
              <a:t>Feel free to stop the recording to discuss whether or not you agree with these ratings. Typically, when a panel of educators does not agree with the item writers, we assume the educators are correct.</a:t>
            </a:r>
          </a:p>
          <a:p>
            <a:pPr marL="0" indent="0">
              <a:buNone/>
            </a:pPr>
            <a:endParaRPr lang="en-US" dirty="0"/>
          </a:p>
        </p:txBody>
      </p:sp>
      <p:sp>
        <p:nvSpPr>
          <p:cNvPr id="4" name="Slide Number Placeholder 3">
            <a:extLst>
              <a:ext uri="{FF2B5EF4-FFF2-40B4-BE49-F238E27FC236}">
                <a16:creationId xmlns:a16="http://schemas.microsoft.com/office/drawing/2014/main" id="{851A34CF-4684-4654-A5FB-C780527C2F70}"/>
              </a:ext>
            </a:extLst>
          </p:cNvPr>
          <p:cNvSpPr>
            <a:spLocks noGrp="1"/>
          </p:cNvSpPr>
          <p:nvPr>
            <p:ph type="sldNum" sz="quarter" idx="12"/>
          </p:nvPr>
        </p:nvSpPr>
        <p:spPr/>
        <p:txBody>
          <a:bodyPr/>
          <a:lstStyle/>
          <a:p>
            <a:fld id="{6CB6D02B-AA7C-9E48-A4B0-E44C094432E5}" type="slidenum">
              <a:rPr lang="en-US" smtClean="0"/>
              <a:t>20</a:t>
            </a:fld>
            <a:endParaRPr lang="en-US" dirty="0"/>
          </a:p>
        </p:txBody>
      </p:sp>
    </p:spTree>
    <p:extLst>
      <p:ext uri="{BB962C8B-B14F-4D97-AF65-F5344CB8AC3E}">
        <p14:creationId xmlns:p14="http://schemas.microsoft.com/office/powerpoint/2010/main" val="3891188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09695-55D5-4403-BE49-E10AB39FA840}"/>
              </a:ext>
            </a:extLst>
          </p:cNvPr>
          <p:cNvSpPr>
            <a:spLocks noGrp="1"/>
          </p:cNvSpPr>
          <p:nvPr>
            <p:ph type="title"/>
          </p:nvPr>
        </p:nvSpPr>
        <p:spPr>
          <a:xfrm>
            <a:off x="839788" y="457199"/>
            <a:ext cx="3932237" cy="1908929"/>
          </a:xfrm>
        </p:spPr>
        <p:txBody>
          <a:bodyPr anchor="b">
            <a:normAutofit/>
          </a:bodyPr>
          <a:lstStyle/>
          <a:p>
            <a:r>
              <a:rPr lang="en-US" sz="4400" dirty="0"/>
              <a:t>Breadth of a Test Form</a:t>
            </a:r>
          </a:p>
        </p:txBody>
      </p:sp>
      <p:sp>
        <p:nvSpPr>
          <p:cNvPr id="10" name="Text Placeholder 3">
            <a:extLst>
              <a:ext uri="{FF2B5EF4-FFF2-40B4-BE49-F238E27FC236}">
                <a16:creationId xmlns:a16="http://schemas.microsoft.com/office/drawing/2014/main" id="{7D99B0F3-D866-40B7-9DE1-5FD1CFFA2E60}"/>
              </a:ext>
            </a:extLst>
          </p:cNvPr>
          <p:cNvSpPr>
            <a:spLocks noGrp="1"/>
          </p:cNvSpPr>
          <p:nvPr>
            <p:ph type="body" sz="half" idx="2"/>
          </p:nvPr>
        </p:nvSpPr>
        <p:spPr>
          <a:xfrm>
            <a:off x="839788" y="2733772"/>
            <a:ext cx="3932237" cy="3135215"/>
          </a:xfrm>
        </p:spPr>
        <p:txBody>
          <a:bodyPr/>
          <a:lstStyle/>
          <a:p>
            <a:endParaRPr lang="en-US" dirty="0"/>
          </a:p>
        </p:txBody>
      </p:sp>
      <p:sp>
        <p:nvSpPr>
          <p:cNvPr id="4" name="Slide Number Placeholder 3">
            <a:extLst>
              <a:ext uri="{FF2B5EF4-FFF2-40B4-BE49-F238E27FC236}">
                <a16:creationId xmlns:a16="http://schemas.microsoft.com/office/drawing/2014/main" id="{F4BB0269-BE40-4172-BA08-67812DD35B9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CB6D02B-AA7C-9E48-A4B0-E44C094432E5}" type="slidenum">
              <a:rPr lang="en-US" smtClean="0"/>
              <a:pPr>
                <a:spcAft>
                  <a:spcPts val="600"/>
                </a:spcAft>
              </a:pPr>
              <a:t>21</a:t>
            </a:fld>
            <a:endParaRPr lang="en-US"/>
          </a:p>
        </p:txBody>
      </p:sp>
      <p:graphicFrame>
        <p:nvGraphicFramePr>
          <p:cNvPr id="6" name="Content Placeholder 2">
            <a:extLst>
              <a:ext uri="{FF2B5EF4-FFF2-40B4-BE49-F238E27FC236}">
                <a16:creationId xmlns:a16="http://schemas.microsoft.com/office/drawing/2014/main" id="{E509060E-FFFE-41B2-AAF2-B34119895B45}"/>
              </a:ext>
            </a:extLst>
          </p:cNvPr>
          <p:cNvGraphicFramePr>
            <a:graphicFrameLocks noGrp="1"/>
          </p:cNvGraphicFramePr>
          <p:nvPr>
            <p:ph idx="1"/>
            <p:extLst>
              <p:ext uri="{D42A27DB-BD31-4B8C-83A1-F6EECF244321}">
                <p14:modId xmlns:p14="http://schemas.microsoft.com/office/powerpoint/2010/main" val="2637891506"/>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75518C75-4DEF-4108-B830-6FB4CCD2867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36612" y="2997724"/>
            <a:ext cx="4271725" cy="2871264"/>
          </a:xfrm>
          <a:prstGeom prst="rect">
            <a:avLst/>
          </a:prstGeom>
        </p:spPr>
      </p:pic>
      <p:sp>
        <p:nvSpPr>
          <p:cNvPr id="8" name="TextBox 7">
            <a:extLst>
              <a:ext uri="{FF2B5EF4-FFF2-40B4-BE49-F238E27FC236}">
                <a16:creationId xmlns:a16="http://schemas.microsoft.com/office/drawing/2014/main" id="{F4F0C865-0107-44A4-AEC4-7B6C13498E5F}"/>
              </a:ext>
            </a:extLst>
          </p:cNvPr>
          <p:cNvSpPr txBox="1"/>
          <p:nvPr/>
        </p:nvSpPr>
        <p:spPr>
          <a:xfrm>
            <a:off x="765339" y="6169968"/>
            <a:ext cx="6362700" cy="230832"/>
          </a:xfrm>
          <a:prstGeom prst="rect">
            <a:avLst/>
          </a:prstGeom>
          <a:noFill/>
        </p:spPr>
        <p:txBody>
          <a:bodyPr wrap="square" rtlCol="0">
            <a:spAutoFit/>
          </a:bodyPr>
          <a:lstStyle/>
          <a:p>
            <a:r>
              <a:rPr lang="en-US" sz="900">
                <a:hlinkClick r:id="rId9" tooltip="http://www.justintarte.com/2014/05/but-that-wont-help-our-test-scores.html"/>
              </a:rPr>
              <a:t>This Photo</a:t>
            </a:r>
            <a:r>
              <a:rPr lang="en-US" sz="900"/>
              <a:t> by Unknown Author is licensed under </a:t>
            </a:r>
            <a:r>
              <a:rPr lang="en-US" sz="900">
                <a:hlinkClick r:id="rId10" tooltip="https://creativecommons.org/licenses/by/3.0/"/>
              </a:rPr>
              <a:t>CC BY</a:t>
            </a:r>
            <a:endParaRPr lang="en-US" sz="900"/>
          </a:p>
        </p:txBody>
      </p:sp>
    </p:spTree>
    <p:extLst>
      <p:ext uri="{BB962C8B-B14F-4D97-AF65-F5344CB8AC3E}">
        <p14:creationId xmlns:p14="http://schemas.microsoft.com/office/powerpoint/2010/main" val="1858963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1BDF-A9F2-4027-9352-4F0D9BDED6DF}"/>
              </a:ext>
            </a:extLst>
          </p:cNvPr>
          <p:cNvSpPr>
            <a:spLocks noGrp="1"/>
          </p:cNvSpPr>
          <p:nvPr>
            <p:ph type="title"/>
          </p:nvPr>
        </p:nvSpPr>
        <p:spPr>
          <a:xfrm>
            <a:off x="838200" y="365125"/>
            <a:ext cx="10515600" cy="1325563"/>
          </a:xfrm>
        </p:spPr>
        <p:txBody>
          <a:bodyPr anchor="ctr">
            <a:normAutofit/>
          </a:bodyPr>
          <a:lstStyle/>
          <a:p>
            <a:r>
              <a:rPr lang="en-US" dirty="0"/>
              <a:t>Emphasis</a:t>
            </a:r>
          </a:p>
        </p:txBody>
      </p:sp>
      <p:sp>
        <p:nvSpPr>
          <p:cNvPr id="4" name="Slide Number Placeholder 3">
            <a:extLst>
              <a:ext uri="{FF2B5EF4-FFF2-40B4-BE49-F238E27FC236}">
                <a16:creationId xmlns:a16="http://schemas.microsoft.com/office/drawing/2014/main" id="{649A6B3D-0558-484D-B524-BC429E0B60D6}"/>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CB6D02B-AA7C-9E48-A4B0-E44C094432E5}" type="slidenum">
              <a:rPr lang="en-US" smtClean="0"/>
              <a:pPr>
                <a:spcAft>
                  <a:spcPts val="600"/>
                </a:spcAft>
              </a:pPr>
              <a:t>22</a:t>
            </a:fld>
            <a:endParaRPr lang="en-US"/>
          </a:p>
        </p:txBody>
      </p:sp>
      <p:graphicFrame>
        <p:nvGraphicFramePr>
          <p:cNvPr id="6" name="Content Placeholder 2">
            <a:extLst>
              <a:ext uri="{FF2B5EF4-FFF2-40B4-BE49-F238E27FC236}">
                <a16:creationId xmlns:a16="http://schemas.microsoft.com/office/drawing/2014/main" id="{A47A3FF4-BDF3-4418-B224-E4F4FA05B2BC}"/>
              </a:ext>
            </a:extLst>
          </p:cNvPr>
          <p:cNvGraphicFramePr>
            <a:graphicFrameLocks noGrp="1"/>
          </p:cNvGraphicFramePr>
          <p:nvPr>
            <p:ph idx="1"/>
            <p:extLst>
              <p:ext uri="{D42A27DB-BD31-4B8C-83A1-F6EECF244321}">
                <p14:modId xmlns:p14="http://schemas.microsoft.com/office/powerpoint/2010/main" val="2758575611"/>
              </p:ext>
            </p:extLst>
          </p:nvPr>
        </p:nvGraphicFramePr>
        <p:xfrm>
          <a:off x="838200" y="170070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314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01C6-BEF7-4F3D-AE44-666D26C171D4}"/>
              </a:ext>
            </a:extLst>
          </p:cNvPr>
          <p:cNvSpPr>
            <a:spLocks noGrp="1"/>
          </p:cNvSpPr>
          <p:nvPr>
            <p:ph type="title"/>
          </p:nvPr>
        </p:nvSpPr>
        <p:spPr>
          <a:xfrm>
            <a:off x="838200" y="365125"/>
            <a:ext cx="10515600" cy="1325563"/>
          </a:xfrm>
        </p:spPr>
        <p:txBody>
          <a:bodyPr anchor="ctr">
            <a:normAutofit/>
          </a:bodyPr>
          <a:lstStyle/>
          <a:p>
            <a:r>
              <a:rPr lang="en-US" dirty="0"/>
              <a:t>Sample KAP Test Blueprint</a:t>
            </a:r>
          </a:p>
        </p:txBody>
      </p:sp>
      <p:sp>
        <p:nvSpPr>
          <p:cNvPr id="5" name="Content Placeholder 4">
            <a:extLst>
              <a:ext uri="{FF2B5EF4-FFF2-40B4-BE49-F238E27FC236}">
                <a16:creationId xmlns:a16="http://schemas.microsoft.com/office/drawing/2014/main" id="{994178A9-69F2-45B1-8034-67DCF471DADA}"/>
              </a:ext>
            </a:extLst>
          </p:cNvPr>
          <p:cNvSpPr>
            <a:spLocks noGrp="1"/>
          </p:cNvSpPr>
          <p:nvPr>
            <p:ph sz="half" idx="1"/>
          </p:nvPr>
        </p:nvSpPr>
        <p:spPr>
          <a:xfrm>
            <a:off x="838200" y="1825625"/>
            <a:ext cx="5181600" cy="4351338"/>
          </a:xfrm>
        </p:spPr>
        <p:txBody>
          <a:bodyPr>
            <a:normAutofit/>
          </a:bodyPr>
          <a:lstStyle/>
          <a:p>
            <a:r>
              <a:rPr lang="en-US" dirty="0"/>
              <a:t>KSDE only publishes summaries of the full blueprint</a:t>
            </a:r>
          </a:p>
          <a:p>
            <a:r>
              <a:rPr lang="en-US" dirty="0"/>
              <a:t>Test developers have the percentage broken out by each of those subclaims.</a:t>
            </a:r>
          </a:p>
          <a:p>
            <a:r>
              <a:rPr lang="en-US" dirty="0"/>
              <a:t>However, this provides general guidance on how an interim assessment, for example, should align to the summative.</a:t>
            </a:r>
          </a:p>
        </p:txBody>
      </p:sp>
      <p:pic>
        <p:nvPicPr>
          <p:cNvPr id="8" name="Content Placeholder 7">
            <a:extLst>
              <a:ext uri="{FF2B5EF4-FFF2-40B4-BE49-F238E27FC236}">
                <a16:creationId xmlns:a16="http://schemas.microsoft.com/office/drawing/2014/main" id="{5F282CF9-E670-43D4-A3BA-5549F7AD33E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550446"/>
            <a:ext cx="5181600" cy="2901696"/>
          </a:xfrm>
          <a:noFill/>
        </p:spPr>
      </p:pic>
      <p:sp>
        <p:nvSpPr>
          <p:cNvPr id="4" name="Slide Number Placeholder 3">
            <a:extLst>
              <a:ext uri="{FF2B5EF4-FFF2-40B4-BE49-F238E27FC236}">
                <a16:creationId xmlns:a16="http://schemas.microsoft.com/office/drawing/2014/main" id="{79064C58-5A55-4375-9ECF-8FFA0C2969C7}"/>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CB6D02B-AA7C-9E48-A4B0-E44C094432E5}" type="slidenum">
              <a:rPr lang="en-US" smtClean="0"/>
              <a:pPr>
                <a:spcAft>
                  <a:spcPts val="600"/>
                </a:spcAft>
              </a:pPr>
              <a:t>23</a:t>
            </a:fld>
            <a:endParaRPr lang="en-US"/>
          </a:p>
        </p:txBody>
      </p:sp>
    </p:spTree>
    <p:extLst>
      <p:ext uri="{BB962C8B-B14F-4D97-AF65-F5344CB8AC3E}">
        <p14:creationId xmlns:p14="http://schemas.microsoft.com/office/powerpoint/2010/main" val="3148494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85973-54F3-49AB-A3C4-1990E89F9182}"/>
              </a:ext>
            </a:extLst>
          </p:cNvPr>
          <p:cNvSpPr>
            <a:spLocks noGrp="1"/>
          </p:cNvSpPr>
          <p:nvPr>
            <p:ph type="title"/>
          </p:nvPr>
        </p:nvSpPr>
        <p:spPr/>
        <p:txBody>
          <a:bodyPr/>
          <a:lstStyle/>
          <a:p>
            <a:r>
              <a:rPr lang="en-US" dirty="0"/>
              <a:t>Questions to ask in reviewing alignment</a:t>
            </a:r>
          </a:p>
        </p:txBody>
      </p:sp>
      <p:sp>
        <p:nvSpPr>
          <p:cNvPr id="3" name="Content Placeholder 2">
            <a:extLst>
              <a:ext uri="{FF2B5EF4-FFF2-40B4-BE49-F238E27FC236}">
                <a16:creationId xmlns:a16="http://schemas.microsoft.com/office/drawing/2014/main" id="{C1E1EFB1-7AE4-432D-B1F2-FD3772281DD8}"/>
              </a:ext>
            </a:extLst>
          </p:cNvPr>
          <p:cNvSpPr>
            <a:spLocks noGrp="1"/>
          </p:cNvSpPr>
          <p:nvPr>
            <p:ph idx="1"/>
          </p:nvPr>
        </p:nvSpPr>
        <p:spPr/>
        <p:txBody>
          <a:bodyPr/>
          <a:lstStyle/>
          <a:p>
            <a:r>
              <a:rPr lang="en-US" dirty="0"/>
              <a:t>Does this curriculum/assessment cover the full breadth and depth of the state standards?</a:t>
            </a:r>
          </a:p>
          <a:p>
            <a:r>
              <a:rPr lang="en-US" dirty="0"/>
              <a:t>Is there anything in this product that does not align to Kansas standards or that I would not teach?</a:t>
            </a:r>
          </a:p>
          <a:p>
            <a:r>
              <a:rPr lang="en-US" dirty="0"/>
              <a:t>Would using this product allow me to meet my goals?!</a:t>
            </a:r>
          </a:p>
        </p:txBody>
      </p:sp>
      <p:sp>
        <p:nvSpPr>
          <p:cNvPr id="4" name="Slide Number Placeholder 3">
            <a:extLst>
              <a:ext uri="{FF2B5EF4-FFF2-40B4-BE49-F238E27FC236}">
                <a16:creationId xmlns:a16="http://schemas.microsoft.com/office/drawing/2014/main" id="{94A3AE4A-DBBE-4DA0-9AC5-7A91465B8FC1}"/>
              </a:ext>
            </a:extLst>
          </p:cNvPr>
          <p:cNvSpPr>
            <a:spLocks noGrp="1"/>
          </p:cNvSpPr>
          <p:nvPr>
            <p:ph type="sldNum" sz="quarter" idx="12"/>
          </p:nvPr>
        </p:nvSpPr>
        <p:spPr/>
        <p:txBody>
          <a:bodyPr/>
          <a:lstStyle/>
          <a:p>
            <a:fld id="{6CB6D02B-AA7C-9E48-A4B0-E44C094432E5}" type="slidenum">
              <a:rPr lang="en-US" smtClean="0"/>
              <a:t>24</a:t>
            </a:fld>
            <a:endParaRPr lang="en-US" dirty="0"/>
          </a:p>
        </p:txBody>
      </p:sp>
    </p:spTree>
    <p:extLst>
      <p:ext uri="{BB962C8B-B14F-4D97-AF65-F5344CB8AC3E}">
        <p14:creationId xmlns:p14="http://schemas.microsoft.com/office/powerpoint/2010/main" val="378248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0F2C-0328-436F-B8D6-AE3485CE675D}"/>
              </a:ext>
            </a:extLst>
          </p:cNvPr>
          <p:cNvSpPr>
            <a:spLocks noGrp="1"/>
          </p:cNvSpPr>
          <p:nvPr>
            <p:ph type="title"/>
          </p:nvPr>
        </p:nvSpPr>
        <p:spPr/>
        <p:txBody>
          <a:bodyPr/>
          <a:lstStyle/>
          <a:p>
            <a:r>
              <a:rPr lang="en-US" dirty="0"/>
              <a:t>What the experts look for</a:t>
            </a:r>
          </a:p>
        </p:txBody>
      </p:sp>
      <p:sp>
        <p:nvSpPr>
          <p:cNvPr id="3" name="Content Placeholder 2">
            <a:extLst>
              <a:ext uri="{FF2B5EF4-FFF2-40B4-BE49-F238E27FC236}">
                <a16:creationId xmlns:a16="http://schemas.microsoft.com/office/drawing/2014/main" id="{19D722A3-FF17-49C7-BA6D-62798B87EDAF}"/>
              </a:ext>
            </a:extLst>
          </p:cNvPr>
          <p:cNvSpPr>
            <a:spLocks noGrp="1"/>
          </p:cNvSpPr>
          <p:nvPr>
            <p:ph idx="1"/>
          </p:nvPr>
        </p:nvSpPr>
        <p:spPr/>
        <p:txBody>
          <a:bodyPr>
            <a:normAutofit/>
          </a:bodyPr>
          <a:lstStyle/>
          <a:p>
            <a:r>
              <a:rPr lang="en-US" dirty="0"/>
              <a:t>Categorical Concurrence: Six or more items for each standard or main reporting category;</a:t>
            </a:r>
          </a:p>
          <a:p>
            <a:r>
              <a:rPr lang="en-US" dirty="0"/>
              <a:t>DOK Consistency: At least half of the items with the same Depth of Knowledge (DOK) level as the level of the corresponding objective;</a:t>
            </a:r>
          </a:p>
          <a:p>
            <a:r>
              <a:rPr lang="en-US" dirty="0"/>
              <a:t>Range-of-Knowledge Correspondence: Every standard has one or more corresponding assessment item(s) and every item matches a standard; and</a:t>
            </a:r>
          </a:p>
          <a:p>
            <a:r>
              <a:rPr lang="en-US" dirty="0"/>
              <a:t>Balance of Representation: The degree of importance of different ideas given in the assessments and standards should be the same.</a:t>
            </a:r>
          </a:p>
          <a:p>
            <a:endParaRPr lang="en-US" dirty="0"/>
          </a:p>
        </p:txBody>
      </p:sp>
      <p:sp>
        <p:nvSpPr>
          <p:cNvPr id="4" name="Slide Number Placeholder 3">
            <a:extLst>
              <a:ext uri="{FF2B5EF4-FFF2-40B4-BE49-F238E27FC236}">
                <a16:creationId xmlns:a16="http://schemas.microsoft.com/office/drawing/2014/main" id="{69FEBAFE-05E2-4F76-87F1-47E1DBE96646}"/>
              </a:ext>
            </a:extLst>
          </p:cNvPr>
          <p:cNvSpPr>
            <a:spLocks noGrp="1"/>
          </p:cNvSpPr>
          <p:nvPr>
            <p:ph type="sldNum" sz="quarter" idx="12"/>
          </p:nvPr>
        </p:nvSpPr>
        <p:spPr/>
        <p:txBody>
          <a:bodyPr/>
          <a:lstStyle/>
          <a:p>
            <a:fld id="{6CB6D02B-AA7C-9E48-A4B0-E44C094432E5}" type="slidenum">
              <a:rPr lang="en-US" smtClean="0"/>
              <a:t>25</a:t>
            </a:fld>
            <a:endParaRPr lang="en-US" dirty="0"/>
          </a:p>
        </p:txBody>
      </p:sp>
    </p:spTree>
    <p:extLst>
      <p:ext uri="{BB962C8B-B14F-4D97-AF65-F5344CB8AC3E}">
        <p14:creationId xmlns:p14="http://schemas.microsoft.com/office/powerpoint/2010/main" val="2882638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35E1-D176-4244-8F37-EB2DE6460D99}"/>
              </a:ext>
            </a:extLst>
          </p:cNvPr>
          <p:cNvSpPr>
            <a:spLocks noGrp="1"/>
          </p:cNvSpPr>
          <p:nvPr>
            <p:ph type="title"/>
          </p:nvPr>
        </p:nvSpPr>
        <p:spPr>
          <a:xfrm>
            <a:off x="838200" y="365125"/>
            <a:ext cx="10515600" cy="1325563"/>
          </a:xfrm>
        </p:spPr>
        <p:txBody>
          <a:bodyPr anchor="ctr">
            <a:normAutofit/>
          </a:bodyPr>
          <a:lstStyle/>
          <a:p>
            <a:r>
              <a:rPr lang="en-US" dirty="0"/>
              <a:t>Conclusion</a:t>
            </a:r>
          </a:p>
        </p:txBody>
      </p:sp>
      <p:sp>
        <p:nvSpPr>
          <p:cNvPr id="4" name="Slide Number Placeholder 3">
            <a:extLst>
              <a:ext uri="{FF2B5EF4-FFF2-40B4-BE49-F238E27FC236}">
                <a16:creationId xmlns:a16="http://schemas.microsoft.com/office/drawing/2014/main" id="{E3654065-7A58-4AA9-AF0F-D82A2F50031E}"/>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CB6D02B-AA7C-9E48-A4B0-E44C094432E5}" type="slidenum">
              <a:rPr lang="en-US" smtClean="0"/>
              <a:pPr>
                <a:spcAft>
                  <a:spcPts val="600"/>
                </a:spcAft>
              </a:pPr>
              <a:t>26</a:t>
            </a:fld>
            <a:endParaRPr lang="en-US"/>
          </a:p>
        </p:txBody>
      </p:sp>
      <p:graphicFrame>
        <p:nvGraphicFramePr>
          <p:cNvPr id="7" name="Content Placeholder 4">
            <a:extLst>
              <a:ext uri="{FF2B5EF4-FFF2-40B4-BE49-F238E27FC236}">
                <a16:creationId xmlns:a16="http://schemas.microsoft.com/office/drawing/2014/main" id="{3FB4207F-9D1F-4E55-9389-DA35E29C12CB}"/>
              </a:ext>
            </a:extLst>
          </p:cNvPr>
          <p:cNvGraphicFramePr>
            <a:graphicFrameLocks noGrp="1"/>
          </p:cNvGraphicFramePr>
          <p:nvPr>
            <p:ph idx="1"/>
            <p:extLst>
              <p:ext uri="{D42A27DB-BD31-4B8C-83A1-F6EECF244321}">
                <p14:modId xmlns:p14="http://schemas.microsoft.com/office/powerpoint/2010/main" val="1989855056"/>
              </p:ext>
            </p:extLst>
          </p:nvPr>
        </p:nvGraphicFramePr>
        <p:xfrm>
          <a:off x="838200" y="170070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2310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540E64-33A0-4414-970A-A7261C6DED3D}"/>
              </a:ext>
            </a:extLst>
          </p:cNvPr>
          <p:cNvSpPr>
            <a:spLocks noGrp="1"/>
          </p:cNvSpPr>
          <p:nvPr>
            <p:ph type="title"/>
          </p:nvPr>
        </p:nvSpPr>
        <p:spPr/>
        <p:txBody>
          <a:bodyPr/>
          <a:lstStyle/>
          <a:p>
            <a:r>
              <a:rPr lang="en-US" dirty="0"/>
              <a:t>Thank you for your time!</a:t>
            </a:r>
          </a:p>
        </p:txBody>
      </p:sp>
      <p:sp>
        <p:nvSpPr>
          <p:cNvPr id="4" name="Content Placeholder 3">
            <a:extLst>
              <a:ext uri="{FF2B5EF4-FFF2-40B4-BE49-F238E27FC236}">
                <a16:creationId xmlns:a16="http://schemas.microsoft.com/office/drawing/2014/main" id="{07D4164E-BED4-4873-B146-DDDC105FB359}"/>
              </a:ext>
            </a:extLst>
          </p:cNvPr>
          <p:cNvSpPr>
            <a:spLocks noGrp="1"/>
          </p:cNvSpPr>
          <p:nvPr>
            <p:ph idx="1"/>
          </p:nvPr>
        </p:nvSpPr>
        <p:spPr>
          <a:xfrm>
            <a:off x="838200" y="1690688"/>
            <a:ext cx="10515600" cy="4351338"/>
          </a:xfrm>
        </p:spPr>
        <p:txBody>
          <a:bodyPr>
            <a:normAutofit lnSpcReduction="10000"/>
          </a:bodyPr>
          <a:lstStyle/>
          <a:p>
            <a:pPr marL="0" indent="0">
              <a:buNone/>
            </a:pPr>
            <a:r>
              <a:rPr lang="en-US" i="1" dirty="0"/>
              <a:t>This recording was made available through the federal Striving Readers Comprehensive Literacy initiative, in partnership with the University of Kansas Center for Research on Learning.  The grant was awarded to the Kansas State Department of Education in 2017 and funds are being distributed to eight literacy projects across Kansas to improve literacy for children, birth through grade 12, at the community, regional and state levels. </a:t>
            </a:r>
          </a:p>
          <a:p>
            <a:pPr marL="0" indent="0">
              <a:buNone/>
            </a:pPr>
            <a:endParaRPr lang="en-US" dirty="0"/>
          </a:p>
          <a:p>
            <a:r>
              <a:rPr lang="en-US" dirty="0"/>
              <a:t>Contact information :</a:t>
            </a:r>
          </a:p>
          <a:p>
            <a:pPr lvl="1"/>
            <a:r>
              <a:rPr lang="en-US" dirty="0"/>
              <a:t>Marianne Perie, </a:t>
            </a:r>
            <a:r>
              <a:rPr lang="en-US" dirty="0">
                <a:hlinkClick r:id="rId3"/>
              </a:rPr>
              <a:t>mp@measurementinpractice.com</a:t>
            </a:r>
            <a:endParaRPr lang="en-US" dirty="0"/>
          </a:p>
          <a:p>
            <a:pPr lvl="1"/>
            <a:r>
              <a:rPr lang="en-US" dirty="0"/>
              <a:t>Kimberly Muff, </a:t>
            </a:r>
            <a:r>
              <a:rPr lang="en-US" dirty="0">
                <a:hlinkClick r:id="rId4"/>
              </a:rPr>
              <a:t>kmuff@ksde.org</a:t>
            </a:r>
            <a:r>
              <a:rPr lang="en-US" dirty="0"/>
              <a:t> </a:t>
            </a:r>
          </a:p>
          <a:p>
            <a:pPr lvl="1"/>
            <a:endParaRPr lang="en-US" dirty="0"/>
          </a:p>
        </p:txBody>
      </p:sp>
      <p:sp>
        <p:nvSpPr>
          <p:cNvPr id="2" name="Slide Number Placeholder 1">
            <a:extLst>
              <a:ext uri="{FF2B5EF4-FFF2-40B4-BE49-F238E27FC236}">
                <a16:creationId xmlns:a16="http://schemas.microsoft.com/office/drawing/2014/main" id="{BFE2F2EC-8BA7-40F0-B71C-2CB15DE17EA4}"/>
              </a:ext>
            </a:extLst>
          </p:cNvPr>
          <p:cNvSpPr>
            <a:spLocks noGrp="1"/>
          </p:cNvSpPr>
          <p:nvPr>
            <p:ph type="sldNum" sz="quarter" idx="12"/>
          </p:nvPr>
        </p:nvSpPr>
        <p:spPr/>
        <p:txBody>
          <a:bodyPr/>
          <a:lstStyle/>
          <a:p>
            <a:fld id="{F94C5651-F708-497B-A598-45F059B6BCA7}" type="slidenum">
              <a:rPr lang="en-US" smtClean="0"/>
              <a:t>27</a:t>
            </a:fld>
            <a:endParaRPr lang="en-US"/>
          </a:p>
        </p:txBody>
      </p:sp>
    </p:spTree>
    <p:extLst>
      <p:ext uri="{BB962C8B-B14F-4D97-AF65-F5344CB8AC3E}">
        <p14:creationId xmlns:p14="http://schemas.microsoft.com/office/powerpoint/2010/main" val="327118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F0A7-A071-4E21-BADC-E930C413F872}"/>
              </a:ext>
            </a:extLst>
          </p:cNvPr>
          <p:cNvSpPr>
            <a:spLocks noGrp="1"/>
          </p:cNvSpPr>
          <p:nvPr>
            <p:ph type="title"/>
          </p:nvPr>
        </p:nvSpPr>
        <p:spPr/>
        <p:txBody>
          <a:bodyPr/>
          <a:lstStyle/>
          <a:p>
            <a:r>
              <a:rPr lang="en-US" dirty="0"/>
              <a:t>Why, When, Who</a:t>
            </a:r>
          </a:p>
        </p:txBody>
      </p:sp>
      <p:sp>
        <p:nvSpPr>
          <p:cNvPr id="3" name="Content Placeholder 2">
            <a:extLst>
              <a:ext uri="{FF2B5EF4-FFF2-40B4-BE49-F238E27FC236}">
                <a16:creationId xmlns:a16="http://schemas.microsoft.com/office/drawing/2014/main" id="{FB20B583-FE88-4AB4-88AE-4AFEAAC38A00}"/>
              </a:ext>
            </a:extLst>
          </p:cNvPr>
          <p:cNvSpPr>
            <a:spLocks noGrp="1"/>
          </p:cNvSpPr>
          <p:nvPr>
            <p:ph idx="1"/>
          </p:nvPr>
        </p:nvSpPr>
        <p:spPr/>
        <p:txBody>
          <a:bodyPr/>
          <a:lstStyle/>
          <a:p>
            <a:r>
              <a:rPr lang="en-US" dirty="0"/>
              <a:t>During this presentation, you will probably ask yourself:</a:t>
            </a:r>
          </a:p>
          <a:p>
            <a:pPr lvl="1"/>
            <a:r>
              <a:rPr lang="en-US" dirty="0"/>
              <a:t>Why do I need to know this?</a:t>
            </a:r>
          </a:p>
          <a:p>
            <a:pPr lvl="1"/>
            <a:r>
              <a:rPr lang="en-US" dirty="0"/>
              <a:t>When would I use this information?</a:t>
            </a:r>
          </a:p>
          <a:p>
            <a:pPr lvl="1"/>
            <a:r>
              <a:rPr lang="en-US" dirty="0"/>
              <a:t>Are you sure I’m the person who should understand this?</a:t>
            </a:r>
          </a:p>
          <a:p>
            <a:r>
              <a:rPr lang="en-US" dirty="0"/>
              <a:t>Anyone who selects curriculum, picks up a lesson plan, or chooses a test for a student should have a basic understanding of alignment.</a:t>
            </a:r>
          </a:p>
          <a:p>
            <a:r>
              <a:rPr lang="en-US" dirty="0"/>
              <a:t>Particularly important for those purchasing set curriculum or assessment programs but a good way for all to think about integration of instruction, curriculum, and assessment.  </a:t>
            </a:r>
          </a:p>
        </p:txBody>
      </p:sp>
      <p:sp>
        <p:nvSpPr>
          <p:cNvPr id="4" name="Slide Number Placeholder 3">
            <a:extLst>
              <a:ext uri="{FF2B5EF4-FFF2-40B4-BE49-F238E27FC236}">
                <a16:creationId xmlns:a16="http://schemas.microsoft.com/office/drawing/2014/main" id="{2D0CF2A9-96F6-46DE-B497-AADD6C4E4F5F}"/>
              </a:ext>
            </a:extLst>
          </p:cNvPr>
          <p:cNvSpPr>
            <a:spLocks noGrp="1"/>
          </p:cNvSpPr>
          <p:nvPr>
            <p:ph type="sldNum" sz="quarter" idx="12"/>
          </p:nvPr>
        </p:nvSpPr>
        <p:spPr/>
        <p:txBody>
          <a:bodyPr/>
          <a:lstStyle/>
          <a:p>
            <a:fld id="{6CB6D02B-AA7C-9E48-A4B0-E44C094432E5}" type="slidenum">
              <a:rPr lang="en-US" smtClean="0"/>
              <a:t>3</a:t>
            </a:fld>
            <a:endParaRPr lang="en-US" dirty="0"/>
          </a:p>
        </p:txBody>
      </p:sp>
    </p:spTree>
    <p:extLst>
      <p:ext uri="{BB962C8B-B14F-4D97-AF65-F5344CB8AC3E}">
        <p14:creationId xmlns:p14="http://schemas.microsoft.com/office/powerpoint/2010/main" val="278538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37CD-289C-461E-ABEF-93F858A366A2}"/>
              </a:ext>
            </a:extLst>
          </p:cNvPr>
          <p:cNvSpPr>
            <a:spLocks noGrp="1"/>
          </p:cNvSpPr>
          <p:nvPr>
            <p:ph type="title"/>
          </p:nvPr>
        </p:nvSpPr>
        <p:spPr>
          <a:xfrm>
            <a:off x="838200" y="375142"/>
            <a:ext cx="10515600" cy="1325563"/>
          </a:xfrm>
        </p:spPr>
        <p:txBody>
          <a:bodyPr/>
          <a:lstStyle/>
          <a:p>
            <a:r>
              <a:rPr lang="en-US" dirty="0"/>
              <a:t>Definition of Alignment</a:t>
            </a:r>
          </a:p>
        </p:txBody>
      </p:sp>
      <p:sp>
        <p:nvSpPr>
          <p:cNvPr id="3" name="Content Placeholder 2">
            <a:extLst>
              <a:ext uri="{FF2B5EF4-FFF2-40B4-BE49-F238E27FC236}">
                <a16:creationId xmlns:a16="http://schemas.microsoft.com/office/drawing/2014/main" id="{8E463268-AFB4-44B3-B888-60D020AA1BED}"/>
              </a:ext>
            </a:extLst>
          </p:cNvPr>
          <p:cNvSpPr>
            <a:spLocks noGrp="1"/>
          </p:cNvSpPr>
          <p:nvPr>
            <p:ph idx="1"/>
          </p:nvPr>
        </p:nvSpPr>
        <p:spPr/>
        <p:txBody>
          <a:bodyPr>
            <a:normAutofit/>
          </a:bodyPr>
          <a:lstStyle/>
          <a:p>
            <a:r>
              <a:rPr lang="en-US" dirty="0"/>
              <a:t>Dictionary: “to align” is “to bring into a straight-line; to bring parts or components into proper coordination; to bring into agreement, close cooperation” </a:t>
            </a:r>
          </a:p>
          <a:p>
            <a:r>
              <a:rPr lang="en-US" dirty="0"/>
              <a:t>Classroom: instructional alignment refers to agreement between a teacher’s objectives, activities, and assessments so they are mutually supportive</a:t>
            </a:r>
          </a:p>
          <a:p>
            <a:r>
              <a:rPr lang="en-US" dirty="0"/>
              <a:t>Assessment: “the degree to which expectations [i.e., standards] and assessments are in agreement and serve in conjunction with one another to guide the system toward students learning what they are expected to know and do”</a:t>
            </a:r>
          </a:p>
        </p:txBody>
      </p:sp>
      <p:sp>
        <p:nvSpPr>
          <p:cNvPr id="4" name="Slide Number Placeholder 3">
            <a:extLst>
              <a:ext uri="{FF2B5EF4-FFF2-40B4-BE49-F238E27FC236}">
                <a16:creationId xmlns:a16="http://schemas.microsoft.com/office/drawing/2014/main" id="{57A32062-1528-446A-99CF-2B079CF2ECE3}"/>
              </a:ext>
            </a:extLst>
          </p:cNvPr>
          <p:cNvSpPr>
            <a:spLocks noGrp="1"/>
          </p:cNvSpPr>
          <p:nvPr>
            <p:ph type="sldNum" sz="quarter" idx="12"/>
          </p:nvPr>
        </p:nvSpPr>
        <p:spPr/>
        <p:txBody>
          <a:bodyPr/>
          <a:lstStyle/>
          <a:p>
            <a:fld id="{6CB6D02B-AA7C-9E48-A4B0-E44C094432E5}" type="slidenum">
              <a:rPr lang="en-US" smtClean="0"/>
              <a:t>4</a:t>
            </a:fld>
            <a:endParaRPr lang="en-US" dirty="0"/>
          </a:p>
        </p:txBody>
      </p:sp>
    </p:spTree>
    <p:extLst>
      <p:ext uri="{BB962C8B-B14F-4D97-AF65-F5344CB8AC3E}">
        <p14:creationId xmlns:p14="http://schemas.microsoft.com/office/powerpoint/2010/main" val="2794808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A51BF72-760B-4126-B782-B9CE12F2DCCF}"/>
              </a:ext>
            </a:extLst>
          </p:cNvPr>
          <p:cNvSpPr>
            <a:spLocks noGrp="1"/>
          </p:cNvSpPr>
          <p:nvPr>
            <p:ph type="title"/>
          </p:nvPr>
        </p:nvSpPr>
        <p:spPr>
          <a:xfrm>
            <a:off x="839788" y="457200"/>
            <a:ext cx="3932237" cy="1600200"/>
          </a:xfrm>
        </p:spPr>
        <p:txBody>
          <a:bodyPr/>
          <a:lstStyle/>
          <a:p>
            <a:r>
              <a:rPr lang="en-US" dirty="0"/>
              <a:t>CIA Triangle</a:t>
            </a:r>
          </a:p>
        </p:txBody>
      </p:sp>
      <p:pic>
        <p:nvPicPr>
          <p:cNvPr id="6" name="Content Placeholder 5" descr="Diagram&#10;&#10;Description automatically generated">
            <a:extLst>
              <a:ext uri="{FF2B5EF4-FFF2-40B4-BE49-F238E27FC236}">
                <a16:creationId xmlns:a16="http://schemas.microsoft.com/office/drawing/2014/main" id="{CDF5373C-CB2A-4704-847C-133D12E1359B}"/>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tretch/>
        </p:blipFill>
        <p:spPr>
          <a:xfrm>
            <a:off x="5183188" y="1109662"/>
            <a:ext cx="6172200" cy="4629150"/>
          </a:xfrm>
          <a:noFill/>
        </p:spPr>
      </p:pic>
      <p:sp>
        <p:nvSpPr>
          <p:cNvPr id="16" name="Text Placeholder 3">
            <a:extLst>
              <a:ext uri="{FF2B5EF4-FFF2-40B4-BE49-F238E27FC236}">
                <a16:creationId xmlns:a16="http://schemas.microsoft.com/office/drawing/2014/main" id="{3FD2E122-ADF4-40EE-856D-1E6E5E37BAD0}"/>
              </a:ext>
            </a:extLst>
          </p:cNvPr>
          <p:cNvSpPr>
            <a:spLocks noGrp="1"/>
          </p:cNvSpPr>
          <p:nvPr>
            <p:ph type="body" sz="half" idx="2"/>
          </p:nvPr>
        </p:nvSpPr>
        <p:spPr>
          <a:xfrm>
            <a:off x="839788" y="2057400"/>
            <a:ext cx="3932237" cy="3811588"/>
          </a:xfrm>
        </p:spPr>
        <p:txBody>
          <a:bodyPr/>
          <a:lstStyle/>
          <a:p>
            <a:r>
              <a:rPr lang="en-US" dirty="0"/>
              <a:t>This triangle was introduced in 2001 in  Knowing What Students Know and has been used popularly ever since.</a:t>
            </a:r>
          </a:p>
          <a:p>
            <a:r>
              <a:rPr lang="en-US" dirty="0"/>
              <a:t>It demonstrates that no component of delivering standards-based knowledge and skills is more important that another. </a:t>
            </a:r>
          </a:p>
          <a:p>
            <a:r>
              <a:rPr lang="en-US" dirty="0"/>
              <a:t>Curriculum, Instruction, and Assessment all have important roles to help students meet the goals for learning.</a:t>
            </a:r>
          </a:p>
          <a:p>
            <a:r>
              <a:rPr lang="en-US" dirty="0"/>
              <a:t>Oftentimes, you’ll see this triangle with the state standards placed in the middle. </a:t>
            </a:r>
          </a:p>
        </p:txBody>
      </p:sp>
      <p:sp>
        <p:nvSpPr>
          <p:cNvPr id="4" name="Slide Number Placeholder 3">
            <a:extLst>
              <a:ext uri="{FF2B5EF4-FFF2-40B4-BE49-F238E27FC236}">
                <a16:creationId xmlns:a16="http://schemas.microsoft.com/office/drawing/2014/main" id="{1806C8E7-B4DF-4918-A3A5-3FDEB5A91147}"/>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CB6D02B-AA7C-9E48-A4B0-E44C094432E5}" type="slidenum">
              <a:rPr lang="en-US" smtClean="0"/>
              <a:pPr>
                <a:spcAft>
                  <a:spcPts val="600"/>
                </a:spcAft>
              </a:pPr>
              <a:t>5</a:t>
            </a:fld>
            <a:endParaRPr lang="en-US"/>
          </a:p>
        </p:txBody>
      </p:sp>
    </p:spTree>
    <p:extLst>
      <p:ext uri="{BB962C8B-B14F-4D97-AF65-F5344CB8AC3E}">
        <p14:creationId xmlns:p14="http://schemas.microsoft.com/office/powerpoint/2010/main" val="3081301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1EBEA2-AC6F-4148-8F2F-95343081B3E3}"/>
              </a:ext>
            </a:extLst>
          </p:cNvPr>
          <p:cNvSpPr>
            <a:spLocks noGrp="1"/>
          </p:cNvSpPr>
          <p:nvPr>
            <p:ph type="title"/>
          </p:nvPr>
        </p:nvSpPr>
        <p:spPr/>
        <p:txBody>
          <a:bodyPr/>
          <a:lstStyle/>
          <a:p>
            <a:r>
              <a:rPr lang="en-US" dirty="0"/>
              <a:t>Practical implications of alignment</a:t>
            </a:r>
          </a:p>
        </p:txBody>
      </p:sp>
      <p:sp>
        <p:nvSpPr>
          <p:cNvPr id="7" name="Content Placeholder 6">
            <a:extLst>
              <a:ext uri="{FF2B5EF4-FFF2-40B4-BE49-F238E27FC236}">
                <a16:creationId xmlns:a16="http://schemas.microsoft.com/office/drawing/2014/main" id="{A59461D0-9AFC-4A1F-AC9A-C5A3F83AAE5E}"/>
              </a:ext>
            </a:extLst>
          </p:cNvPr>
          <p:cNvSpPr>
            <a:spLocks noGrp="1"/>
          </p:cNvSpPr>
          <p:nvPr>
            <p:ph idx="1"/>
          </p:nvPr>
        </p:nvSpPr>
        <p:spPr/>
        <p:txBody>
          <a:bodyPr/>
          <a:lstStyle/>
          <a:p>
            <a:r>
              <a:rPr lang="en-US" dirty="0"/>
              <a:t>We want students to learn our state content standards</a:t>
            </a:r>
          </a:p>
          <a:p>
            <a:pPr lvl="1"/>
            <a:r>
              <a:rPr lang="en-US" dirty="0"/>
              <a:t>Standards reviewed every seven years by a committee of teachers and content experts</a:t>
            </a:r>
          </a:p>
          <a:p>
            <a:pPr lvl="1"/>
            <a:r>
              <a:rPr lang="en-US" dirty="0"/>
              <a:t>Adopted by Kansas State Board of Education</a:t>
            </a:r>
          </a:p>
          <a:p>
            <a:r>
              <a:rPr lang="en-US" dirty="0"/>
              <a:t>Our curriculum needs to be aligned with our standards so that we teach the content intended to be taught.</a:t>
            </a:r>
          </a:p>
          <a:p>
            <a:r>
              <a:rPr lang="en-US" dirty="0"/>
              <a:t>Our instruction needs to be aligned to our curriculum</a:t>
            </a:r>
          </a:p>
          <a:p>
            <a:r>
              <a:rPr lang="en-US" dirty="0"/>
              <a:t>Our assessments need to be aligned to all of the above so that we know how well students have learned concepts we taught related to the content standards.</a:t>
            </a:r>
          </a:p>
        </p:txBody>
      </p:sp>
      <p:sp>
        <p:nvSpPr>
          <p:cNvPr id="5" name="Slide Number Placeholder 4">
            <a:extLst>
              <a:ext uri="{FF2B5EF4-FFF2-40B4-BE49-F238E27FC236}">
                <a16:creationId xmlns:a16="http://schemas.microsoft.com/office/drawing/2014/main" id="{5F9EB8DB-490E-4410-9EC8-925EEBEA25FB}"/>
              </a:ext>
            </a:extLst>
          </p:cNvPr>
          <p:cNvSpPr>
            <a:spLocks noGrp="1"/>
          </p:cNvSpPr>
          <p:nvPr>
            <p:ph type="sldNum" sz="quarter" idx="12"/>
          </p:nvPr>
        </p:nvSpPr>
        <p:spPr/>
        <p:txBody>
          <a:bodyPr/>
          <a:lstStyle/>
          <a:p>
            <a:fld id="{6CB6D02B-AA7C-9E48-A4B0-E44C094432E5}" type="slidenum">
              <a:rPr lang="en-US" smtClean="0"/>
              <a:t>6</a:t>
            </a:fld>
            <a:endParaRPr lang="en-US" dirty="0"/>
          </a:p>
        </p:txBody>
      </p:sp>
    </p:spTree>
    <p:extLst>
      <p:ext uri="{BB962C8B-B14F-4D97-AF65-F5344CB8AC3E}">
        <p14:creationId xmlns:p14="http://schemas.microsoft.com/office/powerpoint/2010/main" val="3759144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D344D6-B888-43EC-BACC-9302B06D7CE4}"/>
              </a:ext>
            </a:extLst>
          </p:cNvPr>
          <p:cNvSpPr>
            <a:spLocks noGrp="1"/>
          </p:cNvSpPr>
          <p:nvPr>
            <p:ph type="title"/>
          </p:nvPr>
        </p:nvSpPr>
        <p:spPr/>
        <p:txBody>
          <a:bodyPr/>
          <a:lstStyle/>
          <a:p>
            <a:r>
              <a:rPr lang="en-US" dirty="0"/>
              <a:t>Dimensions of Alignment</a:t>
            </a:r>
          </a:p>
        </p:txBody>
      </p:sp>
      <p:sp>
        <p:nvSpPr>
          <p:cNvPr id="6" name="Content Placeholder 5">
            <a:extLst>
              <a:ext uri="{FF2B5EF4-FFF2-40B4-BE49-F238E27FC236}">
                <a16:creationId xmlns:a16="http://schemas.microsoft.com/office/drawing/2014/main" id="{3A29F655-2407-44F9-B9BE-89CE6D8177D1}"/>
              </a:ext>
            </a:extLst>
          </p:cNvPr>
          <p:cNvSpPr>
            <a:spLocks noGrp="1"/>
          </p:cNvSpPr>
          <p:nvPr>
            <p:ph idx="1"/>
          </p:nvPr>
        </p:nvSpPr>
        <p:spPr/>
        <p:txBody>
          <a:bodyPr/>
          <a:lstStyle/>
          <a:p>
            <a:r>
              <a:rPr lang="en-US" dirty="0"/>
              <a:t>Most common alignment methodology was developed by a researcher at the University of Wisconsin, Dr. Norman Webb.</a:t>
            </a:r>
          </a:p>
          <a:p>
            <a:r>
              <a:rPr lang="en-US" dirty="0"/>
              <a:t>He proposed four main dimensions:</a:t>
            </a:r>
          </a:p>
          <a:p>
            <a:pPr marL="914400" lvl="1" indent="-457200">
              <a:buFont typeface="+mj-lt"/>
              <a:buAutoNum type="arabicPeriod"/>
            </a:pPr>
            <a:r>
              <a:rPr lang="en-US" dirty="0"/>
              <a:t>Categorical concurrence</a:t>
            </a:r>
          </a:p>
          <a:p>
            <a:pPr marL="914400" lvl="1" indent="-457200">
              <a:buFont typeface="+mj-lt"/>
              <a:buAutoNum type="arabicPeriod"/>
            </a:pPr>
            <a:r>
              <a:rPr lang="en-US" dirty="0"/>
              <a:t>Depth of knowledge</a:t>
            </a:r>
          </a:p>
          <a:p>
            <a:pPr marL="914400" lvl="1" indent="-457200">
              <a:buFont typeface="+mj-lt"/>
              <a:buAutoNum type="arabicPeriod"/>
            </a:pPr>
            <a:r>
              <a:rPr lang="en-US" dirty="0"/>
              <a:t>Range of knowledge</a:t>
            </a:r>
          </a:p>
          <a:p>
            <a:pPr marL="914400" lvl="1" indent="-457200">
              <a:buFont typeface="+mj-lt"/>
              <a:buAutoNum type="arabicPeriod"/>
            </a:pPr>
            <a:r>
              <a:rPr lang="en-US" dirty="0"/>
              <a:t>Balance of representation</a:t>
            </a:r>
          </a:p>
        </p:txBody>
      </p:sp>
      <p:sp>
        <p:nvSpPr>
          <p:cNvPr id="4" name="Slide Number Placeholder 3">
            <a:extLst>
              <a:ext uri="{FF2B5EF4-FFF2-40B4-BE49-F238E27FC236}">
                <a16:creationId xmlns:a16="http://schemas.microsoft.com/office/drawing/2014/main" id="{EF48912D-A443-462B-BA40-252AED2CE130}"/>
              </a:ext>
            </a:extLst>
          </p:cNvPr>
          <p:cNvSpPr>
            <a:spLocks noGrp="1"/>
          </p:cNvSpPr>
          <p:nvPr>
            <p:ph type="sldNum" sz="quarter" idx="12"/>
          </p:nvPr>
        </p:nvSpPr>
        <p:spPr/>
        <p:txBody>
          <a:bodyPr/>
          <a:lstStyle/>
          <a:p>
            <a:fld id="{6CB6D02B-AA7C-9E48-A4B0-E44C094432E5}" type="slidenum">
              <a:rPr lang="en-US" smtClean="0"/>
              <a:t>7</a:t>
            </a:fld>
            <a:endParaRPr lang="en-US" dirty="0"/>
          </a:p>
        </p:txBody>
      </p:sp>
    </p:spTree>
    <p:extLst>
      <p:ext uri="{BB962C8B-B14F-4D97-AF65-F5344CB8AC3E}">
        <p14:creationId xmlns:p14="http://schemas.microsoft.com/office/powerpoint/2010/main" val="3854010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6D43-EED8-442C-9DE5-DC823DDF1835}"/>
              </a:ext>
            </a:extLst>
          </p:cNvPr>
          <p:cNvSpPr>
            <a:spLocks noGrp="1"/>
          </p:cNvSpPr>
          <p:nvPr>
            <p:ph type="title"/>
          </p:nvPr>
        </p:nvSpPr>
        <p:spPr/>
        <p:txBody>
          <a:bodyPr/>
          <a:lstStyle/>
          <a:p>
            <a:r>
              <a:rPr lang="en-US" dirty="0"/>
              <a:t>Renaming Dimensions</a:t>
            </a:r>
          </a:p>
        </p:txBody>
      </p:sp>
      <p:sp>
        <p:nvSpPr>
          <p:cNvPr id="3" name="Text Placeholder 2">
            <a:extLst>
              <a:ext uri="{FF2B5EF4-FFF2-40B4-BE49-F238E27FC236}">
                <a16:creationId xmlns:a16="http://schemas.microsoft.com/office/drawing/2014/main" id="{34F964A2-5A25-43E0-93FB-72C71B5FF4EE}"/>
              </a:ext>
            </a:extLst>
          </p:cNvPr>
          <p:cNvSpPr>
            <a:spLocks noGrp="1"/>
          </p:cNvSpPr>
          <p:nvPr>
            <p:ph type="body" idx="1"/>
          </p:nvPr>
        </p:nvSpPr>
        <p:spPr/>
        <p:txBody>
          <a:bodyPr/>
          <a:lstStyle/>
          <a:p>
            <a:r>
              <a:rPr lang="en-US" dirty="0"/>
              <a:t>Webb (1997, 2002)</a:t>
            </a:r>
          </a:p>
        </p:txBody>
      </p:sp>
      <p:sp>
        <p:nvSpPr>
          <p:cNvPr id="4" name="Content Placeholder 3">
            <a:extLst>
              <a:ext uri="{FF2B5EF4-FFF2-40B4-BE49-F238E27FC236}">
                <a16:creationId xmlns:a16="http://schemas.microsoft.com/office/drawing/2014/main" id="{2E7E7ED3-CDAD-42F6-BB8D-4E457957F248}"/>
              </a:ext>
            </a:extLst>
          </p:cNvPr>
          <p:cNvSpPr>
            <a:spLocks noGrp="1"/>
          </p:cNvSpPr>
          <p:nvPr>
            <p:ph sz="half" idx="2"/>
          </p:nvPr>
        </p:nvSpPr>
        <p:spPr/>
        <p:txBody>
          <a:bodyPr>
            <a:normAutofit fontScale="85000" lnSpcReduction="20000"/>
          </a:bodyPr>
          <a:lstStyle/>
          <a:p>
            <a:r>
              <a:rPr lang="en-US" dirty="0"/>
              <a:t>Categorical concurrence</a:t>
            </a:r>
          </a:p>
          <a:p>
            <a:r>
              <a:rPr lang="en-US" dirty="0"/>
              <a:t>Depth of knowledge</a:t>
            </a:r>
          </a:p>
          <a:p>
            <a:r>
              <a:rPr lang="en-US" dirty="0"/>
              <a:t>Range of knowledge</a:t>
            </a:r>
          </a:p>
          <a:p>
            <a:r>
              <a:rPr lang="en-US" dirty="0"/>
              <a:t>Balance of representation</a:t>
            </a:r>
          </a:p>
        </p:txBody>
      </p:sp>
      <p:sp>
        <p:nvSpPr>
          <p:cNvPr id="5" name="Text Placeholder 4">
            <a:extLst>
              <a:ext uri="{FF2B5EF4-FFF2-40B4-BE49-F238E27FC236}">
                <a16:creationId xmlns:a16="http://schemas.microsoft.com/office/drawing/2014/main" id="{B6F7B804-AC77-43A3-878B-5A24DF49BF63}"/>
              </a:ext>
            </a:extLst>
          </p:cNvPr>
          <p:cNvSpPr>
            <a:spLocks noGrp="1"/>
          </p:cNvSpPr>
          <p:nvPr>
            <p:ph type="body" sz="quarter" idx="3"/>
          </p:nvPr>
        </p:nvSpPr>
        <p:spPr/>
        <p:txBody>
          <a:bodyPr/>
          <a:lstStyle/>
          <a:p>
            <a:r>
              <a:rPr lang="en-US" dirty="0"/>
              <a:t>Commonplace</a:t>
            </a:r>
          </a:p>
        </p:txBody>
      </p:sp>
      <p:sp>
        <p:nvSpPr>
          <p:cNvPr id="6" name="Content Placeholder 5">
            <a:extLst>
              <a:ext uri="{FF2B5EF4-FFF2-40B4-BE49-F238E27FC236}">
                <a16:creationId xmlns:a16="http://schemas.microsoft.com/office/drawing/2014/main" id="{DD290ACD-4515-4ED0-8406-FEC1C175C753}"/>
              </a:ext>
            </a:extLst>
          </p:cNvPr>
          <p:cNvSpPr>
            <a:spLocks noGrp="1"/>
          </p:cNvSpPr>
          <p:nvPr>
            <p:ph sz="quarter" idx="4"/>
          </p:nvPr>
        </p:nvSpPr>
        <p:spPr/>
        <p:txBody>
          <a:bodyPr>
            <a:normAutofit fontScale="85000" lnSpcReduction="20000"/>
          </a:bodyPr>
          <a:lstStyle/>
          <a:p>
            <a:r>
              <a:rPr lang="en-US" dirty="0"/>
              <a:t>Content match: Does the curriculum or test address the same content as the standards?</a:t>
            </a:r>
          </a:p>
          <a:p>
            <a:r>
              <a:rPr lang="en-US" dirty="0"/>
              <a:t>Depth: Does the curriculum or test go into the same depth of understanding as intended by the standards?</a:t>
            </a:r>
          </a:p>
          <a:p>
            <a:r>
              <a:rPr lang="en-US" dirty="0"/>
              <a:t>Breadth: Are all of the standards addressed?</a:t>
            </a:r>
          </a:p>
          <a:p>
            <a:r>
              <a:rPr lang="en-US" dirty="0"/>
              <a:t>Emphasis: Does the curriculum or test have the same proportion of concepts as the standards document?</a:t>
            </a:r>
          </a:p>
        </p:txBody>
      </p:sp>
      <p:sp>
        <p:nvSpPr>
          <p:cNvPr id="7" name="Slide Number Placeholder 6">
            <a:extLst>
              <a:ext uri="{FF2B5EF4-FFF2-40B4-BE49-F238E27FC236}">
                <a16:creationId xmlns:a16="http://schemas.microsoft.com/office/drawing/2014/main" id="{753D83B6-004F-4E8F-9D1F-51C032CA70B0}"/>
              </a:ext>
            </a:extLst>
          </p:cNvPr>
          <p:cNvSpPr>
            <a:spLocks noGrp="1"/>
          </p:cNvSpPr>
          <p:nvPr>
            <p:ph type="sldNum" sz="quarter" idx="12"/>
          </p:nvPr>
        </p:nvSpPr>
        <p:spPr/>
        <p:txBody>
          <a:bodyPr/>
          <a:lstStyle/>
          <a:p>
            <a:fld id="{6CB6D02B-AA7C-9E48-A4B0-E44C094432E5}" type="slidenum">
              <a:rPr lang="en-US" smtClean="0"/>
              <a:t>8</a:t>
            </a:fld>
            <a:endParaRPr lang="en-US" dirty="0"/>
          </a:p>
        </p:txBody>
      </p:sp>
    </p:spTree>
    <p:extLst>
      <p:ext uri="{BB962C8B-B14F-4D97-AF65-F5344CB8AC3E}">
        <p14:creationId xmlns:p14="http://schemas.microsoft.com/office/powerpoint/2010/main" val="4209943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5C5615-958D-45D7-98A1-0903A0F4F5F5}"/>
              </a:ext>
            </a:extLst>
          </p:cNvPr>
          <p:cNvSpPr>
            <a:spLocks noGrp="1"/>
          </p:cNvSpPr>
          <p:nvPr>
            <p:ph type="title"/>
          </p:nvPr>
        </p:nvSpPr>
        <p:spPr/>
        <p:txBody>
          <a:bodyPr/>
          <a:lstStyle/>
          <a:p>
            <a:r>
              <a:rPr lang="en-US" dirty="0"/>
              <a:t>Content match</a:t>
            </a:r>
          </a:p>
        </p:txBody>
      </p:sp>
      <p:sp>
        <p:nvSpPr>
          <p:cNvPr id="9" name="Content Placeholder 8">
            <a:extLst>
              <a:ext uri="{FF2B5EF4-FFF2-40B4-BE49-F238E27FC236}">
                <a16:creationId xmlns:a16="http://schemas.microsoft.com/office/drawing/2014/main" id="{A9756419-BA4F-4269-A9E9-0CC263DEC95F}"/>
              </a:ext>
            </a:extLst>
          </p:cNvPr>
          <p:cNvSpPr>
            <a:spLocks noGrp="1"/>
          </p:cNvSpPr>
          <p:nvPr>
            <p:ph idx="1"/>
          </p:nvPr>
        </p:nvSpPr>
        <p:spPr/>
        <p:txBody>
          <a:bodyPr/>
          <a:lstStyle/>
          <a:p>
            <a:r>
              <a:rPr lang="en-US" dirty="0"/>
              <a:t>Typically examines the similarity in the domains.</a:t>
            </a:r>
          </a:p>
          <a:p>
            <a:r>
              <a:rPr lang="en-US" dirty="0"/>
              <a:t>For example, Kansas Standards for middle school math includes five domains:</a:t>
            </a:r>
          </a:p>
          <a:p>
            <a:pPr lvl="1"/>
            <a:r>
              <a:rPr lang="en-US" dirty="0"/>
              <a:t>Ratios and Proportional Relationships</a:t>
            </a:r>
          </a:p>
          <a:p>
            <a:pPr lvl="1"/>
            <a:r>
              <a:rPr lang="en-US" dirty="0"/>
              <a:t>The Number System</a:t>
            </a:r>
          </a:p>
          <a:p>
            <a:pPr lvl="1"/>
            <a:r>
              <a:rPr lang="en-US" dirty="0"/>
              <a:t>Expressions and Equations</a:t>
            </a:r>
          </a:p>
          <a:p>
            <a:pPr lvl="1"/>
            <a:r>
              <a:rPr lang="en-US" dirty="0"/>
              <a:t>Geometry</a:t>
            </a:r>
          </a:p>
          <a:p>
            <a:pPr lvl="1"/>
            <a:r>
              <a:rPr lang="en-US" dirty="0"/>
              <a:t>Statistics and Probability</a:t>
            </a:r>
          </a:p>
          <a:p>
            <a:r>
              <a:rPr lang="en-US" dirty="0"/>
              <a:t>Curriculum and assessments should include those same five domains, no more, no less.</a:t>
            </a:r>
          </a:p>
        </p:txBody>
      </p:sp>
      <p:sp>
        <p:nvSpPr>
          <p:cNvPr id="7" name="Slide Number Placeholder 6">
            <a:extLst>
              <a:ext uri="{FF2B5EF4-FFF2-40B4-BE49-F238E27FC236}">
                <a16:creationId xmlns:a16="http://schemas.microsoft.com/office/drawing/2014/main" id="{23DAC2B7-4CCC-418E-891D-9E6B37FCBFE4}"/>
              </a:ext>
            </a:extLst>
          </p:cNvPr>
          <p:cNvSpPr>
            <a:spLocks noGrp="1"/>
          </p:cNvSpPr>
          <p:nvPr>
            <p:ph type="sldNum" sz="quarter" idx="12"/>
          </p:nvPr>
        </p:nvSpPr>
        <p:spPr/>
        <p:txBody>
          <a:bodyPr/>
          <a:lstStyle/>
          <a:p>
            <a:fld id="{6CB6D02B-AA7C-9E48-A4B0-E44C094432E5}" type="slidenum">
              <a:rPr lang="en-US" smtClean="0"/>
              <a:t>9</a:t>
            </a:fld>
            <a:endParaRPr lang="en-US" dirty="0"/>
          </a:p>
        </p:txBody>
      </p:sp>
    </p:spTree>
    <p:extLst>
      <p:ext uri="{BB962C8B-B14F-4D97-AF65-F5344CB8AC3E}">
        <p14:creationId xmlns:p14="http://schemas.microsoft.com/office/powerpoint/2010/main" val="1867957132"/>
      </p:ext>
    </p:extLst>
  </p:cSld>
  <p:clrMapOvr>
    <a:masterClrMapping/>
  </p:clrMapOvr>
</p:sld>
</file>

<file path=ppt/theme/theme1.xml><?xml version="1.0" encoding="utf-8"?>
<a:theme xmlns:a="http://schemas.openxmlformats.org/drawingml/2006/main" name="MP squared">
  <a:themeElements>
    <a:clrScheme name="MP">
      <a:dk1>
        <a:srgbClr val="572D6B"/>
      </a:dk1>
      <a:lt1>
        <a:sysClr val="window" lastClr="FFFFFF"/>
      </a:lt1>
      <a:dk2>
        <a:srgbClr val="595959"/>
      </a:dk2>
      <a:lt2>
        <a:srgbClr val="E7E6E6"/>
      </a:lt2>
      <a:accent1>
        <a:srgbClr val="572D6B"/>
      </a:accent1>
      <a:accent2>
        <a:srgbClr val="934FB5"/>
      </a:accent2>
      <a:accent3>
        <a:srgbClr val="A5A5A5"/>
      </a:accent3>
      <a:accent4>
        <a:srgbClr val="30193B"/>
      </a:accent4>
      <a:accent5>
        <a:srgbClr val="3F3F3F"/>
      </a:accent5>
      <a:accent6>
        <a:srgbClr val="D0B3DF"/>
      </a:accent6>
      <a:hlink>
        <a:srgbClr val="7E429C"/>
      </a:hlink>
      <a:folHlink>
        <a:srgbClr val="D0B3D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P squared" id="{C375E64D-490E-4B06-A8D3-2824ACB39417}" vid="{5359EED5-9F33-463C-8F81-F48D3CE611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MP squared</Template>
  <TotalTime>9070</TotalTime>
  <Words>5187</Words>
  <Application>Microsoft Office PowerPoint</Application>
  <PresentationFormat>Widescreen</PresentationFormat>
  <Paragraphs>274</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MP squared</vt:lpstr>
      <vt:lpstr>LiNK Assessment Literacy: Alignment</vt:lpstr>
      <vt:lpstr>Goals for presentation</vt:lpstr>
      <vt:lpstr>Why, When, Who</vt:lpstr>
      <vt:lpstr>Definition of Alignment</vt:lpstr>
      <vt:lpstr>CIA Triangle</vt:lpstr>
      <vt:lpstr>Practical implications of alignment</vt:lpstr>
      <vt:lpstr>Dimensions of Alignment</vt:lpstr>
      <vt:lpstr>Renaming Dimensions</vt:lpstr>
      <vt:lpstr>Content match</vt:lpstr>
      <vt:lpstr>Content match at the item level</vt:lpstr>
      <vt:lpstr>Depth of Knowledge</vt:lpstr>
      <vt:lpstr>Complexity</vt:lpstr>
      <vt:lpstr>Text complexity</vt:lpstr>
      <vt:lpstr>Applying Depth </vt:lpstr>
      <vt:lpstr>Examples of Kansas Standards</vt:lpstr>
      <vt:lpstr>DOK of a test item</vt:lpstr>
      <vt:lpstr>Example of a PLD for a Standard</vt:lpstr>
      <vt:lpstr>Example Alignment Analysis of an Item</vt:lpstr>
      <vt:lpstr>Exercise</vt:lpstr>
      <vt:lpstr>Exercise items</vt:lpstr>
      <vt:lpstr>Breadth of a Test Form</vt:lpstr>
      <vt:lpstr>Emphasis</vt:lpstr>
      <vt:lpstr>Sample KAP Test Blueprint</vt:lpstr>
      <vt:lpstr>Questions to ask in reviewing alignment</vt:lpstr>
      <vt:lpstr>What the experts look for</vt:lpstr>
      <vt:lpstr>Conclusion</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Marianne Perie</dc:creator>
  <cp:lastModifiedBy>Kimberly A. Muff</cp:lastModifiedBy>
  <cp:revision>37</cp:revision>
  <dcterms:created xsi:type="dcterms:W3CDTF">2021-05-17T17:36:29Z</dcterms:created>
  <dcterms:modified xsi:type="dcterms:W3CDTF">2021-07-07T20:25:48Z</dcterms:modified>
</cp:coreProperties>
</file>