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activeX/activeX4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activeX/activeX2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ms-office.activeX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activeX/activeX3.xml" ContentType="application/vnd.ms-office.activeX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81" r:id="rId4"/>
    <p:sldId id="258" r:id="rId5"/>
    <p:sldId id="273" r:id="rId6"/>
    <p:sldId id="282" r:id="rId7"/>
    <p:sldId id="279" r:id="rId8"/>
    <p:sldId id="283" r:id="rId9"/>
    <p:sldId id="280" r:id="rId10"/>
    <p:sldId id="284" r:id="rId11"/>
    <p:sldId id="285" r:id="rId12"/>
    <p:sldId id="286" r:id="rId13"/>
    <p:sldId id="277" r:id="rId14"/>
    <p:sldId id="288" r:id="rId15"/>
    <p:sldId id="287" r:id="rId16"/>
    <p:sldId id="271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F271C"/>
    <a:srgbClr val="FF9900"/>
    <a:srgbClr val="006600"/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96803" autoAdjust="0"/>
  </p:normalViewPr>
  <p:slideViewPr>
    <p:cSldViewPr>
      <p:cViewPr>
        <p:scale>
          <a:sx n="70" d="100"/>
          <a:sy n="70" d="100"/>
        </p:scale>
        <p:origin x="-1206" y="-8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DF7DFC-1E17-4C0F-9EDD-9E6F81077AE6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5505892-778B-4A23-B431-C2B1D04910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02249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6A3FE19-2EF9-4088-ACF4-E30D4492C137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0641A59-5D05-4E96-A12F-E146BAE1ED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9848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41A59-5D05-4E96-A12F-E146BAE1ED0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22639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41A59-5D05-4E96-A12F-E146BAE1ED0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8441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41A59-5D05-4E96-A12F-E146BAE1ED0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9565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41A59-5D05-4E96-A12F-E146BAE1ED0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9565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41A59-5D05-4E96-A12F-E146BAE1ED0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7625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41A59-5D05-4E96-A12F-E146BAE1ED0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8441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41A59-5D05-4E96-A12F-E146BAE1ED0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8441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Press F5 or enter presentation mode to view the poll
In an emergency during your presentation, if the poll isn't showing, navigate to this link in your web browser:
http://www.polleverywhere.com/multiple_choice_polls/Q42vH1rgxtxDBi4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If you like, you can use this slide as a template for your own voting slides. You might use a slide like this if you feel your audience would</a:t>
            </a:r>
            <a:r>
              <a:rPr lang="en-US" baseline="0" dirty="0" smtClean="0"/>
              <a:t> benefit from </a:t>
            </a:r>
            <a:r>
              <a:rPr lang="en-US" dirty="0" smtClean="0"/>
              <a:t>the</a:t>
            </a:r>
            <a:r>
              <a:rPr lang="en-US" baseline="0" dirty="0" smtClean="0"/>
              <a:t> picture showing a text message on a phone.</a:t>
            </a:r>
            <a:endParaRPr 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1FF443-286A-4B56-B134-A4259059825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41A59-5D05-4E96-A12F-E146BAE1ED0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84414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41A59-5D05-4E96-A12F-E146BAE1ED0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8441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9D27-C67C-4DFC-9B9D-C05A120A9285}" type="datetimeFigureOut">
              <a:rPr lang="en-US" smtClean="0"/>
              <a:pPr/>
              <a:t>4/10/2013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7338A-6554-4C88-AF1F-B625A33E53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9D27-C67C-4DFC-9B9D-C05A120A9285}" type="datetimeFigureOut">
              <a:rPr lang="en-US" smtClean="0"/>
              <a:pPr/>
              <a:t>4/10/2013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7338A-6554-4C88-AF1F-B625A33E53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9D27-C67C-4DFC-9B9D-C05A120A9285}" type="datetimeFigureOut">
              <a:rPr lang="en-US" smtClean="0"/>
              <a:pPr/>
              <a:t>4/10/2013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7338A-6554-4C88-AF1F-B625A33E532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9D27-C67C-4DFC-9B9D-C05A120A9285}" type="datetimeFigureOut">
              <a:rPr lang="en-US" smtClean="0"/>
              <a:pPr/>
              <a:t>4/10/2013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7338A-6554-4C88-AF1F-B625A33E53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9D27-C67C-4DFC-9B9D-C05A120A9285}" type="datetimeFigureOut">
              <a:rPr lang="en-US" smtClean="0"/>
              <a:pPr/>
              <a:t>4/10/2013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7338A-6554-4C88-AF1F-B625A33E53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9D27-C67C-4DFC-9B9D-C05A120A9285}" type="datetimeFigureOut">
              <a:rPr lang="en-US" smtClean="0"/>
              <a:pPr/>
              <a:t>4/10/2013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7338A-6554-4C88-AF1F-B625A33E53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9D27-C67C-4DFC-9B9D-C05A120A9285}" type="datetimeFigureOut">
              <a:rPr lang="en-US" smtClean="0"/>
              <a:pPr/>
              <a:t>4/10/2013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7338A-6554-4C88-AF1F-B625A33E53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9D27-C67C-4DFC-9B9D-C05A120A9285}" type="datetimeFigureOut">
              <a:rPr lang="en-US" smtClean="0"/>
              <a:pPr/>
              <a:t>4/10/2013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7338A-6554-4C88-AF1F-B625A33E53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9D27-C67C-4DFC-9B9D-C05A120A9285}" type="datetimeFigureOut">
              <a:rPr lang="en-US" smtClean="0"/>
              <a:pPr/>
              <a:t>4/10/2013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7338A-6554-4C88-AF1F-B625A33E53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9D27-C67C-4DFC-9B9D-C05A120A9285}" type="datetimeFigureOut">
              <a:rPr lang="en-US" smtClean="0"/>
              <a:pPr/>
              <a:t>4/10/2013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7338A-6554-4C88-AF1F-B625A33E53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9D27-C67C-4DFC-9B9D-C05A120A9285}" type="datetimeFigureOut">
              <a:rPr lang="en-US" smtClean="0"/>
              <a:pPr/>
              <a:t>4/10/2013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7338A-6554-4C88-AF1F-B625A33E53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1059D27-C67C-4DFC-9B9D-C05A120A9285}" type="datetimeFigureOut">
              <a:rPr lang="en-US" smtClean="0"/>
              <a:pPr/>
              <a:t>4/10/2013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8F7338A-6554-4C88-AF1F-B625A33E53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helpdesk@ksde.org" TargetMode="External"/><Relationship Id="rId2" Type="http://schemas.openxmlformats.org/officeDocument/2006/relationships/hyperlink" Target="mailto:jnoble@ksde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5488417"/>
            <a:ext cx="1772979" cy="13553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Quality in the Dropout Graduation Summary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Jessica Noble</a:t>
            </a:r>
          </a:p>
          <a:p>
            <a:r>
              <a:rPr lang="en-US" sz="2800" dirty="0" smtClean="0"/>
              <a:t>Education Program Consultant</a:t>
            </a:r>
          </a:p>
          <a:p>
            <a:r>
              <a:rPr lang="en-US" sz="2800" dirty="0" smtClean="0"/>
              <a:t>Kansas State Department of Education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49570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14599"/>
            <a:ext cx="8610599" cy="4179485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4F271C"/>
                </a:solidFill>
              </a:rPr>
              <a:t>The EXIT/withdrawal date for students who transfer over the summer and students who do not return in the fall should always be the </a:t>
            </a:r>
            <a:r>
              <a:rPr lang="en-US" b="1" u="sng" dirty="0" smtClean="0">
                <a:solidFill>
                  <a:srgbClr val="4F271C"/>
                </a:solidFill>
              </a:rPr>
              <a:t>last day in membership in the Spring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en-US" dirty="0">
              <a:solidFill>
                <a:srgbClr val="4F271C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4F271C"/>
                </a:solidFill>
              </a:rPr>
              <a:t>If you EXIT a student with a fall transfer date, you run the risk of overlapping with the school entry date at the new school</a:t>
            </a:r>
            <a:endParaRPr lang="en-US" dirty="0">
              <a:solidFill>
                <a:srgbClr val="4F271C"/>
              </a:solidFill>
            </a:endParaRPr>
          </a:p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endParaRPr lang="en-US" dirty="0" smtClean="0"/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467600" cy="8683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Summer Transfers and No Shows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8600" y="5791200"/>
            <a:ext cx="1181100" cy="902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0019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8610599" cy="4331885"/>
          </a:xfrm>
        </p:spPr>
        <p:txBody>
          <a:bodyPr>
            <a:normAutofit/>
          </a:bodyPr>
          <a:lstStyle/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r>
              <a:rPr lang="en-US" dirty="0" smtClean="0">
                <a:solidFill>
                  <a:srgbClr val="4F271C"/>
                </a:solidFill>
              </a:rPr>
              <a:t>Molly </a:t>
            </a:r>
            <a:r>
              <a:rPr lang="en-US" dirty="0" smtClean="0">
                <a:solidFill>
                  <a:srgbClr val="4F271C"/>
                </a:solidFill>
              </a:rPr>
              <a:t>transfers to school B the summer after 9</a:t>
            </a:r>
            <a:r>
              <a:rPr lang="en-US" baseline="30000" dirty="0" smtClean="0">
                <a:solidFill>
                  <a:srgbClr val="4F271C"/>
                </a:solidFill>
              </a:rPr>
              <a:t>th</a:t>
            </a:r>
            <a:r>
              <a:rPr lang="en-US" dirty="0" smtClean="0">
                <a:solidFill>
                  <a:srgbClr val="4F271C"/>
                </a:solidFill>
              </a:rPr>
              <a:t> grade. School A receives records request from school B on August 27</a:t>
            </a:r>
            <a:r>
              <a:rPr lang="en-US" baseline="30000" dirty="0" smtClean="0">
                <a:solidFill>
                  <a:srgbClr val="4F271C"/>
                </a:solidFill>
              </a:rPr>
              <a:t>th</a:t>
            </a:r>
            <a:r>
              <a:rPr lang="en-US" dirty="0" smtClean="0">
                <a:solidFill>
                  <a:srgbClr val="4F271C"/>
                </a:solidFill>
              </a:rPr>
              <a:t>. School A sends EXIT record with August 27</a:t>
            </a:r>
            <a:r>
              <a:rPr lang="en-US" baseline="30000" dirty="0" smtClean="0">
                <a:solidFill>
                  <a:srgbClr val="4F271C"/>
                </a:solidFill>
              </a:rPr>
              <a:t>th</a:t>
            </a:r>
            <a:r>
              <a:rPr lang="en-US" dirty="0" smtClean="0">
                <a:solidFill>
                  <a:srgbClr val="4F271C"/>
                </a:solidFill>
              </a:rPr>
              <a:t> as the EXIT/withdrawal date. School B sends an EOYA record with August 19</a:t>
            </a:r>
            <a:r>
              <a:rPr lang="en-US" baseline="30000" dirty="0" smtClean="0">
                <a:solidFill>
                  <a:srgbClr val="4F271C"/>
                </a:solidFill>
              </a:rPr>
              <a:t>th</a:t>
            </a:r>
            <a:r>
              <a:rPr lang="en-US" dirty="0" smtClean="0">
                <a:solidFill>
                  <a:srgbClr val="4F271C"/>
                </a:solidFill>
              </a:rPr>
              <a:t> as the school entry date. Molly gets off-track and doesn’t graduate at the end of four years. She remains in school B for a fifth year.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endParaRPr lang="en-US" dirty="0">
              <a:solidFill>
                <a:srgbClr val="4F271C"/>
              </a:solidFill>
            </a:endParaRPr>
          </a:p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r>
              <a:rPr lang="en-US" dirty="0" smtClean="0">
                <a:solidFill>
                  <a:srgbClr val="4F271C"/>
                </a:solidFill>
              </a:rPr>
              <a:t>The graduation calculation looks for the EXIT record with the latest EXIT/withdrawal date or EOYA record with the latest school entry date. Which school is responsible for Molly in the             four-year cohort?</a:t>
            </a:r>
            <a:endParaRPr lang="en-US" dirty="0">
              <a:solidFill>
                <a:srgbClr val="4F271C"/>
              </a:solidFill>
            </a:endParaRPr>
          </a:p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endParaRPr lang="en-US" dirty="0" smtClean="0"/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467600" cy="8683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Summer Transfers and No Shows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8600" y="5791200"/>
            <a:ext cx="1181100" cy="902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9770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438400"/>
            <a:ext cx="8610599" cy="4255685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4F271C"/>
                </a:solidFill>
              </a:rPr>
              <a:t>The definition of a </a:t>
            </a:r>
            <a:r>
              <a:rPr lang="en-US" dirty="0">
                <a:solidFill>
                  <a:srgbClr val="4F271C"/>
                </a:solidFill>
              </a:rPr>
              <a:t>dropout </a:t>
            </a:r>
            <a:r>
              <a:rPr lang="en-US" dirty="0" smtClean="0">
                <a:solidFill>
                  <a:srgbClr val="4F271C"/>
                </a:solidFill>
              </a:rPr>
              <a:t>is “any </a:t>
            </a:r>
            <a:r>
              <a:rPr lang="en-US" dirty="0">
                <a:solidFill>
                  <a:srgbClr val="4F271C"/>
                </a:solidFill>
              </a:rPr>
              <a:t>student who exits school between October 1 and September 30 with a D27: EXIT/Withdrawal type of 14, 16, 17, 19 or 20 AND does not </a:t>
            </a:r>
            <a:r>
              <a:rPr lang="en-US" dirty="0" smtClean="0">
                <a:solidFill>
                  <a:srgbClr val="4F271C"/>
                </a:solidFill>
              </a:rPr>
              <a:t>        re-enroll </a:t>
            </a:r>
            <a:r>
              <a:rPr lang="en-US" dirty="0">
                <a:solidFill>
                  <a:srgbClr val="4F271C"/>
                </a:solidFill>
              </a:rPr>
              <a:t>in school by September </a:t>
            </a:r>
            <a:r>
              <a:rPr lang="en-US" dirty="0" smtClean="0">
                <a:solidFill>
                  <a:srgbClr val="4F271C"/>
                </a:solidFill>
              </a:rPr>
              <a:t>30”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en-US" dirty="0">
              <a:solidFill>
                <a:srgbClr val="4F271C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4F271C"/>
                </a:solidFill>
              </a:rPr>
              <a:t>If a student leaves your school and returns within the Oct 1 – Sept 30 window, they should not count as a dropout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en-US" dirty="0">
              <a:solidFill>
                <a:srgbClr val="4F271C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4F271C"/>
                </a:solidFill>
              </a:rPr>
              <a:t>In order for this to happen, the school MUST undo the            exit record or update the school entry date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467600" cy="8683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Re-Enrolling Dropouts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8600" y="5791200"/>
            <a:ext cx="1181100" cy="902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3568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438400"/>
            <a:ext cx="8348133" cy="368776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en-US" dirty="0" smtClean="0">
                <a:solidFill>
                  <a:srgbClr val="4F271C"/>
                </a:solidFill>
              </a:rPr>
              <a:t>Using EXIT code 7-matriculation</a:t>
            </a: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endParaRPr lang="en-US" dirty="0" smtClean="0">
              <a:solidFill>
                <a:srgbClr val="4F271C"/>
              </a:solidFill>
            </a:endParaRP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en-US" dirty="0" smtClean="0">
                <a:solidFill>
                  <a:srgbClr val="4F271C"/>
                </a:solidFill>
              </a:rPr>
              <a:t>Using EXIT code 22-SPED graduates receiving transition services</a:t>
            </a: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endParaRPr lang="en-US" dirty="0" smtClean="0">
              <a:solidFill>
                <a:srgbClr val="4F271C"/>
              </a:solidFill>
            </a:endParaRP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en-US" dirty="0" smtClean="0">
                <a:solidFill>
                  <a:srgbClr val="4F271C"/>
                </a:solidFill>
              </a:rPr>
              <a:t>Updating EXIT records as new information is received, even after the October 1 date</a:t>
            </a: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endParaRPr lang="en-US" dirty="0" smtClean="0">
              <a:solidFill>
                <a:srgbClr val="4F271C"/>
              </a:solidFill>
            </a:endParaRP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endParaRPr lang="en-US" dirty="0" smtClean="0">
              <a:solidFill>
                <a:srgbClr val="4F271C"/>
              </a:solidFill>
            </a:endParaRP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endParaRPr lang="en-US" dirty="0" smtClean="0">
              <a:solidFill>
                <a:srgbClr val="4F271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Strategies for Improvement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8600" y="5791200"/>
            <a:ext cx="1181100" cy="902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3277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8600" y="5791200"/>
            <a:ext cx="1181100" cy="902885"/>
          </a:xfrm>
          <a:prstGeom prst="rect">
            <a:avLst/>
          </a:prstGeom>
        </p:spPr>
      </p:pic>
    </p:spTree>
    <p:controls>
      <p:control spid="29698" name="ShockwaveFlash1" r:id="rId2" imgW="8992855" imgH="6477904"/>
    </p:controls>
    <p:extLst>
      <p:ext uri="{BB962C8B-B14F-4D97-AF65-F5344CB8AC3E}">
        <p14:creationId xmlns:p14="http://schemas.microsoft.com/office/powerpoint/2010/main" xmlns="" val="313277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438400"/>
            <a:ext cx="8348133" cy="3687763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4F271C"/>
                </a:solidFill>
              </a:rPr>
              <a:t>R</a:t>
            </a:r>
            <a:r>
              <a:rPr lang="en-US" dirty="0" smtClean="0">
                <a:solidFill>
                  <a:srgbClr val="4F271C"/>
                </a:solidFill>
              </a:rPr>
              <a:t>eview </a:t>
            </a:r>
            <a:r>
              <a:rPr lang="en-US" dirty="0">
                <a:solidFill>
                  <a:srgbClr val="4F271C"/>
                </a:solidFill>
              </a:rPr>
              <a:t>the Unresolved Exits report in the KIDS System when it becomes available in August to determine if any records need to be sent before the DGSR opens in </a:t>
            </a:r>
            <a:r>
              <a:rPr lang="en-US" dirty="0" smtClean="0">
                <a:solidFill>
                  <a:srgbClr val="4F271C"/>
                </a:solidFill>
              </a:rPr>
              <a:t>October</a:t>
            </a:r>
            <a:endParaRPr lang="en-US" dirty="0">
              <a:solidFill>
                <a:srgbClr val="4F271C"/>
              </a:solidFill>
            </a:endParaRP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endParaRPr lang="en-US" dirty="0" smtClean="0">
              <a:solidFill>
                <a:srgbClr val="4F271C"/>
              </a:solidFill>
            </a:endParaRP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en-US" dirty="0" smtClean="0">
                <a:solidFill>
                  <a:srgbClr val="4F271C"/>
                </a:solidFill>
              </a:rPr>
              <a:t>Involve additional staff in the review of DGSR data (i.e. SPED and ELL Directors)</a:t>
            </a: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endParaRPr lang="en-US" dirty="0" smtClean="0">
              <a:solidFill>
                <a:srgbClr val="4F271C"/>
              </a:solidFill>
            </a:endParaRP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en-US" dirty="0" smtClean="0">
                <a:solidFill>
                  <a:srgbClr val="4F271C"/>
                </a:solidFill>
              </a:rPr>
              <a:t>Participate in the DQC Concentration Elective on Graduation and Dropout Data</a:t>
            </a: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endParaRPr lang="en-US" dirty="0" smtClean="0">
              <a:solidFill>
                <a:srgbClr val="4F271C"/>
              </a:solidFill>
            </a:endParaRP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endParaRPr lang="en-US" dirty="0" smtClean="0">
              <a:solidFill>
                <a:srgbClr val="4F271C"/>
              </a:solidFill>
            </a:endParaRP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endParaRPr lang="en-US" dirty="0" smtClean="0">
              <a:solidFill>
                <a:srgbClr val="4F271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Strategies for Improvement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8600" y="5791200"/>
            <a:ext cx="1181100" cy="902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8441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14600"/>
            <a:ext cx="8610599" cy="4038600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dirty="0">
                <a:solidFill>
                  <a:srgbClr val="4F271C"/>
                </a:solidFill>
              </a:rPr>
              <a:t>If you have questions about the </a:t>
            </a:r>
            <a:r>
              <a:rPr lang="en-US" dirty="0" smtClean="0">
                <a:solidFill>
                  <a:srgbClr val="4F271C"/>
                </a:solidFill>
              </a:rPr>
              <a:t>DGSR,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dirty="0" smtClean="0">
                <a:solidFill>
                  <a:srgbClr val="4F271C"/>
                </a:solidFill>
              </a:rPr>
              <a:t>contact </a:t>
            </a:r>
            <a:r>
              <a:rPr lang="en-US" dirty="0">
                <a:solidFill>
                  <a:srgbClr val="4F271C"/>
                </a:solidFill>
              </a:rPr>
              <a:t>Jessica Noble: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dirty="0" smtClean="0">
                <a:solidFill>
                  <a:srgbClr val="4F271C"/>
                </a:solidFill>
                <a:hlinkClick r:id="rId2"/>
              </a:rPr>
              <a:t>jnoble@ksde.org</a:t>
            </a:r>
            <a:r>
              <a:rPr lang="en-US" dirty="0" smtClean="0">
                <a:solidFill>
                  <a:srgbClr val="4F271C"/>
                </a:solidFill>
              </a:rPr>
              <a:t>  </a:t>
            </a:r>
            <a:endParaRPr lang="en-US" dirty="0">
              <a:solidFill>
                <a:srgbClr val="4F271C"/>
              </a:solidFill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en-US" dirty="0">
                <a:solidFill>
                  <a:srgbClr val="4F271C"/>
                </a:solidFill>
              </a:rPr>
              <a:t>785-296-3163</a:t>
            </a:r>
          </a:p>
          <a:p>
            <a:pPr marL="0" indent="0" algn="ctr">
              <a:lnSpc>
                <a:spcPct val="110000"/>
              </a:lnSpc>
              <a:buNone/>
            </a:pPr>
            <a:endParaRPr lang="en-US" dirty="0">
              <a:solidFill>
                <a:srgbClr val="4F271C"/>
              </a:solidFill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en-US" dirty="0">
                <a:solidFill>
                  <a:srgbClr val="4F271C"/>
                </a:solidFill>
              </a:rPr>
              <a:t>If you have questions about KIDS data elements, </a:t>
            </a:r>
            <a:endParaRPr lang="en-US" dirty="0" smtClean="0">
              <a:solidFill>
                <a:srgbClr val="4F271C"/>
              </a:solidFill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en-US" dirty="0" smtClean="0">
                <a:solidFill>
                  <a:srgbClr val="4F271C"/>
                </a:solidFill>
              </a:rPr>
              <a:t>contact </a:t>
            </a:r>
            <a:r>
              <a:rPr lang="en-US" dirty="0">
                <a:solidFill>
                  <a:srgbClr val="4F271C"/>
                </a:solidFill>
              </a:rPr>
              <a:t>the KSDE help desk: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dirty="0" smtClean="0">
                <a:solidFill>
                  <a:srgbClr val="4F271C"/>
                </a:solidFill>
                <a:hlinkClick r:id="rId3"/>
              </a:rPr>
              <a:t>helpdesk@ksde.org</a:t>
            </a:r>
            <a:r>
              <a:rPr lang="en-US" dirty="0" smtClean="0">
                <a:solidFill>
                  <a:srgbClr val="4F271C"/>
                </a:solidFill>
              </a:rPr>
              <a:t>  </a:t>
            </a:r>
            <a:endParaRPr lang="en-US" dirty="0">
              <a:solidFill>
                <a:srgbClr val="4F271C"/>
              </a:solidFill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en-US" dirty="0">
                <a:solidFill>
                  <a:srgbClr val="4F271C"/>
                </a:solidFill>
              </a:rPr>
              <a:t>785-296-7935</a:t>
            </a:r>
          </a:p>
          <a:p>
            <a:pPr marL="0" indent="0" algn="ctr">
              <a:lnSpc>
                <a:spcPct val="110000"/>
              </a:lnSpc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Questions?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8600" y="5791200"/>
            <a:ext cx="1181100" cy="902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3637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14600"/>
            <a:ext cx="8610599" cy="396240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en-US" dirty="0" smtClean="0">
              <a:solidFill>
                <a:srgbClr val="4F271C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4F271C"/>
                </a:solidFill>
              </a:rPr>
              <a:t>Address </a:t>
            </a:r>
            <a:r>
              <a:rPr lang="en-US" dirty="0">
                <a:solidFill>
                  <a:srgbClr val="4F271C"/>
                </a:solidFill>
              </a:rPr>
              <a:t>common data mistakes that cause students to appear incorrectly as unresolved exits, dropouts and non-graduates in the </a:t>
            </a:r>
            <a:r>
              <a:rPr lang="en-US" dirty="0" smtClean="0">
                <a:solidFill>
                  <a:srgbClr val="4F271C"/>
                </a:solidFill>
              </a:rPr>
              <a:t>DGSR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en-US" dirty="0" smtClean="0">
              <a:solidFill>
                <a:srgbClr val="4F271C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>
                <a:solidFill>
                  <a:srgbClr val="4F271C"/>
                </a:solidFill>
              </a:rPr>
              <a:t>H</a:t>
            </a:r>
            <a:r>
              <a:rPr lang="en-US" dirty="0" smtClean="0">
                <a:solidFill>
                  <a:srgbClr val="4F271C"/>
                </a:solidFill>
              </a:rPr>
              <a:t>ighlight </a:t>
            </a:r>
            <a:r>
              <a:rPr lang="en-US" dirty="0">
                <a:solidFill>
                  <a:srgbClr val="4F271C"/>
                </a:solidFill>
              </a:rPr>
              <a:t>strategies for improving data quality </a:t>
            </a:r>
            <a:r>
              <a:rPr lang="en-US" dirty="0" smtClean="0">
                <a:solidFill>
                  <a:srgbClr val="4F271C"/>
                </a:solidFill>
              </a:rPr>
              <a:t>in the DGSR</a:t>
            </a:r>
            <a:endParaRPr lang="en-US" dirty="0">
              <a:solidFill>
                <a:srgbClr val="4F271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Objectives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8600" y="5791200"/>
            <a:ext cx="1181100" cy="902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9879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p:control spid="2051" name="ShockwaveFlash1" r:id="rId2" imgW="8764223" imgH="6257143"/>
    </p:controls>
    <p:extLst>
      <p:ext uri="{BB962C8B-B14F-4D97-AF65-F5344CB8AC3E}">
        <p14:creationId xmlns:p14="http://schemas.microsoft.com/office/powerpoint/2010/main" xmlns="" val="13090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8600" y="5919857"/>
            <a:ext cx="1181100" cy="90288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14600"/>
            <a:ext cx="8610599" cy="3886200"/>
          </a:xfrm>
        </p:spPr>
        <p:txBody>
          <a:bodyPr numCol="1">
            <a:no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>
                <a:solidFill>
                  <a:srgbClr val="4F271C"/>
                </a:solidFill>
              </a:rPr>
              <a:t>The </a:t>
            </a:r>
            <a:r>
              <a:rPr lang="en-US" dirty="0" smtClean="0">
                <a:solidFill>
                  <a:srgbClr val="4F271C"/>
                </a:solidFill>
              </a:rPr>
              <a:t>DGSR </a:t>
            </a:r>
            <a:r>
              <a:rPr lang="en-US" dirty="0">
                <a:solidFill>
                  <a:srgbClr val="4F271C"/>
                </a:solidFill>
              </a:rPr>
              <a:t>provides all schools and districts an opportunity to review and certify their dropout and graduation data are correct before submitting the report to </a:t>
            </a:r>
            <a:r>
              <a:rPr lang="en-US" dirty="0" smtClean="0">
                <a:solidFill>
                  <a:srgbClr val="4F271C"/>
                </a:solidFill>
              </a:rPr>
              <a:t>KSDE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en-US" dirty="0">
              <a:solidFill>
                <a:srgbClr val="4F271C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>
                <a:solidFill>
                  <a:srgbClr val="4F271C"/>
                </a:solidFill>
              </a:rPr>
              <a:t>The submission window </a:t>
            </a:r>
            <a:r>
              <a:rPr lang="en-US" dirty="0" smtClean="0">
                <a:solidFill>
                  <a:srgbClr val="4F271C"/>
                </a:solidFill>
              </a:rPr>
              <a:t>is scheduled to open Tuesday, Oct. 1 and close Friday</a:t>
            </a:r>
            <a:r>
              <a:rPr lang="en-US" dirty="0">
                <a:solidFill>
                  <a:srgbClr val="4F271C"/>
                </a:solidFill>
              </a:rPr>
              <a:t>, </a:t>
            </a:r>
            <a:r>
              <a:rPr lang="en-US" dirty="0" smtClean="0">
                <a:solidFill>
                  <a:srgbClr val="4F271C"/>
                </a:solidFill>
              </a:rPr>
              <a:t>Nov. 1</a:t>
            </a:r>
            <a:endParaRPr lang="en-US" dirty="0">
              <a:solidFill>
                <a:srgbClr val="4F271C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en-US" dirty="0">
              <a:solidFill>
                <a:srgbClr val="4F271C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>
                <a:solidFill>
                  <a:srgbClr val="4F271C"/>
                </a:solidFill>
              </a:rPr>
              <a:t>Any school that does not review its data and submit the report by November </a:t>
            </a:r>
            <a:r>
              <a:rPr lang="en-US" dirty="0" smtClean="0">
                <a:solidFill>
                  <a:srgbClr val="4F271C"/>
                </a:solidFill>
              </a:rPr>
              <a:t>1 </a:t>
            </a:r>
            <a:r>
              <a:rPr lang="en-US" dirty="0">
                <a:solidFill>
                  <a:srgbClr val="4F271C"/>
                </a:solidFill>
              </a:rPr>
              <a:t>will by default have its data considered as </a:t>
            </a:r>
            <a:r>
              <a:rPr lang="en-US" dirty="0" smtClean="0">
                <a:solidFill>
                  <a:srgbClr val="4F271C"/>
                </a:solidFill>
              </a:rPr>
              <a:t>accurate</a:t>
            </a:r>
            <a:endParaRPr lang="en-US" dirty="0">
              <a:solidFill>
                <a:srgbClr val="4F271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Dropout Graduation Summary Report (DGSR)</a:t>
            </a:r>
            <a:r>
              <a:rPr lang="en-US" b="1" dirty="0"/>
              <a:t/>
            </a:r>
            <a:br>
              <a:rPr lang="en-US" b="1" dirty="0"/>
            </a:b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425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14600"/>
            <a:ext cx="8610600" cy="4191000"/>
          </a:xfrm>
        </p:spPr>
        <p:txBody>
          <a:bodyPr>
            <a:no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4F271C"/>
                </a:solidFill>
              </a:rPr>
              <a:t>Using EXIT code 18 inappropriately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en-US" dirty="0" smtClean="0">
              <a:solidFill>
                <a:srgbClr val="4F271C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>
                <a:solidFill>
                  <a:srgbClr val="4F271C"/>
                </a:solidFill>
              </a:rPr>
              <a:t>Sending </a:t>
            </a:r>
            <a:r>
              <a:rPr lang="en-US" dirty="0" smtClean="0">
                <a:solidFill>
                  <a:srgbClr val="4F271C"/>
                </a:solidFill>
              </a:rPr>
              <a:t>KIDS records </a:t>
            </a:r>
            <a:r>
              <a:rPr lang="en-US" dirty="0">
                <a:solidFill>
                  <a:srgbClr val="4F271C"/>
                </a:solidFill>
              </a:rPr>
              <a:t>on students who enroll but don’t </a:t>
            </a:r>
            <a:r>
              <a:rPr lang="en-US" dirty="0" smtClean="0">
                <a:solidFill>
                  <a:srgbClr val="4F271C"/>
                </a:solidFill>
              </a:rPr>
              <a:t>attend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en-US" dirty="0">
              <a:solidFill>
                <a:srgbClr val="4F271C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>
                <a:solidFill>
                  <a:srgbClr val="4F271C"/>
                </a:solidFill>
              </a:rPr>
              <a:t>Exiting students who transfer to other schools </a:t>
            </a:r>
            <a:r>
              <a:rPr lang="en-US" dirty="0" smtClean="0">
                <a:solidFill>
                  <a:srgbClr val="4F271C"/>
                </a:solidFill>
              </a:rPr>
              <a:t>over the summer or don’t return in the fall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en-US" dirty="0">
              <a:solidFill>
                <a:srgbClr val="4F271C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4F271C"/>
                </a:solidFill>
              </a:rPr>
              <a:t>Not updating the school entry </a:t>
            </a:r>
            <a:r>
              <a:rPr lang="en-US" dirty="0" smtClean="0">
                <a:solidFill>
                  <a:srgbClr val="4F271C"/>
                </a:solidFill>
              </a:rPr>
              <a:t>date or correcting EXIT       record </a:t>
            </a:r>
            <a:r>
              <a:rPr lang="en-US" dirty="0" smtClean="0">
                <a:solidFill>
                  <a:srgbClr val="4F271C"/>
                </a:solidFill>
              </a:rPr>
              <a:t>when a </a:t>
            </a:r>
            <a:r>
              <a:rPr lang="en-US" dirty="0" smtClean="0">
                <a:solidFill>
                  <a:srgbClr val="4F271C"/>
                </a:solidFill>
              </a:rPr>
              <a:t>dropout returns </a:t>
            </a:r>
            <a:r>
              <a:rPr lang="en-US" dirty="0" smtClean="0">
                <a:solidFill>
                  <a:srgbClr val="4F271C"/>
                </a:solidFill>
              </a:rPr>
              <a:t>to school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en-US" dirty="0" smtClean="0">
              <a:solidFill>
                <a:srgbClr val="4F271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10668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Common Mistakes</a:t>
            </a:r>
            <a:endParaRPr lang="en-US" sz="40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8600" y="5791200"/>
            <a:ext cx="1181100" cy="902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0735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p:control spid="24577" name="ShockwaveFlash1" r:id="rId2" imgW="8764223" imgH="6485714"/>
    </p:controls>
    <p:extLst>
      <p:ext uri="{BB962C8B-B14F-4D97-AF65-F5344CB8AC3E}">
        <p14:creationId xmlns:p14="http://schemas.microsoft.com/office/powerpoint/2010/main" xmlns="" val="4369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14599"/>
            <a:ext cx="8610599" cy="4179485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4F271C"/>
                </a:solidFill>
              </a:rPr>
              <a:t>EXIT code </a:t>
            </a:r>
            <a:r>
              <a:rPr lang="en-US" dirty="0">
                <a:solidFill>
                  <a:srgbClr val="4F271C"/>
                </a:solidFill>
              </a:rPr>
              <a:t>18 = </a:t>
            </a:r>
            <a:r>
              <a:rPr lang="en-US" dirty="0" smtClean="0">
                <a:solidFill>
                  <a:srgbClr val="4F271C"/>
                </a:solidFill>
              </a:rPr>
              <a:t>ASGT record entered </a:t>
            </a:r>
            <a:r>
              <a:rPr lang="en-US" dirty="0">
                <a:solidFill>
                  <a:srgbClr val="4F271C"/>
                </a:solidFill>
              </a:rPr>
              <a:t>in </a:t>
            </a:r>
            <a:r>
              <a:rPr lang="en-US" dirty="0" smtClean="0">
                <a:solidFill>
                  <a:srgbClr val="4F271C"/>
                </a:solidFill>
              </a:rPr>
              <a:t>error</a:t>
            </a:r>
            <a:endParaRPr lang="en-US" dirty="0">
              <a:solidFill>
                <a:srgbClr val="4F271C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en-US" dirty="0" smtClean="0">
              <a:solidFill>
                <a:srgbClr val="4F271C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4F271C"/>
                </a:solidFill>
              </a:rPr>
              <a:t>The ONLY time this code should be used is if an ASGT </a:t>
            </a:r>
            <a:r>
              <a:rPr lang="en-US" dirty="0">
                <a:solidFill>
                  <a:srgbClr val="4F271C"/>
                </a:solidFill>
              </a:rPr>
              <a:t>record i</a:t>
            </a:r>
            <a:r>
              <a:rPr lang="en-US" dirty="0" smtClean="0">
                <a:solidFill>
                  <a:srgbClr val="4F271C"/>
                </a:solidFill>
              </a:rPr>
              <a:t>s sent in error. It does not “undo” any other record types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en-US" dirty="0">
              <a:solidFill>
                <a:srgbClr val="4F271C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4F271C"/>
                </a:solidFill>
              </a:rPr>
              <a:t>If you send an EOYA record up for a student that you exited with EXIT code 18, that student will appear in the DGSR as a non-graduate. Sending an EXIT code 18 means the student never actually attended and therefore an EOYA record     should not be submitted</a:t>
            </a:r>
            <a:endParaRPr lang="en-US" dirty="0">
              <a:solidFill>
                <a:srgbClr val="4F271C"/>
              </a:solidFill>
            </a:endParaRPr>
          </a:p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endParaRPr lang="en-US" dirty="0" smtClean="0"/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467600" cy="8683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Using EXIT code 18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8600" y="5791200"/>
            <a:ext cx="1181100" cy="902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6895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14599"/>
            <a:ext cx="8610599" cy="4179485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4F271C"/>
                </a:solidFill>
              </a:rPr>
              <a:t>You may have students who enroll but do not attend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en-US" dirty="0">
              <a:solidFill>
                <a:srgbClr val="4F271C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4F271C"/>
                </a:solidFill>
              </a:rPr>
              <a:t>Per the KIDS file specs, records should be sent up on any student in </a:t>
            </a:r>
            <a:r>
              <a:rPr lang="en-US" b="1" dirty="0" smtClean="0">
                <a:solidFill>
                  <a:srgbClr val="4F271C"/>
                </a:solidFill>
              </a:rPr>
              <a:t>membership </a:t>
            </a:r>
            <a:r>
              <a:rPr lang="en-US" dirty="0" smtClean="0">
                <a:solidFill>
                  <a:srgbClr val="4F271C"/>
                </a:solidFill>
              </a:rPr>
              <a:t>at any time during the year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en-US" dirty="0">
              <a:solidFill>
                <a:srgbClr val="4F271C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4F271C"/>
                </a:solidFill>
              </a:rPr>
              <a:t>If your school equates membership with attendance, then no KIDS records should be sent for students who enroll but do not attend</a:t>
            </a:r>
            <a:endParaRPr lang="en-US" dirty="0">
              <a:solidFill>
                <a:srgbClr val="4F271C"/>
              </a:solidFill>
            </a:endParaRPr>
          </a:p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endParaRPr lang="en-US" dirty="0" smtClean="0"/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467600" cy="8683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Enrolled but Never Attended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8600" y="5791200"/>
            <a:ext cx="1181100" cy="902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7236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611779"/>
            <a:ext cx="335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</p:spTree>
    <p:controls>
      <p:control spid="1027" name="ShockwaveFlash1" r:id="rId2" imgW="8764223" imgH="6257143"/>
    </p:controls>
    <p:extLst>
      <p:ext uri="{BB962C8B-B14F-4D97-AF65-F5344CB8AC3E}">
        <p14:creationId xmlns:p14="http://schemas.microsoft.com/office/powerpoint/2010/main" xmlns="" val="24748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3866</TotalTime>
  <Words>730</Words>
  <Application>Microsoft Office PowerPoint</Application>
  <PresentationFormat>On-screen Show (4:3)</PresentationFormat>
  <Paragraphs>86</Paragraphs>
  <Slides>16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Waveform</vt:lpstr>
      <vt:lpstr>Data Quality in the Dropout Graduation Summary Report</vt:lpstr>
      <vt:lpstr>Objectives</vt:lpstr>
      <vt:lpstr>Slide 3</vt:lpstr>
      <vt:lpstr>Dropout Graduation Summary Report (DGSR) </vt:lpstr>
      <vt:lpstr>Common Mistakes</vt:lpstr>
      <vt:lpstr>Slide 6</vt:lpstr>
      <vt:lpstr>Using EXIT code 18</vt:lpstr>
      <vt:lpstr>Enrolled but Never Attended</vt:lpstr>
      <vt:lpstr>Slide 9</vt:lpstr>
      <vt:lpstr>Summer Transfers and No Shows</vt:lpstr>
      <vt:lpstr>Summer Transfers and No Shows</vt:lpstr>
      <vt:lpstr>Re-Enrolling Dropouts</vt:lpstr>
      <vt:lpstr>Strategies for Improvement</vt:lpstr>
      <vt:lpstr>Slide 14</vt:lpstr>
      <vt:lpstr>Strategies for Improvement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Core Competencies of Youth Workers</dc:title>
  <dc:creator>Nicolette M. Geisler</dc:creator>
  <cp:lastModifiedBy>Noble</cp:lastModifiedBy>
  <cp:revision>118</cp:revision>
  <cp:lastPrinted>2013-02-18T14:39:16Z</cp:lastPrinted>
  <dcterms:created xsi:type="dcterms:W3CDTF">2011-03-23T18:13:23Z</dcterms:created>
  <dcterms:modified xsi:type="dcterms:W3CDTF">2013-04-10T10:29:26Z</dcterms:modified>
</cp:coreProperties>
</file>