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70" r:id="rId2"/>
    <p:sldId id="263" r:id="rId3"/>
    <p:sldId id="264" r:id="rId4"/>
    <p:sldId id="265" r:id="rId5"/>
    <p:sldId id="283" r:id="rId6"/>
    <p:sldId id="266" r:id="rId7"/>
    <p:sldId id="267" r:id="rId8"/>
    <p:sldId id="268" r:id="rId9"/>
    <p:sldId id="269" r:id="rId10"/>
    <p:sldId id="279" r:id="rId11"/>
    <p:sldId id="271" r:id="rId12"/>
    <p:sldId id="272" r:id="rId13"/>
    <p:sldId id="280" r:id="rId14"/>
    <p:sldId id="281" r:id="rId15"/>
    <p:sldId id="282" r:id="rId16"/>
    <p:sldId id="258" r:id="rId17"/>
    <p:sldId id="259" r:id="rId18"/>
    <p:sldId id="260" r:id="rId19"/>
    <p:sldId id="261" r:id="rId20"/>
    <p:sldId id="273" r:id="rId21"/>
    <p:sldId id="274" r:id="rId22"/>
    <p:sldId id="275" r:id="rId23"/>
    <p:sldId id="276" r:id="rId24"/>
    <p:sldId id="277" r:id="rId25"/>
    <p:sldId id="284" r:id="rId26"/>
    <p:sldId id="285" r:id="rId27"/>
    <p:sldId id="286" r:id="rId28"/>
    <p:sldId id="287" r:id="rId29"/>
    <p:sldId id="288" r:id="rId30"/>
    <p:sldId id="289" r:id="rId31"/>
    <p:sldId id="290" r:id="rId32"/>
    <p:sldId id="292" r:id="rId33"/>
    <p:sldId id="293" r:id="rId34"/>
    <p:sldId id="294" r:id="rId35"/>
    <p:sldId id="295" r:id="rId36"/>
    <p:sldId id="296" r:id="rId37"/>
    <p:sldId id="299" r:id="rId38"/>
    <p:sldId id="298" r:id="rId39"/>
    <p:sldId id="297"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6378" autoAdjust="0"/>
  </p:normalViewPr>
  <p:slideViewPr>
    <p:cSldViewPr>
      <p:cViewPr varScale="1">
        <p:scale>
          <a:sx n="41" d="100"/>
          <a:sy n="41" d="100"/>
        </p:scale>
        <p:origin x="222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ACAAEE7-66C7-4630-928A-F4B3EADDD18E}" type="datetimeFigureOut">
              <a:rPr lang="en-US" smtClean="0"/>
              <a:pPr/>
              <a:t>8/17/2017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13228DB-3379-463C-BBD3-B3F759C524DB}" type="slidenum">
              <a:rPr lang="en-US" smtClean="0"/>
              <a:pPr/>
              <a:t>‹#›</a:t>
            </a:fld>
            <a:endParaRPr lang="en-US"/>
          </a:p>
        </p:txBody>
      </p:sp>
    </p:spTree>
    <p:extLst>
      <p:ext uri="{BB962C8B-B14F-4D97-AF65-F5344CB8AC3E}">
        <p14:creationId xmlns:p14="http://schemas.microsoft.com/office/powerpoint/2010/main" val="3303653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8" Type="http://schemas.openxmlformats.org/officeDocument/2006/relationships/hyperlink" Target="http://en.wikipedia.org/wiki/Theory_of_mind" TargetMode="External"/><Relationship Id="rId13" Type="http://schemas.openxmlformats.org/officeDocument/2006/relationships/hyperlink" Target="http://en.wikipedia.org/wiki/Great_ape" TargetMode="External"/><Relationship Id="rId18" Type="http://schemas.openxmlformats.org/officeDocument/2006/relationships/hyperlink" Target="http://en.wikipedia.org/wiki/Dunbar's_number" TargetMode="External"/><Relationship Id="rId3" Type="http://schemas.openxmlformats.org/officeDocument/2006/relationships/hyperlink" Target="http://en.wikipedia.org/wiki/Intelligence" TargetMode="External"/><Relationship Id="rId7" Type="http://schemas.openxmlformats.org/officeDocument/2006/relationships/hyperlink" Target="http://en.wikipedia.org/wiki/Empathy" TargetMode="External"/><Relationship Id="rId12" Type="http://schemas.openxmlformats.org/officeDocument/2006/relationships/hyperlink" Target="http://en.wikipedia.org/wiki/Tool" TargetMode="External"/><Relationship Id="rId17" Type="http://schemas.openxmlformats.org/officeDocument/2006/relationships/hyperlink" Target="http://en.wikipedia.org/wiki/Ruminant" TargetMode="External"/><Relationship Id="rId2" Type="http://schemas.openxmlformats.org/officeDocument/2006/relationships/slide" Target="../slides/slide20.xml"/><Relationship Id="rId16" Type="http://schemas.openxmlformats.org/officeDocument/2006/relationships/hyperlink" Target="http://en.wikipedia.org/wiki/Theory_of_Mind" TargetMode="External"/><Relationship Id="rId1" Type="http://schemas.openxmlformats.org/officeDocument/2006/relationships/notesMaster" Target="../notesMasters/notesMaster1.xml"/><Relationship Id="rId6" Type="http://schemas.openxmlformats.org/officeDocument/2006/relationships/hyperlink" Target="http://en.wikipedia.org/wiki/Origin_of_language" TargetMode="External"/><Relationship Id="rId11" Type="http://schemas.openxmlformats.org/officeDocument/2006/relationships/hyperlink" Target="http://en.wikipedia.org/wiki/Great_ape_language" TargetMode="External"/><Relationship Id="rId5" Type="http://schemas.openxmlformats.org/officeDocument/2006/relationships/hyperlink" Target="http://en.wikipedia.org/wiki/Human_brain" TargetMode="External"/><Relationship Id="rId15" Type="http://schemas.openxmlformats.org/officeDocument/2006/relationships/hyperlink" Target="http://en.wikipedia.org/wiki/Evolution_of_human_intelligence" TargetMode="External"/><Relationship Id="rId10" Type="http://schemas.openxmlformats.org/officeDocument/2006/relationships/hyperlink" Target="http://en.wikipedia.org/wiki/Ritual" TargetMode="External"/><Relationship Id="rId19" Type="http://schemas.openxmlformats.org/officeDocument/2006/relationships/hyperlink" Target="http://en.wikipedia.org/wiki/Meerkat" TargetMode="External"/><Relationship Id="rId4" Type="http://schemas.openxmlformats.org/officeDocument/2006/relationships/hyperlink" Target="http://en.wikipedia.org/wiki/Evolution" TargetMode="External"/><Relationship Id="rId9" Type="http://schemas.openxmlformats.org/officeDocument/2006/relationships/hyperlink" Target="http://en.wikipedia.org/wiki/Mourning" TargetMode="External"/><Relationship Id="rId14" Type="http://schemas.openxmlformats.org/officeDocument/2006/relationships/hyperlink" Target="http://en.wikipedia.org/wiki/Robin_Dunbar"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www.ncbi.nlm.nih.gov/pubmed/22709401" TargetMode="External"/><Relationship Id="rId7" Type="http://schemas.openxmlformats.org/officeDocument/2006/relationships/hyperlink" Target="http://www.ncbi.nlm.nih.gov/pubmed?term=Sowell%20ER%5bAuthor%5d&amp;cauthor=true&amp;cauthor_uid=22709401"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www.ncbi.nlm.nih.gov/pubmed?term=Kan%20E%5bAuthor%5d&amp;cauthor=true&amp;cauthor_uid=22709401" TargetMode="External"/><Relationship Id="rId5" Type="http://schemas.openxmlformats.org/officeDocument/2006/relationships/hyperlink" Target="http://www.ncbi.nlm.nih.gov/pubmed?term=Houston%20SM%5bAuthor%5d&amp;cauthor=true&amp;cauthor_uid=22709401" TargetMode="External"/><Relationship Id="rId4" Type="http://schemas.openxmlformats.org/officeDocument/2006/relationships/hyperlink" Target="http://www.ncbi.nlm.nih.gov/pubmed?term=Noble%20KG%5bAuthor%5d&amp;cauthor=true&amp;cauthor_uid=22709401"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3228DB-3379-463C-BBD3-B3F759C524D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Notably, the poverty levels between Whites, and</a:t>
            </a:r>
            <a:r>
              <a:rPr lang="en-US" baseline="0" dirty="0" smtClean="0"/>
              <a:t> the other two ethnic groups here, Hispanics and African-Americans are very different, with Whites being about half or less than the other 2 groups.  </a:t>
            </a:r>
          </a:p>
          <a:p>
            <a:endParaRPr lang="en-US" baseline="0" dirty="0" smtClean="0"/>
          </a:p>
          <a:p>
            <a:r>
              <a:rPr lang="en-US" dirty="0" smtClean="0"/>
              <a:t>Poverty,</a:t>
            </a:r>
            <a:r>
              <a:rPr lang="en-US" baseline="0" dirty="0" smtClean="0"/>
              <a:t> Social-Economic –Status, SES, is crucial, but how exactly does it work to suppress academic achievement?  American academics have been studying this for 5 decades now.  Of the world’s rich countries, the U.S. is the second highest in child poverty.</a:t>
            </a:r>
          </a:p>
          <a:p>
            <a:endParaRPr lang="en-US" baseline="0" dirty="0" smtClean="0"/>
          </a:p>
          <a:p>
            <a:r>
              <a:rPr lang="en-US" baseline="0" dirty="0" smtClean="0"/>
              <a:t>Let’s review the obvious implications.  Less money means higher likelihood of economic stress, higher frequencies of stress-related mental health problems, like anxiety or depression, or physical disabilities, more likelihood of authoritarian parenting styles, fewer books and magazines in the home, fewer options for childcare and healthcare, more likelihood of low-quality childcare, saying “no” to your kids about purchases, buying generic lower prestige things, less time for child interaction, more likelihood to live in a less desirable neighborhood, and overall, being told every day in countless ways that you and your kids matter less than middle and upper class children.  </a:t>
            </a:r>
            <a:endParaRPr lang="en-US" dirty="0" smtClean="0"/>
          </a:p>
          <a:p>
            <a:endParaRPr lang="en-US" dirty="0" smtClean="0"/>
          </a:p>
          <a:p>
            <a:r>
              <a:rPr lang="en-US" i="1" dirty="0" smtClean="0"/>
              <a:t>Status signaling</a:t>
            </a:r>
            <a:r>
              <a:rPr lang="en-US" i="1" baseline="0" dirty="0" smtClean="0"/>
              <a:t> </a:t>
            </a:r>
            <a:r>
              <a:rPr lang="en-US" baseline="0" dirty="0" smtClean="0"/>
              <a:t>takes place very early:  it’s been measured in </a:t>
            </a:r>
            <a:r>
              <a:rPr lang="en-US" i="1" baseline="0" dirty="0" smtClean="0"/>
              <a:t>preschool hierarchies</a:t>
            </a:r>
            <a:r>
              <a:rPr lang="en-US" baseline="0" dirty="0" smtClean="0"/>
              <a:t>.  Access to quality resources sends signals, at the individual level, breastfeeding and attention, affection, responsiveness.  At the societal level, high quality child care, highly intelligent and dedicated teachers, family support, access to quality health care, parental work leave for newborns—these resources send signals of status to the recipients.  The lack of them sends the opposite signal.</a:t>
            </a:r>
          </a:p>
          <a:p>
            <a:endParaRPr lang="en-US" baseline="0" dirty="0" smtClean="0"/>
          </a:p>
          <a:p>
            <a:r>
              <a:rPr lang="en-US" baseline="0" dirty="0" smtClean="0"/>
              <a:t>A key question is: do these groups experience different severities or types of poverty?  Free and reduced lunch is a very simple measure.  It doesn’t include parents’ educational levels, or occupational status for examples, or social support systems, or mental health, or the past experiences embedded in the childrearing habits of parents—resources we all agree, are related to poverty and how we handle it.  As a graduate student, my family had very little money, but we weren’t poor in the classic sense.  </a:t>
            </a:r>
          </a:p>
          <a:p>
            <a:endParaRPr lang="en-US" baseline="0" dirty="0" smtClean="0"/>
          </a:p>
          <a:p>
            <a:r>
              <a:rPr lang="en-US" baseline="0" dirty="0" smtClean="0"/>
              <a:t>Another key question is:  what is the context of these poverty trends?  All countries have experienced the rapid increase in single moms who work, but among the industrialized countries, the English-speaking countries, particularly the U.S., lack the Early Education and Child Care infrastructure that will permit single mothers to continue studying or working so their future prosperity is more likely.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10</a:t>
            </a:fld>
            <a:endParaRPr lang="en-US"/>
          </a:p>
        </p:txBody>
      </p:sp>
    </p:spTree>
    <p:extLst>
      <p:ext uri="{BB962C8B-B14F-4D97-AF65-F5344CB8AC3E}">
        <p14:creationId xmlns:p14="http://schemas.microsoft.com/office/powerpoint/2010/main" val="3665060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Daniel P. Keating and Clyde </a:t>
            </a:r>
            <a:r>
              <a:rPr lang="en-US" dirty="0" err="1" smtClean="0"/>
              <a:t>Hertzman</a:t>
            </a:r>
            <a:r>
              <a:rPr lang="en-US" dirty="0" smtClean="0"/>
              <a:t>, editors, 1999, Developmental Health and the Wealth of Nations.   Literacy patterns parallel health patterns:  the countries with the shallowest</a:t>
            </a:r>
            <a:r>
              <a:rPr lang="en-US" baseline="0" dirty="0" smtClean="0"/>
              <a:t> health gradients also have the highest adult literacy levels.  Or the highest levels of adult literacy are associated with the shallowest health gradients.  “In other words, relative equality is good for both the vulnerable and privileged  . . . “  See Douglas </a:t>
            </a:r>
            <a:r>
              <a:rPr lang="en-US" baseline="0" dirty="0" err="1" smtClean="0"/>
              <a:t>Willms</a:t>
            </a:r>
            <a:r>
              <a:rPr lang="en-US" baseline="0" dirty="0" smtClean="0"/>
              <a:t> in chapter 5 of Developmental Health and the Wealth of Nations.  </a:t>
            </a:r>
            <a:endParaRPr lang="en-US" dirty="0"/>
          </a:p>
        </p:txBody>
      </p:sp>
      <p:sp>
        <p:nvSpPr>
          <p:cNvPr id="4" name="Slide Number Placeholder 3"/>
          <p:cNvSpPr>
            <a:spLocks noGrp="1"/>
          </p:cNvSpPr>
          <p:nvPr>
            <p:ph type="sldNum" sz="quarter" idx="10"/>
          </p:nvPr>
        </p:nvSpPr>
        <p:spPr/>
        <p:txBody>
          <a:bodyPr/>
          <a:lstStyle/>
          <a:p>
            <a:fld id="{944D4A61-420D-463C-8EEF-C79CACC2150B}" type="slidenum">
              <a:rPr lang="en-US" smtClean="0"/>
              <a:pPr/>
              <a:t>11</a:t>
            </a:fld>
            <a:endParaRPr lang="en-US"/>
          </a:p>
        </p:txBody>
      </p:sp>
    </p:spTree>
    <p:extLst>
      <p:ext uri="{BB962C8B-B14F-4D97-AF65-F5344CB8AC3E}">
        <p14:creationId xmlns:p14="http://schemas.microsoft.com/office/powerpoint/2010/main" val="312066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Thomas </a:t>
            </a:r>
            <a:r>
              <a:rPr lang="en-US" dirty="0" err="1" smtClean="0"/>
              <a:t>Piketty</a:t>
            </a:r>
            <a:r>
              <a:rPr lang="en-US" baseline="0" dirty="0" smtClean="0"/>
              <a:t> is forecasting that the current economic momentum is for long-term accumulation of capital in the hands of the few, with a smaller share going to the majority for some time to come.  Our workforce participation has declined from 67% to 63%.  Our productivity too is remarkably low. </a:t>
            </a:r>
          </a:p>
          <a:p>
            <a:r>
              <a:rPr lang="en-US" baseline="0" dirty="0" smtClean="0"/>
              <a:t>Quality of life for many working and lower class American’s has already declined--</a:t>
            </a:r>
            <a:endParaRPr lang="en-US" dirty="0" smtClean="0"/>
          </a:p>
          <a:p>
            <a:endParaRPr lang="en-US" dirty="0" smtClean="0"/>
          </a:p>
          <a:p>
            <a:r>
              <a:rPr lang="en-US" dirty="0" smtClean="0"/>
              <a:t>The size</a:t>
            </a:r>
            <a:r>
              <a:rPr lang="en-US" baseline="0" dirty="0" smtClean="0"/>
              <a:t> of any particular gap depends a great deal on how it is measured.  KSDE measures gaps with state assessments.  If we use NAEP, a different assessment, the size of the gap will differ some with KSDE’s measures.</a:t>
            </a:r>
          </a:p>
          <a:p>
            <a:endParaRPr lang="en-US" baseline="0" dirty="0" smtClean="0"/>
          </a:p>
          <a:p>
            <a:pPr defTabSz="914250">
              <a:defRPr/>
            </a:pPr>
            <a:r>
              <a:rPr lang="en-US" dirty="0"/>
              <a:t>The costs associated with the gap and child poverty--less work, lower-pay, poorer health, more crime and public assistance, more single-parenthood--cost the U.S. an estimated $500 billion per year (Coley and Baker, 2013).  Moreover, human capital—highly educated and capable human beings—have been a key factor in moving countries to the frontier of technology and productivity.  Just as many countries are catching up to the U.S., we have, so far, been incapable of the institutional and cultural innovation needed to improve our human resources.  To keep up, </a:t>
            </a:r>
            <a:r>
              <a:rPr lang="en-US" dirty="0" smtClean="0"/>
              <a:t>to revive</a:t>
            </a:r>
            <a:r>
              <a:rPr lang="en-US" baseline="0" dirty="0" smtClean="0"/>
              <a:t> and renew our culture and our economy, </a:t>
            </a:r>
            <a:r>
              <a:rPr lang="en-US" dirty="0" smtClean="0"/>
              <a:t>we </a:t>
            </a:r>
            <a:r>
              <a:rPr lang="en-US" dirty="0"/>
              <a:t>need to improve the capacities of our students and citizens.</a:t>
            </a:r>
          </a:p>
          <a:p>
            <a:pPr defTabSz="914250">
              <a:defRPr/>
            </a:pPr>
            <a:endParaRPr lang="en-US" dirty="0"/>
          </a:p>
          <a:p>
            <a:pPr defTabSz="914250">
              <a:defRPr/>
            </a:pPr>
            <a:r>
              <a:rPr lang="en-US" dirty="0" smtClean="0"/>
              <a:t>Coley, R.J. and Baker, B. (2013).  Poverty and education:</a:t>
            </a:r>
            <a:r>
              <a:rPr lang="en-US" baseline="0" dirty="0" smtClean="0"/>
              <a:t> Finding the way forward.  Princeton, NJ: ETS Center for Research on Human Capital and Education.</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12</a:t>
            </a:fld>
            <a:endParaRPr lang="en-US"/>
          </a:p>
        </p:txBody>
      </p:sp>
    </p:spTree>
    <p:extLst>
      <p:ext uri="{BB962C8B-B14F-4D97-AF65-F5344CB8AC3E}">
        <p14:creationId xmlns:p14="http://schemas.microsoft.com/office/powerpoint/2010/main" val="1484664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 is also unique in that we’ve experienced this enormous transfer</a:t>
            </a:r>
            <a:r>
              <a:rPr lang="en-US" baseline="0" dirty="0" smtClean="0"/>
              <a:t> of wealth up the income ladder to the managerial classes.  Over the last few decades, the top 10 percent has taken an additional 15 percent of GNP from the bottom 90 percent—that’s extraordinary—putting class divisions back where they were in the early 1920s.   Much of this, according to </a:t>
            </a:r>
            <a:r>
              <a:rPr lang="en-US" baseline="0" dirty="0" err="1" smtClean="0"/>
              <a:t>Piketty</a:t>
            </a:r>
            <a:r>
              <a:rPr lang="en-US" baseline="0" dirty="0" smtClean="0"/>
              <a:t>, is due to the Reagan tax reductions for the upper classes.  The cuts gave the CEO and corporate managers big incentives to increase their salaries because salary increases meant they would become rich, they wouldn’t just mean more of their paycheck would go to taxes.  </a:t>
            </a:r>
          </a:p>
          <a:p>
            <a:endParaRPr lang="en-US" baseline="0" dirty="0" smtClean="0"/>
          </a:p>
          <a:p>
            <a:r>
              <a:rPr lang="en-US" dirty="0" smtClean="0"/>
              <a:t>So any </a:t>
            </a:r>
            <a:r>
              <a:rPr lang="en-US" baseline="0" dirty="0" smtClean="0"/>
              <a:t>efforts to reduce academic gaps are going against some major tax policies and economic trends.  As economic, wealth, and income inequalities grow, we should expect that health and academic gaps will </a:t>
            </a:r>
            <a:r>
              <a:rPr lang="en-US" baseline="0" smtClean="0"/>
              <a:t>continue to grow, </a:t>
            </a:r>
            <a:r>
              <a:rPr lang="en-US" baseline="0" dirty="0" smtClean="0"/>
              <a:t>too.</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13</a:t>
            </a:fld>
            <a:endParaRPr lang="en-US"/>
          </a:p>
        </p:txBody>
      </p:sp>
    </p:spTree>
    <p:extLst>
      <p:ext uri="{BB962C8B-B14F-4D97-AF65-F5344CB8AC3E}">
        <p14:creationId xmlns:p14="http://schemas.microsoft.com/office/powerpoint/2010/main" val="6456201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isn’t just Venus</a:t>
            </a:r>
            <a:r>
              <a:rPr lang="en-US" baseline="0" dirty="0" smtClean="0"/>
              <a:t> and </a:t>
            </a:r>
            <a:r>
              <a:rPr lang="en-US" dirty="0" smtClean="0"/>
              <a:t>Serena</a:t>
            </a:r>
            <a:r>
              <a:rPr lang="en-US" baseline="0" dirty="0" smtClean="0"/>
              <a:t> William’s dad, or Michael Jackson’s dad, or Mozart’s dad, but much of the middle and upper classes are now investing in early child experience and promotion of abilities that are also increasing the gap.   It is harder to close an academic gap when income and wealth gaps are increasing. </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14</a:t>
            </a:fld>
            <a:endParaRPr lang="en-US"/>
          </a:p>
        </p:txBody>
      </p:sp>
    </p:spTree>
    <p:extLst>
      <p:ext uri="{BB962C8B-B14F-4D97-AF65-F5344CB8AC3E}">
        <p14:creationId xmlns:p14="http://schemas.microsoft.com/office/powerpoint/2010/main" val="1964404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a:p>
            <a:endParaRPr lang="en-US" i="1" dirty="0"/>
          </a:p>
          <a:p>
            <a:r>
              <a:rPr lang="en-US" i="1" dirty="0"/>
              <a:t>Sources: </a:t>
            </a:r>
            <a:r>
              <a:rPr lang="en-US" dirty="0"/>
              <a:t>Author’s compilation based on data from Project Talent (Flanagan et al. </a:t>
            </a:r>
            <a:r>
              <a:rPr lang="en-US" dirty="0" err="1"/>
              <a:t>n.d.</a:t>
            </a:r>
            <a:r>
              <a:rPr lang="en-US" dirty="0"/>
              <a:t>); NLS, NAEP, HS&amp;B, NELS, ELS, ECLSK,</a:t>
            </a:r>
          </a:p>
          <a:p>
            <a:r>
              <a:rPr lang="en-US" dirty="0"/>
              <a:t>ECLS-B (U.S. Department of Education, Center for Education Statistics </a:t>
            </a:r>
            <a:r>
              <a:rPr lang="en-US" dirty="0" err="1"/>
              <a:t>n.d.</a:t>
            </a:r>
            <a:r>
              <a:rPr lang="en-US" dirty="0"/>
              <a:t>, 1999, 2000, 2001, 2004, 2005, 2009, 2010);</a:t>
            </a:r>
          </a:p>
          <a:p>
            <a:r>
              <a:rPr lang="en-US" dirty="0"/>
              <a:t>Prospects (U.S. Department of Education 1995); NLSY79, NLSY97 (U.S. Bureau of Labor Statistics 1980, 1999); SECCYD</a:t>
            </a:r>
          </a:p>
          <a:p>
            <a:r>
              <a:rPr lang="en-US" dirty="0"/>
              <a:t>(National Institute of Child Health and Human Development 2010); and Add Health (Harris 2009, reading only).</a:t>
            </a:r>
          </a:p>
          <a:p>
            <a:r>
              <a:rPr lang="en-US" i="1" dirty="0"/>
              <a:t>Note: </a:t>
            </a:r>
            <a:r>
              <a:rPr lang="en-US" dirty="0"/>
              <a:t>Solid symbols represent 90/10 income achievement gaps; hollow symbols denote black-white achievement gaps.</a:t>
            </a:r>
          </a:p>
          <a:p>
            <a:r>
              <a:rPr lang="en-US" dirty="0"/>
              <a:t>See note 6 and online appendix section 5.A5 for further details.</a:t>
            </a:r>
          </a:p>
        </p:txBody>
      </p:sp>
      <p:sp>
        <p:nvSpPr>
          <p:cNvPr id="4" name="Slide Number Placeholder 3"/>
          <p:cNvSpPr>
            <a:spLocks noGrp="1"/>
          </p:cNvSpPr>
          <p:nvPr>
            <p:ph type="sldNum" sz="quarter" idx="10"/>
          </p:nvPr>
        </p:nvSpPr>
        <p:spPr/>
        <p:txBody>
          <a:bodyPr/>
          <a:lstStyle/>
          <a:p>
            <a:fld id="{ADC0D7D2-E166-4559-85B5-8BD1971FF1EB}" type="slidenum">
              <a:rPr lang="en-US" smtClean="0"/>
              <a:pPr/>
              <a:t>15</a:t>
            </a:fld>
            <a:endParaRPr lang="en-US"/>
          </a:p>
        </p:txBody>
      </p:sp>
    </p:spTree>
    <p:extLst>
      <p:ext uri="{BB962C8B-B14F-4D97-AF65-F5344CB8AC3E}">
        <p14:creationId xmlns:p14="http://schemas.microsoft.com/office/powerpoint/2010/main" val="17138857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0D7D2-E166-4559-85B5-8BD1971FF1EB}" type="slidenum">
              <a:rPr lang="en-US" smtClean="0"/>
              <a:pPr/>
              <a:t>16</a:t>
            </a:fld>
            <a:endParaRPr lang="en-US"/>
          </a:p>
        </p:txBody>
      </p:sp>
    </p:spTree>
    <p:extLst>
      <p:ext uri="{BB962C8B-B14F-4D97-AF65-F5344CB8AC3E}">
        <p14:creationId xmlns:p14="http://schemas.microsoft.com/office/powerpoint/2010/main" val="227510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with many other studies from the last 20 years, are part of a paradigm shift in the developmental or growth sciences.</a:t>
            </a:r>
          </a:p>
          <a:p>
            <a:r>
              <a:rPr lang="en-US" dirty="0" smtClean="0"/>
              <a:t>Epigenetics: the science of how genes can be turned on or off by environmental factors</a:t>
            </a:r>
          </a:p>
          <a:p>
            <a:pPr lvl="1"/>
            <a:r>
              <a:rPr lang="en-US" dirty="0" smtClean="0"/>
              <a:t>Experiences, nutrition and stressors, of both the mother and child, can alter  which genes are expressed.</a:t>
            </a:r>
          </a:p>
          <a:p>
            <a:pPr lvl="1"/>
            <a:r>
              <a:rPr lang="en-US" dirty="0" smtClean="0"/>
              <a:t>Intergenerational Effects:</a:t>
            </a:r>
            <a:r>
              <a:rPr lang="en-US" baseline="0" dirty="0" smtClean="0"/>
              <a:t>  </a:t>
            </a:r>
            <a:r>
              <a:rPr lang="en-US" dirty="0" smtClean="0"/>
              <a:t>Genes that were switched off in one generation may be passed to the next generation in the  ‘off’ position.</a:t>
            </a:r>
          </a:p>
          <a:p>
            <a:pPr lvl="1"/>
            <a:r>
              <a:rPr lang="en-US" dirty="0" smtClean="0"/>
              <a:t>Imprinting:  there is a contest between a small number of paternal and maternal genes over which will be expressed.</a:t>
            </a:r>
          </a:p>
          <a:p>
            <a:r>
              <a:rPr lang="en-US" dirty="0" smtClean="0"/>
              <a:t>Endocrine disruptors, hormonal effects</a:t>
            </a:r>
          </a:p>
          <a:p>
            <a:pPr lvl="1"/>
            <a:r>
              <a:rPr lang="en-US" dirty="0" smtClean="0"/>
              <a:t>e.g. </a:t>
            </a:r>
            <a:r>
              <a:rPr lang="en-US" dirty="0" err="1" smtClean="0"/>
              <a:t>vinclozoline</a:t>
            </a:r>
            <a:r>
              <a:rPr lang="en-US" dirty="0" smtClean="0"/>
              <a:t>, a common fungicide, inhibits testosterone, linked to rising birth defects in boys.  Some evidence</a:t>
            </a:r>
            <a:r>
              <a:rPr lang="en-US" baseline="0" dirty="0" smtClean="0"/>
              <a:t> suggesting that BPA is affecting motivational mechanisms in boys.  </a:t>
            </a:r>
            <a:endParaRPr lang="en-US" dirty="0" smtClean="0"/>
          </a:p>
          <a:p>
            <a:r>
              <a:rPr lang="en-US" dirty="0" smtClean="0"/>
              <a:t>Developmental Origins of Health and Disease (fetal programming, the Barker Hypothesis); </a:t>
            </a:r>
            <a:r>
              <a:rPr lang="en-US" i="1" dirty="0" smtClean="0">
                <a:solidFill>
                  <a:schemeClr val="accent1">
                    <a:lumMod val="75000"/>
                  </a:schemeClr>
                </a:solidFill>
              </a:rPr>
              <a:t>sweating</a:t>
            </a:r>
            <a:r>
              <a:rPr lang="en-US" i="1" baseline="0" dirty="0" smtClean="0">
                <a:solidFill>
                  <a:schemeClr val="accent1">
                    <a:lumMod val="75000"/>
                  </a:schemeClr>
                </a:solidFill>
              </a:rPr>
              <a:t> and Japanese soldiers / German withdrawal from low countries / heart deaths in England</a:t>
            </a:r>
            <a:endParaRPr lang="en-US" dirty="0" smtClean="0"/>
          </a:p>
          <a:p>
            <a:pPr lvl="1"/>
            <a:r>
              <a:rPr lang="en-US" dirty="0" smtClean="0"/>
              <a:t>Stress response and latent effects on physical and mental health, brain architecture, and more.  Many</a:t>
            </a:r>
            <a:r>
              <a:rPr lang="en-US" baseline="0" dirty="0" smtClean="0"/>
              <a:t> serious adult illnesses that were thought to be due to genes or bad habits--like c</a:t>
            </a:r>
            <a:r>
              <a:rPr lang="en-US" dirty="0" smtClean="0"/>
              <a:t>oronary</a:t>
            </a:r>
            <a:r>
              <a:rPr lang="en-US" baseline="0" dirty="0" smtClean="0"/>
              <a:t> heart disease, type </a:t>
            </a:r>
            <a:r>
              <a:rPr lang="en-US" i="0" baseline="0" dirty="0" smtClean="0"/>
              <a:t>II diabetes, obesity, even mental illnesses like schizophrenia, are being demonstrated as having large proportions of their causes in early interactions between the fetus or infant, and the environment.</a:t>
            </a:r>
          </a:p>
          <a:p>
            <a:pPr lvl="1"/>
            <a:endParaRPr lang="en-US" dirty="0" smtClean="0"/>
          </a:p>
          <a:p>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227130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a:t>
            </a:r>
            <a:r>
              <a:rPr lang="en-US" baseline="0" dirty="0" smtClean="0"/>
              <a:t> simple conceptual model.  The main points are:</a:t>
            </a:r>
          </a:p>
          <a:p>
            <a:endParaRPr lang="en-US" baseline="0" dirty="0" smtClean="0"/>
          </a:p>
          <a:p>
            <a:r>
              <a:rPr lang="en-US" baseline="0" dirty="0" smtClean="0"/>
              <a:t>Nature and nurture are not split, but highly interactive, one shaping the other and vice versa, especially so during critical and sensitive periods of development when the architecture of systems is being carved by experience and biologically embedded into each of us.</a:t>
            </a:r>
          </a:p>
          <a:p>
            <a:endParaRPr lang="en-US" baseline="0" dirty="0" smtClean="0"/>
          </a:p>
          <a:p>
            <a:pPr defTabSz="914350">
              <a:defRPr/>
            </a:pPr>
            <a:r>
              <a:rPr lang="en-US" dirty="0"/>
              <a:t>The higher the quality of </a:t>
            </a:r>
            <a:r>
              <a:rPr lang="en-US" dirty="0">
                <a:solidFill>
                  <a:schemeClr val="tx2"/>
                </a:solidFill>
              </a:rPr>
              <a:t>social interactions</a:t>
            </a:r>
            <a:r>
              <a:rPr lang="en-US" dirty="0"/>
              <a:t>, especially the responsiveness of primary caregivers in the early years, the more likely child outcomes will be positive.</a:t>
            </a:r>
          </a:p>
          <a:p>
            <a:endParaRPr lang="en-US" baseline="0" dirty="0" smtClean="0"/>
          </a:p>
          <a:p>
            <a:r>
              <a:rPr lang="en-US" baseline="0" dirty="0" smtClean="0"/>
              <a:t>Complex interactions shape the brain, sometimes permanently.  The brain’s architecture supports a whole set of interdependent skills and biological attributes which become more complex, one building upon another, over time.</a:t>
            </a:r>
          </a:p>
          <a:p>
            <a:r>
              <a:rPr lang="en-US" baseline="0" dirty="0" smtClean="0"/>
              <a:t>These interactive skills and biological structures support the potentialities of each individual.</a:t>
            </a:r>
          </a:p>
          <a:p>
            <a:endParaRPr lang="en-US" baseline="0" dirty="0" smtClean="0"/>
          </a:p>
          <a:p>
            <a:r>
              <a:rPr lang="en-US" baseline="0" dirty="0" smtClean="0"/>
              <a:t>The brain is an integrated organ.  Children not given the positive emotional and play interactions especially during sensitive windows when many capacities are being shaped, will likely have cognitive and social deficits.  Once they enter school, they are more likely to be lower on the playmate hierarchy, less able to do the cognitive work.  The mental machinery that governs social and cognitive interactions is integrated with the stress, immune and hormone systems.  The experiences or lack of them can decrease vitality, decrease disease resistance, become response habits that are embedded in the biology of the child.</a:t>
            </a:r>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82361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 going to define</a:t>
            </a:r>
            <a:r>
              <a:rPr lang="en-US" baseline="0" dirty="0" smtClean="0"/>
              <a:t> growth in the language of the developmental sciences.</a:t>
            </a:r>
          </a:p>
          <a:p>
            <a:endParaRPr lang="en-US" baseline="0" dirty="0" smtClean="0"/>
          </a:p>
          <a:p>
            <a:r>
              <a:rPr lang="en-US" baseline="0" dirty="0" smtClean="0"/>
              <a:t>More about 2:  Growth is multidimensional.  Cognitive skills are important, but non-cognitive skills, like conscientiousness, the social skills that help one work effectively in a group, the emotional stability that let one persevere despite difficulties, are as important to job and life success as academic skills.   (Paul Sacket, 2011, </a:t>
            </a:r>
            <a:r>
              <a:rPr lang="en-US" i="1" baseline="0" dirty="0" smtClean="0"/>
              <a:t>What we know about non-cognitive constructs and workplace outcomes</a:t>
            </a:r>
            <a:r>
              <a:rPr lang="en-US" baseline="0" dirty="0" smtClean="0"/>
              <a:t>.)  They are also characteristics that define school success.</a:t>
            </a:r>
          </a:p>
          <a:p>
            <a:endParaRPr lang="en-US" baseline="0" dirty="0" smtClean="0"/>
          </a:p>
          <a:p>
            <a:r>
              <a:rPr lang="en-US" baseline="0" dirty="0" smtClean="0"/>
              <a:t>More about 3:  Every aspect of human development, from brain circuits to the capacity for empathy, is affected by experiences accumulated from </a:t>
            </a:r>
            <a:r>
              <a:rPr lang="en-US" i="1" baseline="0" dirty="0" smtClean="0"/>
              <a:t>before birth</a:t>
            </a:r>
            <a:r>
              <a:rPr lang="en-US" baseline="0" dirty="0" smtClean="0"/>
              <a:t> through early childhood.  Early learning is at the core of the motivation to learn more; and early mastery of social and emotional and cognitive skills make learning easier, and become self-reinforcing.  (Jack </a:t>
            </a:r>
            <a:r>
              <a:rPr lang="en-US" baseline="0" dirty="0" err="1" smtClean="0"/>
              <a:t>Shonkoff</a:t>
            </a:r>
            <a:r>
              <a:rPr lang="en-US" baseline="0" dirty="0" smtClean="0"/>
              <a:t> </a:t>
            </a:r>
            <a:r>
              <a:rPr lang="en-US" i="1" baseline="0" dirty="0" smtClean="0"/>
              <a:t>From Neurons to Neighborhoods: The Science of Early Child Development </a:t>
            </a:r>
            <a:r>
              <a:rPr lang="en-US" baseline="0" dirty="0" smtClean="0"/>
              <a:t>(2000), </a:t>
            </a:r>
          </a:p>
          <a:p>
            <a:endParaRPr lang="en-US" baseline="0" dirty="0" smtClean="0"/>
          </a:p>
          <a:p>
            <a:pPr marL="0" lvl="1" defTabSz="931672"/>
            <a:r>
              <a:rPr lang="en-US" baseline="0" dirty="0" smtClean="0"/>
              <a:t>More about 4:  If the optic nerve isn’t stimulated with light at the right time, the parts of the brain for processing sight will not develop normally.  There are many critical and sensitive periods, for bonding and attachment, and for language.  </a:t>
            </a:r>
            <a:r>
              <a:rPr lang="en-US" dirty="0" smtClean="0"/>
              <a:t>Plasticity is a fundamental human strength, but it is limited and depends upon the timing and sequence of events.</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3630967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Gaps as measures of success:  The bigger the gaps, the less egalitarian, the more divided, the worse health and crime will be, the more selfish a society will be, the more one’s destiny will depend on the SES class of one’s birth; the smaller the gaps, the healthier, happier, and more united a society will be, the more one’s destiny will depend on effort, work, and talent.  </a:t>
            </a:r>
          </a:p>
          <a:p>
            <a:pPr defTabSz="931774">
              <a:defRPr/>
            </a:pPr>
            <a:endParaRPr lang="en-US" dirty="0"/>
          </a:p>
          <a:p>
            <a:pPr defTabSz="931774">
              <a:defRPr/>
            </a:pPr>
            <a:r>
              <a:rPr lang="en-US" dirty="0"/>
              <a:t>Gaps as Leading Indicators:  In an age of knowledge-intensive innovation, global trade, and mass-consumer societies, gaps are also leading indicators of a society’s economic future.  Big gaps predict economic and political instability, decline and greater economic and social waste.  Small gaps predict wider prosperity, health, and political and economic stability.  If political institutions and influences allow, reducing health and education gaps between the upper and lower classes, between ethnic groups, should reduce the wage gaps between these groups and result in a stronger economy.</a:t>
            </a:r>
          </a:p>
          <a:p>
            <a:pPr defTabSz="931774">
              <a:defRPr/>
            </a:pPr>
            <a:endParaRPr lang="en-US" dirty="0"/>
          </a:p>
          <a:p>
            <a:pPr defTabSz="931774">
              <a:defRPr/>
            </a:pPr>
            <a:endParaRPr lang="en-US" dirty="0"/>
          </a:p>
          <a:p>
            <a:pPr defTabSz="931774">
              <a:defRPr/>
            </a:pPr>
            <a:r>
              <a:rPr lang="en-US" dirty="0"/>
              <a:t>When Americans declared their freedom to pursue happiness, they were saying a subjective sense of satisfaction was important.  Relative status, the sense of where one is in a social order, compared to others, of how much control one has in shaping one’s future—one person, one vote—equal treatment no matter what one’s class or ethnicity—equal access to the resources that sustain life and progress—healthcare, education, childcare, clean air, clean water, living space—these all are assertions of the ideal of no gaps, everybody participates, everybody contributes.  They are social ideals that are threatened as gaps and inequalities grow.  </a:t>
            </a:r>
          </a:p>
          <a:p>
            <a:pPr defTabSz="931774">
              <a:defRPr/>
            </a:pPr>
            <a:endParaRPr lang="en-US" dirty="0"/>
          </a:p>
          <a:p>
            <a:pPr defTabSz="931774">
              <a:defRPr/>
            </a:pPr>
            <a:r>
              <a:rPr lang="en-US" dirty="0"/>
              <a:t>These practical arguments may help prompt action where moral arguments don’t.  Because both morality and practicality argue for reducing the gaps</a:t>
            </a:r>
          </a:p>
          <a:p>
            <a:pPr defTabSz="931774">
              <a:defRPr/>
            </a:pPr>
            <a:endParaRPr lang="en-US" dirty="0"/>
          </a:p>
          <a:p>
            <a:pPr defTabSz="931774">
              <a:defRPr/>
            </a:pPr>
            <a:r>
              <a:rPr lang="en-US" dirty="0"/>
              <a:t>The subjective experience of having less power, less equality, less control, affects us internally, embeds itself in our biology. </a:t>
            </a:r>
          </a:p>
        </p:txBody>
      </p:sp>
      <p:sp>
        <p:nvSpPr>
          <p:cNvPr id="4" name="Slide Number Placeholder 3"/>
          <p:cNvSpPr>
            <a:spLocks noGrp="1"/>
          </p:cNvSpPr>
          <p:nvPr>
            <p:ph type="sldNum" sz="quarter" idx="10"/>
          </p:nvPr>
        </p:nvSpPr>
        <p:spPr/>
        <p:txBody>
          <a:bodyPr/>
          <a:lstStyle/>
          <a:p>
            <a:fld id="{944D4A61-420D-463C-8EEF-C79CACC2150B}" type="slidenum">
              <a:rPr lang="en-US" smtClean="0"/>
              <a:pPr/>
              <a:t>2</a:t>
            </a:fld>
            <a:endParaRPr lang="en-US"/>
          </a:p>
        </p:txBody>
      </p:sp>
    </p:spTree>
    <p:extLst>
      <p:ext uri="{BB962C8B-B14F-4D97-AF65-F5344CB8AC3E}">
        <p14:creationId xmlns:p14="http://schemas.microsoft.com/office/powerpoint/2010/main" val="2023640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The </a:t>
            </a:r>
            <a:r>
              <a:rPr lang="en-US" b="1" dirty="0" smtClean="0"/>
              <a:t>evolution of human intelligence</a:t>
            </a:r>
            <a:r>
              <a:rPr lang="en-US" dirty="0" smtClean="0"/>
              <a:t> refers to a set of theories that attempt to explain how </a:t>
            </a:r>
            <a:r>
              <a:rPr lang="en-US" dirty="0" smtClean="0">
                <a:hlinkClick r:id="rId3" tooltip="Intelligence"/>
              </a:rPr>
              <a:t>human intelligence</a:t>
            </a:r>
            <a:r>
              <a:rPr lang="en-US" dirty="0" smtClean="0"/>
              <a:t> has </a:t>
            </a:r>
            <a:r>
              <a:rPr lang="en-US" dirty="0" smtClean="0">
                <a:hlinkClick r:id="rId4" tooltip="Evolution"/>
              </a:rPr>
              <a:t>evolved</a:t>
            </a:r>
            <a:r>
              <a:rPr lang="en-US" dirty="0" smtClean="0"/>
              <a:t>. These theories are closely tied to the </a:t>
            </a:r>
            <a:r>
              <a:rPr lang="en-US" dirty="0" smtClean="0">
                <a:hlinkClick r:id="rId4" tooltip="Evolution"/>
              </a:rPr>
              <a:t>evolution</a:t>
            </a:r>
            <a:r>
              <a:rPr lang="en-US" dirty="0" smtClean="0"/>
              <a:t> of the </a:t>
            </a:r>
            <a:r>
              <a:rPr lang="en-US" dirty="0" smtClean="0">
                <a:hlinkClick r:id="rId5" tooltip="Human brain"/>
              </a:rPr>
              <a:t>human brain</a:t>
            </a:r>
            <a:r>
              <a:rPr lang="en-US" dirty="0" smtClean="0"/>
              <a:t> and to the </a:t>
            </a:r>
            <a:r>
              <a:rPr lang="en-US" dirty="0" smtClean="0">
                <a:hlinkClick r:id="rId6" tooltip="Origin of language"/>
              </a:rPr>
              <a:t>emergence of human language</a:t>
            </a:r>
            <a:r>
              <a:rPr lang="en-US" dirty="0" smtClean="0"/>
              <a:t>.</a:t>
            </a:r>
          </a:p>
          <a:p>
            <a:pPr rtl="0"/>
            <a:r>
              <a:rPr lang="en-US" dirty="0" smtClean="0"/>
              <a:t>Many traits of human intelligence, such as </a:t>
            </a:r>
            <a:r>
              <a:rPr lang="en-US" dirty="0" smtClean="0">
                <a:hlinkClick r:id="rId7" tooltip="Empathy"/>
              </a:rPr>
              <a:t>empathy</a:t>
            </a:r>
            <a:r>
              <a:rPr lang="en-US" dirty="0" smtClean="0"/>
              <a:t>, </a:t>
            </a:r>
            <a:r>
              <a:rPr lang="en-US" dirty="0" smtClean="0">
                <a:hlinkClick r:id="rId8" tooltip="Theory of mind"/>
              </a:rPr>
              <a:t>theory of mind</a:t>
            </a:r>
            <a:r>
              <a:rPr lang="en-US" dirty="0" smtClean="0"/>
              <a:t>, </a:t>
            </a:r>
            <a:r>
              <a:rPr lang="en-US" dirty="0" smtClean="0">
                <a:hlinkClick r:id="rId9" tooltip="Mourning"/>
              </a:rPr>
              <a:t>mourning</a:t>
            </a:r>
            <a:r>
              <a:rPr lang="en-US" dirty="0" smtClean="0"/>
              <a:t>, </a:t>
            </a:r>
            <a:r>
              <a:rPr lang="en-US" dirty="0" smtClean="0">
                <a:hlinkClick r:id="rId10" tooltip="Ritual"/>
              </a:rPr>
              <a:t>ritual</a:t>
            </a:r>
            <a:r>
              <a:rPr lang="en-US" dirty="0" smtClean="0"/>
              <a:t>, and the use of </a:t>
            </a:r>
            <a:r>
              <a:rPr lang="en-US" dirty="0" smtClean="0">
                <a:hlinkClick r:id="rId11" tooltip="Great ape language"/>
              </a:rPr>
              <a:t>symbols</a:t>
            </a:r>
            <a:r>
              <a:rPr lang="en-US" dirty="0" smtClean="0"/>
              <a:t> and </a:t>
            </a:r>
            <a:r>
              <a:rPr lang="en-US" dirty="0" smtClean="0">
                <a:hlinkClick r:id="rId12" tooltip="Tool"/>
              </a:rPr>
              <a:t>tools</a:t>
            </a:r>
            <a:r>
              <a:rPr lang="en-US" dirty="0" smtClean="0"/>
              <a:t>, are already apparent in </a:t>
            </a:r>
            <a:r>
              <a:rPr lang="en-US" dirty="0" smtClean="0">
                <a:hlinkClick r:id="rId13" tooltip="Great ape"/>
              </a:rPr>
              <a:t>great apes</a:t>
            </a:r>
            <a:r>
              <a:rPr lang="en-US" dirty="0" smtClean="0"/>
              <a:t> although in less sophisticated forms than found in humans.</a:t>
            </a:r>
          </a:p>
          <a:p>
            <a:endParaRPr lang="en-US" dirty="0" smtClean="0"/>
          </a:p>
          <a:p>
            <a:pPr rtl="0"/>
            <a:r>
              <a:rPr lang="en-US" dirty="0" smtClean="0"/>
              <a:t>The social brain hypothesis was proposed by British anthropologist </a:t>
            </a:r>
            <a:r>
              <a:rPr lang="en-US" dirty="0" smtClean="0">
                <a:hlinkClick r:id="rId14" tooltip="Robin Dunbar"/>
              </a:rPr>
              <a:t>Robin Dunbar</a:t>
            </a:r>
            <a:r>
              <a:rPr lang="en-US" dirty="0" smtClean="0"/>
              <a:t>, who argues that human intelligence did not evolve primarily as a means to solve ecological problems, but rather intelligence evolved as a means of surviving and reproducing in large and complex social groups.</a:t>
            </a:r>
            <a:r>
              <a:rPr lang="en-US" baseline="30000" dirty="0" smtClean="0">
                <a:hlinkClick r:id="rId15"/>
              </a:rPr>
              <a:t>[6][7]</a:t>
            </a:r>
            <a:r>
              <a:rPr lang="en-US" dirty="0" smtClean="0"/>
              <a:t> Some of the behaviors associated with living in large groups include reciprocal altruism, deception and coalition formation. These group dynamics relate to </a:t>
            </a:r>
            <a:r>
              <a:rPr lang="en-US" dirty="0" smtClean="0">
                <a:hlinkClick r:id="rId16" tooltip="Theory of Mind"/>
              </a:rPr>
              <a:t>Theory of Mind</a:t>
            </a:r>
            <a:r>
              <a:rPr lang="en-US" dirty="0" smtClean="0"/>
              <a:t> or the ability to understand the thoughts and emotions of others, though Dunbar himself admits in the same book that it is not the flocking itself that causes intelligence to evolve (as shown by </a:t>
            </a:r>
            <a:r>
              <a:rPr lang="en-US" dirty="0" smtClean="0">
                <a:hlinkClick r:id="rId17" tooltip="Ruminant"/>
              </a:rPr>
              <a:t>ruminants</a:t>
            </a:r>
            <a:r>
              <a:rPr lang="en-US" dirty="0" smtClean="0"/>
              <a:t>).</a:t>
            </a:r>
            <a:r>
              <a:rPr lang="en-US" baseline="30000" dirty="0" smtClean="0">
                <a:hlinkClick r:id="rId15"/>
              </a:rPr>
              <a:t>[8]</a:t>
            </a:r>
            <a:endParaRPr lang="en-US" baseline="30000" dirty="0" smtClean="0"/>
          </a:p>
          <a:p>
            <a:pPr rtl="0"/>
            <a:endParaRPr lang="en-US" dirty="0" smtClean="0"/>
          </a:p>
          <a:p>
            <a:pPr rtl="0"/>
            <a:r>
              <a:rPr lang="en-US" dirty="0" smtClean="0"/>
              <a:t>Dunbar argues that when the size of a social group increases, the number of different relationships in the group may increase by orders of magnitude. Chimpanzees live in groups of about 50 individuals whereas humans typically have a social circle of about 150 people, which is now referred to as </a:t>
            </a:r>
            <a:r>
              <a:rPr lang="en-US" dirty="0" smtClean="0">
                <a:hlinkClick r:id="rId18" tooltip="Dunbar's number"/>
              </a:rPr>
              <a:t>Dunbar's number</a:t>
            </a:r>
            <a:r>
              <a:rPr lang="en-US" dirty="0" smtClean="0"/>
              <a:t>.  According to the social brain hypothesis, when hominids started living in large groups, selection favored greater intelligence. As evidence, Dunbar cites a relationship between neocortex size and group size of various mammals.</a:t>
            </a:r>
            <a:r>
              <a:rPr lang="en-US" baseline="30000" dirty="0" smtClean="0">
                <a:hlinkClick r:id="rId15"/>
              </a:rPr>
              <a:t>[8]</a:t>
            </a:r>
            <a:r>
              <a:rPr lang="en-US" dirty="0" smtClean="0"/>
              <a:t>  However, </a:t>
            </a:r>
            <a:r>
              <a:rPr lang="en-US" dirty="0" err="1" smtClean="0">
                <a:hlinkClick r:id="rId19" tooltip="Meerkat"/>
              </a:rPr>
              <a:t>meerkats</a:t>
            </a:r>
            <a:r>
              <a:rPr lang="en-US" dirty="0" smtClean="0"/>
              <a:t> have far more social relationships than their small brain capacity would suggest. Another hypothesis is that it is actually intelligence that causes social relationships to become more complex, because intelligent individuals are more difficult to learn to know.</a:t>
            </a:r>
            <a:r>
              <a:rPr lang="en-US" baseline="30000" dirty="0" smtClean="0">
                <a:hlinkClick r:id="rId15"/>
              </a:rPr>
              <a:t>[9]</a:t>
            </a:r>
            <a:endParaRPr lang="en-US" dirty="0" smtClean="0"/>
          </a:p>
          <a:p>
            <a:pPr rtl="0"/>
            <a:r>
              <a:rPr lang="en-US" dirty="0" smtClean="0"/>
              <a:t>There are also studies that show that Dunbar's number is not the upper limit of the number of social relationships in humans either.</a:t>
            </a:r>
            <a:r>
              <a:rPr lang="en-US" baseline="30000" dirty="0" smtClean="0">
                <a:hlinkClick r:id="rId15"/>
              </a:rPr>
              <a:t>[10][11]</a:t>
            </a:r>
            <a:endParaRPr lang="en-US" dirty="0" smtClean="0"/>
          </a:p>
          <a:p>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20</a:t>
            </a:fld>
            <a:endParaRPr lang="en-US"/>
          </a:p>
        </p:txBody>
      </p:sp>
    </p:spTree>
    <p:extLst>
      <p:ext uri="{BB962C8B-B14F-4D97-AF65-F5344CB8AC3E}">
        <p14:creationId xmlns:p14="http://schemas.microsoft.com/office/powerpoint/2010/main" val="22521892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0D7D2-E166-4559-85B5-8BD1971FF1EB}" type="slidenum">
              <a:rPr lang="en-US" smtClean="0"/>
              <a:pPr/>
              <a:t>21</a:t>
            </a:fld>
            <a:endParaRPr lang="en-US"/>
          </a:p>
        </p:txBody>
      </p:sp>
    </p:spTree>
    <p:extLst>
      <p:ext uri="{BB962C8B-B14F-4D97-AF65-F5344CB8AC3E}">
        <p14:creationId xmlns:p14="http://schemas.microsoft.com/office/powerpoint/2010/main" val="119433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Whitehall study:  heart disease mortality was analyzed</a:t>
            </a:r>
            <a:r>
              <a:rPr lang="en-US" baseline="0" dirty="0" smtClean="0"/>
              <a:t> according to occupational rank, as well as behavioral contributors like smoking, and combination factors like blood pressure and cholesterol level.  Even controlling for these other factors, there were large gradients based on occupational status, which was the most powerful predictor of mortality.  Mortality was lowest for those with the highest status, and greatest for those with the lowest status.  The struggle for status among humans is a life and death proposition.  No wonder we are so relentlessly competitive.  </a:t>
            </a:r>
          </a:p>
          <a:p>
            <a:endParaRPr lang="en-US" baseline="0" dirty="0" smtClean="0"/>
          </a:p>
          <a:p>
            <a:r>
              <a:rPr lang="en-US" baseline="0" dirty="0" smtClean="0"/>
              <a:t>If we did a similar study of the workers in this building, we come to the same conclusions.  </a:t>
            </a:r>
            <a:endParaRPr lang="en-US" dirty="0"/>
          </a:p>
        </p:txBody>
      </p:sp>
      <p:sp>
        <p:nvSpPr>
          <p:cNvPr id="4" name="Slide Number Placeholder 3"/>
          <p:cNvSpPr>
            <a:spLocks noGrp="1"/>
          </p:cNvSpPr>
          <p:nvPr>
            <p:ph type="sldNum" sz="quarter" idx="10"/>
          </p:nvPr>
        </p:nvSpPr>
        <p:spPr/>
        <p:txBody>
          <a:bodyPr/>
          <a:lstStyle/>
          <a:p>
            <a:fld id="{944D4A61-420D-463C-8EEF-C79CACC2150B}" type="slidenum">
              <a:rPr lang="en-US" smtClean="0"/>
              <a:pPr/>
              <a:t>22</a:t>
            </a:fld>
            <a:endParaRPr lang="en-US"/>
          </a:p>
        </p:txBody>
      </p:sp>
    </p:spTree>
    <p:extLst>
      <p:ext uri="{BB962C8B-B14F-4D97-AF65-F5344CB8AC3E}">
        <p14:creationId xmlns:p14="http://schemas.microsoft.com/office/powerpoint/2010/main" val="33671465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Whitehall studies have dispelled two myths. The first</a:t>
            </a:r>
          </a:p>
          <a:p>
            <a:r>
              <a:rPr lang="en-US" dirty="0" smtClean="0"/>
              <a:t>is that people in high status jobs have higher risks of</a:t>
            </a:r>
          </a:p>
          <a:p>
            <a:r>
              <a:rPr lang="en-US" dirty="0" smtClean="0"/>
              <a:t>heart disease. The second is that the gradient of health in</a:t>
            </a:r>
          </a:p>
          <a:p>
            <a:r>
              <a:rPr lang="en-US" dirty="0" smtClean="0"/>
              <a:t>industrialized societies is simply a matter of poor health</a:t>
            </a:r>
          </a:p>
          <a:p>
            <a:r>
              <a:rPr lang="en-US" dirty="0" smtClean="0"/>
              <a:t>for the disadvantaged and good health for everyone else.</a:t>
            </a:r>
          </a:p>
          <a:p>
            <a:endParaRPr lang="en-US" dirty="0" smtClean="0"/>
          </a:p>
          <a:p>
            <a:r>
              <a:rPr lang="en-US" dirty="0" smtClean="0"/>
              <a:t>How did the Whitehall studies dispel these misconceptions?</a:t>
            </a:r>
          </a:p>
          <a:p>
            <a:r>
              <a:rPr lang="en-US" dirty="0" smtClean="0"/>
              <a:t>The first Whitehall Study compared mortality of people in</a:t>
            </a:r>
          </a:p>
          <a:p>
            <a:r>
              <a:rPr lang="en-US" dirty="0" smtClean="0"/>
              <a:t>the highly stratified environment of the British Civil Service.</a:t>
            </a:r>
          </a:p>
          <a:p>
            <a:r>
              <a:rPr lang="en-US" dirty="0" smtClean="0"/>
              <a:t>It showed that the higher</a:t>
            </a:r>
            <a:r>
              <a:rPr lang="en-US" baseline="0" dirty="0" smtClean="0"/>
              <a:t> one’s job status in the hierarchy</a:t>
            </a:r>
            <a:r>
              <a:rPr lang="en-US" dirty="0" smtClean="0"/>
              <a:t>,</a:t>
            </a:r>
          </a:p>
          <a:p>
            <a:r>
              <a:rPr lang="en-US" dirty="0" smtClean="0"/>
              <a:t> the longer one might expect to live compared to</a:t>
            </a:r>
          </a:p>
          <a:p>
            <a:r>
              <a:rPr lang="en-US" dirty="0" smtClean="0"/>
              <a:t>people in lower employment grades. Note that the Civil Service excludes the</a:t>
            </a:r>
          </a:p>
          <a:p>
            <a:r>
              <a:rPr lang="en-US" dirty="0" smtClean="0"/>
              <a:t>richest and poorest members of society. Twenty years after the</a:t>
            </a:r>
          </a:p>
          <a:p>
            <a:r>
              <a:rPr lang="en-US" dirty="0" smtClean="0"/>
              <a:t>original Whitehall study, the Whitehall II study documented a</a:t>
            </a:r>
          </a:p>
          <a:p>
            <a:r>
              <a:rPr lang="en-US" dirty="0" smtClean="0"/>
              <a:t>similar gradient in morbidity. A striking finding from the</a:t>
            </a:r>
          </a:p>
          <a:p>
            <a:r>
              <a:rPr lang="en-US" dirty="0" smtClean="0"/>
              <a:t>Whitehall Studies was that the social gradient was observed</a:t>
            </a:r>
          </a:p>
          <a:p>
            <a:r>
              <a:rPr lang="en-US" dirty="0" smtClean="0"/>
              <a:t>for a range of different diseases: heart disease, some cancers,</a:t>
            </a:r>
          </a:p>
          <a:p>
            <a:r>
              <a:rPr lang="en-US" dirty="0" smtClean="0"/>
              <a:t>chronic lung disease, gastrointestinal disease, depression, suicide,</a:t>
            </a:r>
          </a:p>
          <a:p>
            <a:r>
              <a:rPr lang="en-US" dirty="0" smtClean="0"/>
              <a:t>Sick</a:t>
            </a:r>
            <a:r>
              <a:rPr lang="en-US" baseline="0" dirty="0" smtClean="0"/>
              <a:t> leave</a:t>
            </a:r>
            <a:r>
              <a:rPr lang="en-US" dirty="0" smtClean="0"/>
              <a:t>,  even back pain and general feelings of ill-health. A</a:t>
            </a:r>
          </a:p>
          <a:p>
            <a:r>
              <a:rPr lang="en-US" dirty="0" smtClean="0"/>
              <a:t>major challenge, and a reason for the importance of these studies,</a:t>
            </a:r>
          </a:p>
          <a:p>
            <a:r>
              <a:rPr lang="en-US" dirty="0" smtClean="0"/>
              <a:t>was to understand the causes of this social distribution of so</a:t>
            </a:r>
          </a:p>
          <a:p>
            <a:r>
              <a:rPr lang="en-US" dirty="0" smtClean="0"/>
              <a:t>many disorders.</a:t>
            </a:r>
            <a:endParaRPr lang="en-US" dirty="0"/>
          </a:p>
        </p:txBody>
      </p:sp>
      <p:sp>
        <p:nvSpPr>
          <p:cNvPr id="4" name="Slide Number Placeholder 3"/>
          <p:cNvSpPr>
            <a:spLocks noGrp="1"/>
          </p:cNvSpPr>
          <p:nvPr>
            <p:ph type="sldNum" sz="quarter" idx="10"/>
          </p:nvPr>
        </p:nvSpPr>
        <p:spPr/>
        <p:txBody>
          <a:bodyPr/>
          <a:lstStyle/>
          <a:p>
            <a:fld id="{944D4A61-420D-463C-8EEF-C79CACC2150B}" type="slidenum">
              <a:rPr lang="en-US" smtClean="0"/>
              <a:pPr/>
              <a:t>23</a:t>
            </a:fld>
            <a:endParaRPr lang="en-US"/>
          </a:p>
        </p:txBody>
      </p:sp>
    </p:spTree>
    <p:extLst>
      <p:ext uri="{BB962C8B-B14F-4D97-AF65-F5344CB8AC3E}">
        <p14:creationId xmlns:p14="http://schemas.microsoft.com/office/powerpoint/2010/main" val="39452656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Animal studies, especially Robert</a:t>
            </a:r>
            <a:r>
              <a:rPr lang="en-US" baseline="0" dirty="0" smtClean="0"/>
              <a:t> </a:t>
            </a:r>
            <a:r>
              <a:rPr lang="en-US" baseline="0" dirty="0" err="1" smtClean="0"/>
              <a:t>Sapolsky’s</a:t>
            </a:r>
            <a:r>
              <a:rPr lang="en-US" baseline="0" dirty="0" smtClean="0"/>
              <a:t> studies of baboons, outline the general rules of rank and health.</a:t>
            </a:r>
          </a:p>
          <a:p>
            <a:endParaRPr lang="en-US" baseline="0" dirty="0" smtClean="0"/>
          </a:p>
          <a:p>
            <a:r>
              <a:rPr lang="en-US" baseline="0" dirty="0" smtClean="0"/>
              <a:t>In one of </a:t>
            </a:r>
            <a:r>
              <a:rPr lang="en-US" baseline="0" dirty="0" err="1" smtClean="0"/>
              <a:t>Sapolsky’s</a:t>
            </a:r>
            <a:r>
              <a:rPr lang="en-US" baseline="0" dirty="0" smtClean="0"/>
              <a:t> or a colleague’s experiments, I think it was with baboons, they resorted the social rank of 2 troops:  the experimenters divided each troop into upper ranking and lower ranking.  Then they put the two upper ranking halves together to make one new troop, and the two lower ranking halves together to make a second new troop.  This forced the 2 upper halves to resort themselves into a new hierarchy, forcing many of them downward in social rank, and the two lower halves to resort themselves into a new ranking hierarchy, with some of them assuming a higher rank than before.  </a:t>
            </a:r>
          </a:p>
          <a:p>
            <a:endParaRPr lang="en-US" baseline="0" dirty="0" smtClean="0"/>
          </a:p>
          <a:p>
            <a:r>
              <a:rPr lang="en-US" baseline="0" dirty="0" smtClean="0"/>
              <a:t>The experimenters examined the brains of the baboons that had moved up, from lower status to higher status, and those that had been pushed downward, from higher status to lower.  Their brains had changed with their status.  Those that had declined in status also experienced a pruning of their neural circuits while those that saw their status increase saw and increase in the density of their neural circuits.  The change in status had changed their brains and presumably, their thinking skills.  </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24</a:t>
            </a:fld>
            <a:endParaRPr lang="en-US"/>
          </a:p>
        </p:txBody>
      </p:sp>
    </p:spTree>
    <p:extLst>
      <p:ext uri="{BB962C8B-B14F-4D97-AF65-F5344CB8AC3E}">
        <p14:creationId xmlns:p14="http://schemas.microsoft.com/office/powerpoint/2010/main" val="3034551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25</a:t>
            </a:fld>
            <a:endParaRPr lang="en-US"/>
          </a:p>
        </p:txBody>
      </p:sp>
    </p:spTree>
    <p:extLst>
      <p:ext uri="{BB962C8B-B14F-4D97-AF65-F5344CB8AC3E}">
        <p14:creationId xmlns:p14="http://schemas.microsoft.com/office/powerpoint/2010/main" val="2404460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0D7D2-E166-4559-85B5-8BD1971FF1EB}" type="slidenum">
              <a:rPr lang="en-US" smtClean="0"/>
              <a:pPr/>
              <a:t>26</a:t>
            </a:fld>
            <a:endParaRPr lang="en-US"/>
          </a:p>
        </p:txBody>
      </p:sp>
    </p:spTree>
    <p:extLst>
      <p:ext uri="{BB962C8B-B14F-4D97-AF65-F5344CB8AC3E}">
        <p14:creationId xmlns:p14="http://schemas.microsoft.com/office/powerpoint/2010/main" val="21314624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0D7D2-E166-4559-85B5-8BD1971FF1EB}" type="slidenum">
              <a:rPr lang="en-US" smtClean="0"/>
              <a:pPr/>
              <a:t>27</a:t>
            </a:fld>
            <a:endParaRPr lang="en-US"/>
          </a:p>
        </p:txBody>
      </p:sp>
    </p:spTree>
    <p:extLst>
      <p:ext uri="{BB962C8B-B14F-4D97-AF65-F5344CB8AC3E}">
        <p14:creationId xmlns:p14="http://schemas.microsoft.com/office/powerpoint/2010/main" val="36984135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Janet Currie’s rough estimates</a:t>
            </a:r>
            <a:r>
              <a:rPr lang="en-US" baseline="0" dirty="0" smtClean="0"/>
              <a:t> attribute about 4 percent of the school readiness gap between Whites and Black children as do to low </a:t>
            </a:r>
            <a:r>
              <a:rPr lang="en-US" baseline="0" dirty="0" err="1" smtClean="0"/>
              <a:t>birthweight</a:t>
            </a:r>
            <a:r>
              <a:rPr lang="en-US" baseline="0" dirty="0" smtClean="0"/>
              <a:t>.  </a:t>
            </a:r>
          </a:p>
          <a:p>
            <a:r>
              <a:rPr lang="en-US" baseline="0" dirty="0" smtClean="0"/>
              <a:t>Overall differences in health between Whites and Blacks account about 13 percent.</a:t>
            </a:r>
          </a:p>
          <a:p>
            <a:r>
              <a:rPr lang="en-US" baseline="0" dirty="0" smtClean="0"/>
              <a:t>In maternal depression another 6 percent.  So about a quarter of the racial school readiness gap is may be due to these differences in health and behaviors.  </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28</a:t>
            </a:fld>
            <a:endParaRPr lang="en-US"/>
          </a:p>
        </p:txBody>
      </p:sp>
    </p:spTree>
    <p:extLst>
      <p:ext uri="{BB962C8B-B14F-4D97-AF65-F5344CB8AC3E}">
        <p14:creationId xmlns:p14="http://schemas.microsoft.com/office/powerpoint/2010/main" val="3293333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3228DB-3379-463C-BBD3-B3F759C524DB}"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disappointing because by some measures, the </a:t>
            </a:r>
            <a:r>
              <a:rPr lang="en-US" i="1" baseline="0" dirty="0" smtClean="0">
                <a:solidFill>
                  <a:schemeClr val="accent1">
                    <a:lumMod val="75000"/>
                  </a:schemeClr>
                </a:solidFill>
              </a:rPr>
              <a:t>U.S. spends more and gets less </a:t>
            </a:r>
            <a:r>
              <a:rPr lang="en-US" baseline="0" dirty="0" smtClean="0"/>
              <a:t>achievement than all other developed countries.  Like health care, our results don’t fit our spending.  Like health care, positive educational results are undermined by poor investments in early childhood, and higher proportions of funding going to administrators’ salaries (McKinsey &amp; Company, The Economic Impact of the Achievement Gap in America’s schools).  Like health care, we are investing much more in the end of life than the beginning, where effective investments have much greater returns.  So we are overspending late in life but underinvesting in early childhood at the same time.  </a:t>
            </a:r>
          </a:p>
          <a:p>
            <a:endParaRPr lang="en-US" baseline="0" dirty="0" smtClean="0"/>
          </a:p>
          <a:p>
            <a:r>
              <a:rPr lang="en-US" baseline="0" dirty="0" smtClean="0"/>
              <a:t>While it was inevitable that after World War II, other countries would rebuild and improve, and their advance would reduce America’s relative competitive advantages, other countries are showing themselves to be more effective in improving their human resources than the United States, and more competitive in a global economy by doing so.   This problem of declining competitiveness in human resources, in the quality and capacities of our whole population, has increased leadership’s and the public’s focus on academic performance and academic gaps.</a:t>
            </a:r>
            <a:endParaRPr lang="en-US" dirty="0" smtClean="0"/>
          </a:p>
          <a:p>
            <a:endParaRPr lang="en-US" dirty="0" smtClean="0"/>
          </a:p>
          <a:p>
            <a:r>
              <a:rPr lang="en-US" dirty="0" smtClean="0"/>
              <a:t>It isn’t just a problem</a:t>
            </a:r>
            <a:r>
              <a:rPr lang="en-US" baseline="0" dirty="0" smtClean="0"/>
              <a:t> of moral laxity in the U.S.  </a:t>
            </a:r>
            <a:r>
              <a:rPr lang="en-US" i="1" dirty="0" smtClean="0"/>
              <a:t>Single-parenthood</a:t>
            </a:r>
            <a:r>
              <a:rPr lang="en-US" baseline="0" dirty="0" smtClean="0"/>
              <a:t> has grown at very high rates in all the developed countries.  But in the US, for lack of a family support infrastructure, it is often a sentence to poverty and higher risks and poorer outcomes for children:</a:t>
            </a:r>
          </a:p>
          <a:p>
            <a:endParaRPr lang="en-US" baseline="0" dirty="0" smtClean="0"/>
          </a:p>
          <a:p>
            <a:r>
              <a:rPr lang="en-US" baseline="0" dirty="0" smtClean="0"/>
              <a:t>http://www.huffingtonpost.com/nigel-barber/reasons-for-the-surge-in-_b_3831174.html :</a:t>
            </a:r>
          </a:p>
          <a:p>
            <a:endParaRPr lang="en-US" baseline="0" dirty="0" smtClean="0"/>
          </a:p>
          <a:p>
            <a:r>
              <a:rPr lang="en-US" baseline="0" dirty="0" smtClean="0"/>
              <a:t>The surge in single parenthood in Europe</a:t>
            </a:r>
          </a:p>
          <a:p>
            <a:endParaRPr lang="en-US" baseline="0" dirty="0" smtClean="0"/>
          </a:p>
          <a:p>
            <a:r>
              <a:rPr lang="en-US" baseline="0" dirty="0" smtClean="0"/>
              <a:t>Change was even more rapid in some European countries. Births outside marriage increased by a factor of 21 in Ireland between 1960 and 2011 (from 1.6 to 33.7 percent) and a factor of 23 in Belgium (from 2.1 to 49.2 percent). These are not the most rapid growth rates either. Single parenthood increased by a factor of 32 in the Netherlands (1.4 to 45.3 percent) and Malta (0.7 to 22.7 percent).</a:t>
            </a:r>
          </a:p>
          <a:p>
            <a:endParaRPr lang="en-US" baseline="0" dirty="0" smtClean="0"/>
          </a:p>
          <a:p>
            <a:r>
              <a:rPr lang="en-US" baseline="0" dirty="0" smtClean="0"/>
              <a:t>Nor is the growth in births to single women likely to stabilize at these levels. In some countries the proportion of non marital births exceeds marital ones. These include Bulgaria (56.1), Estonia (59.7), Slovenia (56.8), Sweden (54.3) and Norway (55).</a:t>
            </a:r>
          </a:p>
          <a:p>
            <a:endParaRPr lang="en-US" baseline="0" dirty="0" smtClean="0"/>
          </a:p>
          <a:p>
            <a:r>
              <a:rPr lang="en-US" dirty="0" smtClean="0"/>
              <a:t>Poor women in the U.S. constitute most of the single mothers whereas there has been a negligible increase in non-marital births to middle-class women (4). This phenomenon is fairly easily explained in terms of declining wages for unskilled workers. Poor men no longer earn enough to be economically qualified for marriage and single women raise children with the help of their relatives instead of taking on a low wage husband who may be an economic burden.</a:t>
            </a:r>
          </a:p>
          <a:p>
            <a:endParaRPr lang="en-US" dirty="0" smtClean="0"/>
          </a:p>
          <a:p>
            <a:r>
              <a:rPr lang="en-US" dirty="0" smtClean="0"/>
              <a:t>Circumstances are quite different in Europe, however, and the surge in non-marital births is not due to increased poverty there. Indeed, thanks to a well-developed welfare state, there is little poverty in countries like Sweden that have high single-parenthood ratios. </a:t>
            </a:r>
          </a:p>
          <a:p>
            <a:endParaRPr lang="en-US" dirty="0" smtClean="0"/>
          </a:p>
          <a:p>
            <a:r>
              <a:rPr lang="en-US" dirty="0" smtClean="0"/>
              <a:t>Why might single motherhood increase with the number of women participating in the labor force given that this reduces poverty? One obvious connection is that obtaining an education and getting established in an occupation takes time and postpones marriage. Another is that women who earn as much as men do not have to depend on a husband to raise a child although most might prefer not to bear the burden alone.</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3</a:t>
            </a:fld>
            <a:endParaRPr lang="en-US"/>
          </a:p>
        </p:txBody>
      </p:sp>
    </p:spTree>
    <p:extLst>
      <p:ext uri="{BB962C8B-B14F-4D97-AF65-F5344CB8AC3E}">
        <p14:creationId xmlns:p14="http://schemas.microsoft.com/office/powerpoint/2010/main" val="3064955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Insecurely attached toddlers</a:t>
            </a:r>
            <a:r>
              <a:rPr lang="en-US" baseline="0" dirty="0" smtClean="0"/>
              <a:t> have more reactive hypothalamic-pituitary-adrenal systems.  Think of the Romanian orphans who were later adopted.  After the neglect in the state-run orphanages, these children tended to become high-cortisol reactors with profound social-emotional, developmental, and mental disturbances that persisted into early adolescence or later.  A lifetime of lower socio-economic position increases the odds of having an abnormal cortisol secretion pattern by 60 to 91 percent.  “Chronic exposure to high levels of cortisol is associated with memory impairments in the elderly.”  </a:t>
            </a:r>
          </a:p>
          <a:p>
            <a:endParaRPr lang="en-US" baseline="0" dirty="0" smtClean="0"/>
          </a:p>
          <a:p>
            <a:r>
              <a:rPr lang="en-US" baseline="0" dirty="0" smtClean="0"/>
              <a:t>L. Li, C. Power, S. Kelly, C. </a:t>
            </a:r>
            <a:r>
              <a:rPr lang="en-US" baseline="0" dirty="0" err="1" smtClean="0"/>
              <a:t>Kirschbaum</a:t>
            </a:r>
            <a:r>
              <a:rPr lang="en-US" baseline="0" dirty="0" smtClean="0"/>
              <a:t>, C. </a:t>
            </a:r>
            <a:r>
              <a:rPr lang="en-US" baseline="0" dirty="0" err="1" smtClean="0"/>
              <a:t>Hertzman</a:t>
            </a:r>
            <a:r>
              <a:rPr lang="en-US" baseline="0" dirty="0" smtClean="0"/>
              <a:t> (2007).  Life-time socio-economic position and cortisol patterns in mid-life.  </a:t>
            </a:r>
            <a:r>
              <a:rPr lang="en-US" i="1" baseline="0" dirty="0" err="1" smtClean="0"/>
              <a:t>Psychoneuroendocrinology</a:t>
            </a:r>
            <a:r>
              <a:rPr lang="en-US" i="1" baseline="0" dirty="0" smtClean="0"/>
              <a:t> </a:t>
            </a:r>
            <a:r>
              <a:rPr lang="en-US" i="0" baseline="0" dirty="0" smtClean="0"/>
              <a:t>32: 824-33.  </a:t>
            </a:r>
          </a:p>
          <a:p>
            <a:r>
              <a:rPr lang="en-US" i="0" baseline="0" dirty="0" smtClean="0"/>
              <a:t>Quote and paraphrasing from C. </a:t>
            </a:r>
            <a:r>
              <a:rPr lang="en-US" i="0" baseline="0" dirty="0" err="1" smtClean="0"/>
              <a:t>Hertzman</a:t>
            </a:r>
            <a:r>
              <a:rPr lang="en-US" i="0" baseline="0" dirty="0" smtClean="0"/>
              <a:t> and T Boyce (2010).  How experience gets under the skin to create gradients in developmental health.  </a:t>
            </a:r>
            <a:r>
              <a:rPr lang="en-US" i="1" baseline="0" dirty="0" smtClean="0"/>
              <a:t>Annual Review of Public Health, </a:t>
            </a:r>
            <a:r>
              <a:rPr lang="en-US" i="0" baseline="0" dirty="0" smtClean="0"/>
              <a:t>31: 329-47.</a:t>
            </a:r>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30</a:t>
            </a:fld>
            <a:endParaRPr lang="en-US"/>
          </a:p>
        </p:txBody>
      </p:sp>
    </p:spTree>
    <p:extLst>
      <p:ext uri="{BB962C8B-B14F-4D97-AF65-F5344CB8AC3E}">
        <p14:creationId xmlns:p14="http://schemas.microsoft.com/office/powerpoint/2010/main" val="14960152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Jeanne Brooks-Gunn and Lisa </a:t>
            </a:r>
            <a:r>
              <a:rPr lang="en-US" baseline="0" dirty="0" err="1" smtClean="0"/>
              <a:t>Markman</a:t>
            </a:r>
            <a:r>
              <a:rPr lang="en-US" baseline="0" dirty="0" smtClean="0"/>
              <a:t> studied ethnic variations in parenting –in nurturance, discipline, teaching, and language use.  All of these are linked to children’s cognitive, social, and emotional skills.  They found that parenting differences can explain as much as half of the racial and ethnic differences in school readiness.  (Brooks-Gunn, J. &amp; </a:t>
            </a:r>
            <a:r>
              <a:rPr lang="en-US" baseline="0" dirty="0" err="1" smtClean="0"/>
              <a:t>Markman</a:t>
            </a:r>
            <a:r>
              <a:rPr lang="en-US" baseline="0" dirty="0" smtClean="0"/>
              <a:t>, L. 2005.  The contribution of parenting to ethnic and racial gaps in school readiness, in </a:t>
            </a:r>
            <a:r>
              <a:rPr lang="en-US" i="1" baseline="0" dirty="0" smtClean="0"/>
              <a:t>The Future of Children, </a:t>
            </a:r>
            <a:r>
              <a:rPr lang="en-US" i="0" baseline="0" dirty="0" err="1" smtClean="0"/>
              <a:t>vol</a:t>
            </a:r>
            <a:r>
              <a:rPr lang="en-US" i="0" baseline="0" dirty="0" smtClean="0"/>
              <a:t> 15, 1, Spring, 139-168.</a:t>
            </a:r>
            <a:endParaRPr lang="en-US" baseline="0" dirty="0" smtClean="0"/>
          </a:p>
          <a:p>
            <a:endParaRPr lang="en-US" dirty="0"/>
          </a:p>
          <a:p>
            <a:r>
              <a:rPr lang="en-US" dirty="0"/>
              <a:t>Data from the HOME scale are only currently available for the mother – a clear limitation of the dataset. </a:t>
            </a:r>
          </a:p>
          <a:p>
            <a:endParaRPr lang="en-US" dirty="0"/>
          </a:p>
          <a:p>
            <a:r>
              <a:rPr lang="en-US" dirty="0"/>
              <a:t>The HOME-SF scale has been widely used (Mott 2004), and researchers have created subscales to measure specific aspects of parenting, such as parental warmth and parental verbal skills, which predict child outcomes </a:t>
            </a:r>
            <a:r>
              <a:rPr lang="en-US" dirty="0" smtClean="0"/>
              <a:t>like academic achievement (</a:t>
            </a:r>
            <a:r>
              <a:rPr lang="en-US" dirty="0" err="1" smtClean="0"/>
              <a:t>Linver</a:t>
            </a:r>
            <a:r>
              <a:rPr lang="en-US" dirty="0"/>
              <a:t>, Brooks-Gunn, and Cabrera 2004).  However, for the purposes of this paper we employ the entire HOME scale both for comparability across childhood stages and to most broadly measure the behavior and environment that parents provide for their children. </a:t>
            </a:r>
          </a:p>
          <a:p>
            <a:endParaRPr lang="en-US" dirty="0"/>
          </a:p>
          <a:p>
            <a:r>
              <a:rPr lang="en-US" dirty="0"/>
              <a:t>An important caveat: any measure of parenting quality rests on a judgment of what constitutes quality. The HOME scale is one of the most widely used scales, but it contains items that could favor certain groups. One measure, for example, is whether or not there are toys in the home. This item could favor more advantaged parents, if the reason lower income parents do not supply toys is that they cannot afford them. </a:t>
            </a:r>
          </a:p>
          <a:p>
            <a:endParaRPr lang="en-US" dirty="0"/>
          </a:p>
          <a:p>
            <a:r>
              <a:rPr lang="en-US" dirty="0"/>
              <a:t>In order to examine the impact of parenting quality, our research focuses on the ends of the distribution: in other words, on the strongest and weakest parents. The weakest parents score in the bottom 25% percent of parents on the HOME scale in two or more of the three stages of their child’s life; the strongest parents are those that score in the top 25 percent of parents on the HOME in two or more stages.3 </a:t>
            </a: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31</a:t>
            </a:fld>
            <a:endParaRPr lang="en-US"/>
          </a:p>
        </p:txBody>
      </p:sp>
    </p:spTree>
    <p:extLst>
      <p:ext uri="{BB962C8B-B14F-4D97-AF65-F5344CB8AC3E}">
        <p14:creationId xmlns:p14="http://schemas.microsoft.com/office/powerpoint/2010/main" val="3248862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tooltip="Developmental science."/>
              </a:rPr>
              <a:t>Dev Sci.</a:t>
            </a:r>
            <a:r>
              <a:rPr lang="en-US" dirty="0" smtClean="0"/>
              <a:t> 2012 Jul;15(4):516-27. </a:t>
            </a:r>
            <a:r>
              <a:rPr lang="en-US" dirty="0" err="1" smtClean="0"/>
              <a:t>doi</a:t>
            </a:r>
            <a:r>
              <a:rPr lang="en-US" dirty="0" smtClean="0"/>
              <a:t>: 10.1111/j.1467-7687.2012.01147.x. </a:t>
            </a:r>
            <a:r>
              <a:rPr lang="en-US" dirty="0" err="1" smtClean="0"/>
              <a:t>Epub</a:t>
            </a:r>
            <a:r>
              <a:rPr lang="en-US" dirty="0" smtClean="0"/>
              <a:t> 2012 Mar 29.</a:t>
            </a:r>
          </a:p>
          <a:p>
            <a:r>
              <a:rPr lang="en-US" b="1" dirty="0" smtClean="0"/>
              <a:t>Neural correlates of socioeconomic status in the developing human brain.</a:t>
            </a:r>
          </a:p>
          <a:p>
            <a:r>
              <a:rPr lang="en-US" dirty="0" smtClean="0">
                <a:hlinkClick r:id="rId4"/>
              </a:rPr>
              <a:t>Noble KG</a:t>
            </a:r>
            <a:r>
              <a:rPr lang="en-US" baseline="30000" dirty="0" smtClean="0"/>
              <a:t>1</a:t>
            </a:r>
            <a:r>
              <a:rPr lang="en-US" dirty="0" smtClean="0"/>
              <a:t>, </a:t>
            </a:r>
            <a:r>
              <a:rPr lang="en-US" dirty="0" smtClean="0">
                <a:hlinkClick r:id="rId5"/>
              </a:rPr>
              <a:t>Houston SM</a:t>
            </a:r>
            <a:r>
              <a:rPr lang="en-US" dirty="0" smtClean="0"/>
              <a:t>, </a:t>
            </a:r>
            <a:r>
              <a:rPr lang="en-US" dirty="0" err="1" smtClean="0">
                <a:hlinkClick r:id="rId6"/>
              </a:rPr>
              <a:t>Kan</a:t>
            </a:r>
            <a:r>
              <a:rPr lang="en-US" dirty="0" smtClean="0">
                <a:hlinkClick r:id="rId6"/>
              </a:rPr>
              <a:t> E</a:t>
            </a:r>
            <a:r>
              <a:rPr lang="en-US" dirty="0" smtClean="0"/>
              <a:t>, </a:t>
            </a:r>
            <a:r>
              <a:rPr lang="en-US" dirty="0" smtClean="0">
                <a:hlinkClick r:id="rId7"/>
              </a:rPr>
              <a:t>Sowell ER</a:t>
            </a:r>
            <a:r>
              <a:rPr lang="en-US" dirty="0" smtClean="0"/>
              <a:t>.</a:t>
            </a:r>
          </a:p>
          <a:p>
            <a:r>
              <a:rPr lang="en-US" b="1" dirty="0" smtClean="0">
                <a:hlinkClick r:id="rId3" tooltip="Open/close author information list"/>
              </a:rPr>
              <a:t>Author information </a:t>
            </a:r>
            <a:endParaRPr lang="en-US" b="1" dirty="0" smtClean="0"/>
          </a:p>
          <a:p>
            <a:r>
              <a:rPr lang="en-US" baseline="30000" dirty="0" smtClean="0"/>
              <a:t>1</a:t>
            </a:r>
            <a:r>
              <a:rPr lang="en-US" dirty="0" smtClean="0"/>
              <a:t>Department of Pediatrics, Columbia University, USA. kgn2106@columbia.edu</a:t>
            </a:r>
          </a:p>
          <a:p>
            <a:r>
              <a:rPr lang="en-US" b="1" dirty="0" smtClean="0"/>
              <a:t>Abstract</a:t>
            </a:r>
          </a:p>
          <a:p>
            <a:r>
              <a:rPr lang="en-US" dirty="0" smtClean="0"/>
              <a:t>Socioeconomic disparities in childhood are associated with remarkable differences in cognitive and socio-emotional development during a time when dramatic changes are occurring in the brain. Yet, the neurobiological pathways through which socioeconomic status (SES) shapes development remain poorly understood. Behavioral evidence suggests that language, memory, social-emotional processing, and cognitive control exhibit relatively large differences across SES. Here we investigated whether volumetric differences could be observed across SES in several neural regions that support these skills. In a sample of 60 socioeconomically diverse children, highly significant SES differences in regional brain volume were observed in the hippocampus and the amygdala. In addition, SES × age interactions were observed in the left superior temporal </a:t>
            </a:r>
            <a:r>
              <a:rPr lang="en-US" dirty="0" err="1" smtClean="0"/>
              <a:t>gyrus</a:t>
            </a:r>
            <a:r>
              <a:rPr lang="en-US" dirty="0" smtClean="0"/>
              <a:t> and left inferior frontal </a:t>
            </a:r>
            <a:r>
              <a:rPr lang="en-US" dirty="0" err="1" smtClean="0"/>
              <a:t>gyrus</a:t>
            </a:r>
            <a:r>
              <a:rPr lang="en-US" dirty="0" smtClean="0"/>
              <a:t>, suggesting increasing SES differences with age in these regions. These results were not explained by differences in gender, race or IQ. Likely mechanisms include differences in the home linguistic environment and exposure to stress, which may serve as targets for intervention at a time of high neural plasticity.</a:t>
            </a:r>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32</a:t>
            </a:fld>
            <a:endParaRPr lang="en-US"/>
          </a:p>
        </p:txBody>
      </p:sp>
    </p:spTree>
    <p:extLst>
      <p:ext uri="{BB962C8B-B14F-4D97-AF65-F5344CB8AC3E}">
        <p14:creationId xmlns:p14="http://schemas.microsoft.com/office/powerpoint/2010/main" val="21241864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Much of the</a:t>
            </a:r>
            <a:r>
              <a:rPr lang="en-US" baseline="0" dirty="0" smtClean="0"/>
              <a:t> damage happens through the stress-response of the hypothalamic-pituitary-adrenal axis.  Prolonged stress responses condition the stress response to be overly reactive, ready to fight or flee, but bad for memory and prefrontal lobe executive controls (concentration) and bad for learning. It also accelerates aging.  Instead of economic signaling, mothers’ bodies signal to the developing fetus to prepare itself for particular environments.  The “life is going to suck” signaling has short-term survival and procreation advantages.  </a:t>
            </a:r>
            <a:endParaRPr lang="en-US" dirty="0" smtClean="0"/>
          </a:p>
          <a:p>
            <a:endParaRPr lang="en-US" dirty="0" smtClean="0"/>
          </a:p>
          <a:p>
            <a:r>
              <a:rPr lang="en-US" dirty="0" smtClean="0"/>
              <a:t>“These images illustrate the negative impact of neglect on the developing brain. The CT scan on the left is from a healthy 3-year-old child with an average head size (50th percentile). The image on the right is from a 3-year-old child following severe sensory deprivation neglect since birth. The brain is significantly smaller than average and has abnormal development of cortical, limbic and midbrain structures.” By  Rita Price  The Columbus Dispatch   •  Monday April 1, 2013 7:20 AM   </a:t>
            </a:r>
          </a:p>
          <a:p>
            <a:endParaRPr lang="en-US" dirty="0" smtClean="0"/>
          </a:p>
          <a:p>
            <a:r>
              <a:rPr lang="en-US" dirty="0" smtClean="0"/>
              <a:t>The</a:t>
            </a:r>
            <a:r>
              <a:rPr lang="en-US" baseline="0" dirty="0" smtClean="0"/>
              <a:t> t</a:t>
            </a:r>
            <a:r>
              <a:rPr lang="en-US" dirty="0" smtClean="0"/>
              <a:t>iming</a:t>
            </a:r>
            <a:r>
              <a:rPr lang="en-US" baseline="0" dirty="0" smtClean="0"/>
              <a:t> of stress during development is important:  stress differentially effects architecture and systems construction depending on what is at a sensitive or critical stage of construction when the stress exposure takes place.  Effects on the </a:t>
            </a:r>
            <a:r>
              <a:rPr lang="en-US" baseline="0" dirty="0" err="1" smtClean="0"/>
              <a:t>hypocampus</a:t>
            </a:r>
            <a:r>
              <a:rPr lang="en-US" baseline="0" dirty="0" smtClean="0"/>
              <a:t> (learning and memory), or </a:t>
            </a:r>
            <a:r>
              <a:rPr lang="en-US" baseline="0" dirty="0" err="1" smtClean="0"/>
              <a:t>prefontal</a:t>
            </a:r>
            <a:r>
              <a:rPr lang="en-US" baseline="0" dirty="0" smtClean="0"/>
              <a:t> lobes (executive functions, self-control)</a:t>
            </a:r>
            <a:endParaRPr lang="en-US" dirty="0" smtClean="0"/>
          </a:p>
          <a:p>
            <a:endParaRPr lang="en-US" dirty="0" smtClean="0"/>
          </a:p>
          <a:p>
            <a:r>
              <a:rPr lang="en-US" dirty="0" smtClean="0"/>
              <a:t> Dance, exercise, yoga and music can help. Psychotropic medications — prescribed to troubled children at alarming rates — generally don’t lead to long-term improvement because they mask symptoms and then wear off, Perry said.</a:t>
            </a:r>
          </a:p>
          <a:p>
            <a:r>
              <a:rPr lang="en-US" dirty="0" smtClean="0"/>
              <a:t>   “Medications don’t make memory,” he said. “Experiences build new connections.”</a:t>
            </a:r>
          </a:p>
          <a:p>
            <a:r>
              <a:rPr lang="en-US" dirty="0" smtClean="0"/>
              <a:t>   Spinning said Perry has so far assessed one of the five Franklin County children. Mapping the brain of a 9-year-old girl, who had been exposed to drugs prenatally and later suffered physical and sexual abuse, showed her functioning academically at a first-grade level. But developmentally, Spinning said, “she’s about a 2-year-old.”</a:t>
            </a:r>
          </a:p>
          <a:p>
            <a:r>
              <a:rPr lang="en-US" dirty="0" smtClean="0"/>
              <a:t>   The child has been in agency care nearly three years, moving seven times among foster homes, hospitals and treatment centers.</a:t>
            </a:r>
          </a:p>
          <a:p>
            <a:r>
              <a:rPr lang="en-US" dirty="0" smtClean="0"/>
              <a:t>   “Something that she really likes to do is sing and dance,” Spinning said. But in classes with children her age, she behaves like an angry toddler.</a:t>
            </a:r>
          </a:p>
          <a:p>
            <a:r>
              <a:rPr lang="en-US" dirty="0" smtClean="0"/>
              <a:t>   “Let her do it alone,” Perry advised. The movement still will help her soothe herself, without the stress of interactions. Forcing explosive children to do the right things before they’re ready is usually disastrous, Perry said, and that might mean temporarily delaying school attendance.</a:t>
            </a:r>
          </a:p>
          <a:p>
            <a:r>
              <a:rPr lang="en-US" dirty="0" smtClean="0"/>
              <a:t>   “There’s no silver bullet here,” Spinning said, but he and other officials are optimistic because Perry has studied more than 10,000 children.</a:t>
            </a:r>
          </a:p>
          <a:p>
            <a:r>
              <a:rPr lang="en-US" dirty="0" smtClean="0"/>
              <a:t>   “Many of these kids we’ve written off would get better,” Perry said, “if we would get better.”</a:t>
            </a:r>
          </a:p>
          <a:p>
            <a:endParaRPr lang="en-US" dirty="0" smtClean="0"/>
          </a:p>
          <a:p>
            <a:r>
              <a:rPr lang="en-US" dirty="0" smtClean="0"/>
              <a:t>http://www.dispatch.com/content/stories/local/2013/04/01/mistreated-kids-might-suffer-brain-trauma.html</a:t>
            </a:r>
          </a:p>
          <a:p>
            <a:endParaRPr lang="en-US" dirty="0" smtClean="0"/>
          </a:p>
          <a:p>
            <a:r>
              <a:rPr lang="en-US" dirty="0" smtClean="0"/>
              <a:t>See also CT scans from research by Perry and Pollard (1997).</a:t>
            </a:r>
          </a:p>
          <a:p>
            <a:endParaRPr lang="en-US" dirty="0" smtClean="0"/>
          </a:p>
          <a:p>
            <a:r>
              <a:rPr lang="en-US" dirty="0" smtClean="0"/>
              <a:t>Howard </a:t>
            </a:r>
            <a:r>
              <a:rPr lang="en-US" dirty="0" err="1" smtClean="0"/>
              <a:t>Skeels</a:t>
            </a:r>
            <a:r>
              <a:rPr lang="en-US" dirty="0" smtClean="0"/>
              <a:t>, working in Iowa’s orphanages in the early 1900s, </a:t>
            </a:r>
            <a:r>
              <a:rPr lang="en-US" dirty="0" err="1" smtClean="0"/>
              <a:t>transfered</a:t>
            </a:r>
            <a:r>
              <a:rPr lang="en-US" dirty="0" smtClean="0"/>
              <a:t> some of the orphan infants to wards with retarded women.  The women doted on the infants and vied to pay attention</a:t>
            </a:r>
            <a:r>
              <a:rPr lang="en-US" baseline="0" dirty="0" smtClean="0"/>
              <a:t> </a:t>
            </a:r>
            <a:r>
              <a:rPr lang="en-US" dirty="0" smtClean="0"/>
              <a:t>to each infant left with them.  When </a:t>
            </a:r>
            <a:r>
              <a:rPr lang="en-US" dirty="0" err="1" smtClean="0"/>
              <a:t>Skeels</a:t>
            </a:r>
            <a:r>
              <a:rPr lang="en-US" dirty="0" smtClean="0"/>
              <a:t> returned to the institution a year</a:t>
            </a:r>
            <a:r>
              <a:rPr lang="en-US" baseline="0" dirty="0" smtClean="0"/>
              <a:t> </a:t>
            </a:r>
            <a:r>
              <a:rPr lang="en-US" dirty="0" smtClean="0"/>
              <a:t>later, the intellectual scores of the babies left in the regular orphanage wards</a:t>
            </a:r>
            <a:r>
              <a:rPr lang="en-US" baseline="0" dirty="0" smtClean="0"/>
              <a:t> </a:t>
            </a:r>
            <a:r>
              <a:rPr lang="en-US" dirty="0" smtClean="0"/>
              <a:t>had declined to retardation levels, but those with the retarded women were at </a:t>
            </a:r>
            <a:r>
              <a:rPr lang="en-US" baseline="0" dirty="0" smtClean="0"/>
              <a:t> </a:t>
            </a:r>
            <a:r>
              <a:rPr lang="en-US" dirty="0" smtClean="0"/>
              <a:t>normal levels and were later adopted. </a:t>
            </a:r>
          </a:p>
          <a:p>
            <a:endParaRPr lang="en-US" dirty="0" smtClean="0"/>
          </a:p>
          <a:p>
            <a:r>
              <a:rPr lang="en-US" dirty="0" smtClean="0"/>
              <a:t>Germ theory and Freudian theory combined to urge mothers</a:t>
            </a:r>
            <a:r>
              <a:rPr lang="en-US" baseline="0" dirty="0" smtClean="0"/>
              <a:t> </a:t>
            </a:r>
            <a:r>
              <a:rPr lang="en-US" dirty="0" smtClean="0"/>
              <a:t>not to spoil their children with too much affection.  How</a:t>
            </a:r>
            <a:r>
              <a:rPr lang="en-US" baseline="0" dirty="0" smtClean="0"/>
              <a:t> </a:t>
            </a:r>
            <a:r>
              <a:rPr lang="en-US" dirty="0" smtClean="0"/>
              <a:t>many have heard something like "don't pick up the </a:t>
            </a:r>
          </a:p>
          <a:p>
            <a:r>
              <a:rPr lang="en-US" dirty="0" smtClean="0"/>
              <a:t>baby every time it cries.  Normal infants cry . . . to obtain exercise.  Infants are quickly spoiled by handling“?</a:t>
            </a:r>
            <a:r>
              <a:rPr lang="en-US" baseline="0" dirty="0" smtClean="0"/>
              <a:t> </a:t>
            </a:r>
            <a:r>
              <a:rPr lang="en-US" dirty="0" smtClean="0"/>
              <a:t>--this is almost word for word from a 1949 guide</a:t>
            </a:r>
          </a:p>
          <a:p>
            <a:r>
              <a:rPr lang="en-US" dirty="0" smtClean="0"/>
              <a:t>to new mothers from a Kansas hospital.  Developmentally, we know now that this</a:t>
            </a:r>
            <a:r>
              <a:rPr lang="en-US" baseline="0" dirty="0" smtClean="0"/>
              <a:t> was bad advice, but the childrearing legacies that we have inherited are still at work, often to children’s damage and disadvantage.</a:t>
            </a:r>
            <a:endParaRPr lang="en-US" dirty="0" smtClean="0"/>
          </a:p>
          <a:p>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33</a:t>
            </a:fld>
            <a:endParaRPr lang="en-US"/>
          </a:p>
        </p:txBody>
      </p:sp>
    </p:spTree>
    <p:extLst>
      <p:ext uri="{BB962C8B-B14F-4D97-AF65-F5344CB8AC3E}">
        <p14:creationId xmlns:p14="http://schemas.microsoft.com/office/powerpoint/2010/main" val="3828650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a few trends that ought to concern us:</a:t>
            </a:r>
          </a:p>
          <a:p>
            <a:r>
              <a:rPr lang="en-US" dirty="0" smtClean="0"/>
              <a:t>There is some evidence that children’s working memory and executive functions have declined in the last 40 years.  </a:t>
            </a:r>
          </a:p>
          <a:p>
            <a:r>
              <a:rPr lang="en-US" dirty="0" smtClean="0"/>
              <a:t>Another big concern is that the quality of family life, its stability and the time available for quality interactions, have also declined.  Is anyone else bothered with they see a mom or dad very attentive to a cell-phone but ignoring their baby or toddler?  At the same time, the proportions of students from low-income and single-parent families are increasing.</a:t>
            </a:r>
          </a:p>
          <a:p>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34</a:t>
            </a:fld>
            <a:endParaRPr lang="en-US"/>
          </a:p>
        </p:txBody>
      </p:sp>
    </p:spTree>
    <p:extLst>
      <p:ext uri="{BB962C8B-B14F-4D97-AF65-F5344CB8AC3E}">
        <p14:creationId xmlns:p14="http://schemas.microsoft.com/office/powerpoint/2010/main" val="15944184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percent of 2 year olds are in low-quality center-based care while 36 percent are in low-quality home-based care.</a:t>
            </a:r>
          </a:p>
          <a:p>
            <a:endParaRPr lang="en-US" dirty="0" smtClean="0"/>
          </a:p>
          <a:p>
            <a:r>
              <a:rPr lang="en-US" dirty="0" smtClean="0"/>
              <a:t>According to Katherine</a:t>
            </a:r>
            <a:r>
              <a:rPr lang="en-US" baseline="0" dirty="0" smtClean="0"/>
              <a:t> Magnuson and Jane </a:t>
            </a:r>
            <a:r>
              <a:rPr lang="en-US" baseline="0" dirty="0" err="1" smtClean="0"/>
              <a:t>Waldfogel</a:t>
            </a:r>
            <a:r>
              <a:rPr lang="en-US" baseline="0" dirty="0" smtClean="0"/>
              <a:t>, equalizing access to center-based care could close up to 26 percent of the gap between Hispanic and White children.  Improving the quality of Head Start programs could close between 4 and 10 percent of the White-Black gap, and 4 to 8 percent of the White-Hispanic gap.  Magnuson, K.A. and </a:t>
            </a:r>
            <a:r>
              <a:rPr lang="en-US" baseline="0" dirty="0" err="1" smtClean="0"/>
              <a:t>Waldfogel</a:t>
            </a:r>
            <a:r>
              <a:rPr lang="en-US" baseline="0" dirty="0" smtClean="0"/>
              <a:t>, J. (2005).  Early childhood care and education: Effects on ethnic and racial gaps in school readiness, in </a:t>
            </a:r>
            <a:r>
              <a:rPr lang="en-US" i="1" baseline="0" dirty="0" smtClean="0"/>
              <a:t>The Future of Children, </a:t>
            </a:r>
            <a:r>
              <a:rPr lang="en-US" i="0" baseline="0" dirty="0" err="1" smtClean="0"/>
              <a:t>vol</a:t>
            </a:r>
            <a:r>
              <a:rPr lang="en-US" i="0" baseline="0" dirty="0" smtClean="0"/>
              <a:t> 15, 1, Spring, 169-196.</a:t>
            </a:r>
          </a:p>
          <a:p>
            <a:endParaRPr lang="en-US" i="0" baseline="0" dirty="0" smtClean="0"/>
          </a:p>
          <a:p>
            <a:r>
              <a:rPr lang="en-US" i="0" baseline="0" dirty="0" smtClean="0"/>
              <a:t>So if we put all of these factors together, poverty, parenting, health, maternal health, lack of quality care, they probably account for most of the gaps in school readiness.  </a:t>
            </a:r>
          </a:p>
          <a:p>
            <a:endParaRPr lang="en-US" i="0" baseline="0" dirty="0" smtClean="0"/>
          </a:p>
          <a:p>
            <a:r>
              <a:rPr lang="en-US" i="0" baseline="0" dirty="0" smtClean="0"/>
              <a:t>Academics who are experts in the academic gap believe that supplying high quality center based care with teachers well-trained in early childhood education, and low pupil-teacher ratios, and stimulating curricula, is the most promising strategy for reducing ethnic and class gaps in school readiness and achievement.  (Rouse, C., Brooks-Gunn, J., and </a:t>
            </a:r>
            <a:r>
              <a:rPr lang="en-US" i="0" baseline="0" dirty="0" err="1" smtClean="0"/>
              <a:t>McLanahan</a:t>
            </a:r>
            <a:r>
              <a:rPr lang="en-US" i="0" baseline="0" dirty="0" smtClean="0"/>
              <a:t>, S., 2005, Introducing the issue: school readiness: Closing racial and ethnic gaps.  In </a:t>
            </a:r>
            <a:r>
              <a:rPr lang="en-US" i="1" baseline="0" dirty="0" smtClean="0"/>
              <a:t>The Future of Children, </a:t>
            </a:r>
            <a:r>
              <a:rPr lang="en-US" i="0" baseline="0" dirty="0" err="1" smtClean="0"/>
              <a:t>vol</a:t>
            </a:r>
            <a:r>
              <a:rPr lang="en-US" i="0" baseline="0" dirty="0" smtClean="0"/>
              <a:t> 15, 1</a:t>
            </a:r>
            <a:r>
              <a:rPr lang="en-US" i="0" baseline="0" smtClean="0"/>
              <a:t>, Spring, 3-14).</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35</a:t>
            </a:fld>
            <a:endParaRPr lang="en-US"/>
          </a:p>
        </p:txBody>
      </p:sp>
    </p:spTree>
    <p:extLst>
      <p:ext uri="{BB962C8B-B14F-4D97-AF65-F5344CB8AC3E}">
        <p14:creationId xmlns:p14="http://schemas.microsoft.com/office/powerpoint/2010/main" val="2636364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an</a:t>
            </a:r>
            <a:r>
              <a:rPr lang="en-US" baseline="0" dirty="0" smtClean="0"/>
              <a:t> increasingly complex and interdependent world, c</a:t>
            </a:r>
            <a:r>
              <a:rPr lang="en-US" dirty="0" smtClean="0"/>
              <a:t>hoosing</a:t>
            </a:r>
            <a:r>
              <a:rPr lang="en-US" baseline="0" dirty="0" smtClean="0"/>
              <a:t> to invest in human development is the practical choice, but with payoffs that slowly grow over generations.  </a:t>
            </a:r>
          </a:p>
          <a:p>
            <a:endParaRPr lang="en-US" dirty="0" smtClean="0"/>
          </a:p>
          <a:p>
            <a:r>
              <a:rPr lang="en-US" dirty="0" smtClean="0"/>
              <a:t>1.</a:t>
            </a:r>
            <a:r>
              <a:rPr lang="en-US" baseline="0" dirty="0" smtClean="0"/>
              <a:t>  From J. Fraser Mustard, 2007, Early Years Study 2:  Putting Science into Action.  Toronto, Canada: Council for Early Child Development: </a:t>
            </a:r>
            <a:endParaRPr lang="en-US" dirty="0" smtClean="0"/>
          </a:p>
          <a:p>
            <a:endParaRPr lang="en-US" dirty="0" smtClean="0"/>
          </a:p>
          <a:p>
            <a:r>
              <a:rPr lang="en-US" dirty="0" smtClean="0"/>
              <a:t>Some</a:t>
            </a:r>
            <a:r>
              <a:rPr lang="en-US" baseline="0" dirty="0" smtClean="0"/>
              <a:t> d</a:t>
            </a:r>
            <a:r>
              <a:rPr lang="en-US" dirty="0" smtClean="0"/>
              <a:t>evelopmental</a:t>
            </a:r>
            <a:r>
              <a:rPr lang="en-US" baseline="0" dirty="0" smtClean="0"/>
              <a:t> changes, once they take place, may be irreversible.   We are not blank slates with infinite plasticity.  In some cases, as in epigenetic masking, they may be reversible.</a:t>
            </a:r>
          </a:p>
          <a:p>
            <a:endParaRPr lang="en-US" baseline="0" dirty="0" smtClean="0"/>
          </a:p>
          <a:p>
            <a:r>
              <a:rPr lang="en-US" baseline="0" dirty="0" smtClean="0"/>
              <a:t>In general, the greater the differences in the quality of social-developmental environments, the steeper the gradients in health and academic achievement will be.  </a:t>
            </a:r>
          </a:p>
          <a:p>
            <a:endParaRPr lang="en-US" baseline="0" dirty="0" smtClean="0"/>
          </a:p>
          <a:p>
            <a:r>
              <a:rPr lang="en-US" baseline="0" dirty="0" smtClean="0"/>
              <a:t>A major portion of these gradients can be attributed to the biological embedding or sculpting of developing populations by their environments.  </a:t>
            </a:r>
          </a:p>
          <a:p>
            <a:endParaRPr lang="en-US" baseline="0" dirty="0" smtClean="0"/>
          </a:p>
          <a:p>
            <a:r>
              <a:rPr lang="en-US" dirty="0" smtClean="0"/>
              <a:t>Keating’s 4 core dynamics of human development</a:t>
            </a:r>
          </a:p>
          <a:p>
            <a:endParaRPr lang="en-US" dirty="0" smtClean="0"/>
          </a:p>
          <a:p>
            <a:r>
              <a:rPr lang="en-US" dirty="0" smtClean="0"/>
              <a:t>1.	The developmental health of populations</a:t>
            </a:r>
          </a:p>
          <a:p>
            <a:r>
              <a:rPr lang="en-US" dirty="0" smtClean="0"/>
              <a:t>2.	The biological embedding of early experiences into population health</a:t>
            </a:r>
          </a:p>
          <a:p>
            <a:r>
              <a:rPr lang="en-US" dirty="0" smtClean="0"/>
              <a:t>3.	Institutional arrangements that support, ignore, tax or, though some mixture of positive and negative influence on environments, shape development</a:t>
            </a:r>
          </a:p>
          <a:p>
            <a:r>
              <a:rPr lang="en-US" dirty="0" smtClean="0"/>
              <a:t>4.	Cultural practices, at the family, community, or social network levels, that support, ignore, or tax environments that optimize or tax human development</a:t>
            </a:r>
          </a:p>
          <a:p>
            <a:endParaRPr lang="en-US" dirty="0" smtClean="0"/>
          </a:p>
          <a:p>
            <a:r>
              <a:rPr lang="en-US" dirty="0" smtClean="0"/>
              <a:t>p. 338 Developmental Health as the Wealth of Nations</a:t>
            </a:r>
          </a:p>
          <a:p>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1505598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0D7D2-E166-4559-85B5-8BD1971FF1EB}" type="slidenum">
              <a:rPr lang="en-US" smtClean="0"/>
              <a:pPr/>
              <a:t>37</a:t>
            </a:fld>
            <a:endParaRPr lang="en-US"/>
          </a:p>
        </p:txBody>
      </p:sp>
    </p:spTree>
    <p:extLst>
      <p:ext uri="{BB962C8B-B14F-4D97-AF65-F5344CB8AC3E}">
        <p14:creationId xmlns:p14="http://schemas.microsoft.com/office/powerpoint/2010/main" val="3305883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practical terms, the</a:t>
            </a:r>
            <a:r>
              <a:rPr lang="en-US" baseline="0" dirty="0" smtClean="0"/>
              <a:t> sensitivity and plasticity of e</a:t>
            </a:r>
            <a:r>
              <a:rPr lang="en-US" dirty="0" smtClean="0"/>
              <a:t>arly childhood makes</a:t>
            </a:r>
            <a:r>
              <a:rPr lang="en-US" baseline="0" dirty="0" smtClean="0"/>
              <a:t> it </a:t>
            </a:r>
            <a:r>
              <a:rPr lang="en-US" dirty="0" smtClean="0"/>
              <a:t>the most cost-effective period in which </a:t>
            </a:r>
            <a:r>
              <a:rPr lang="en-US" baseline="0" dirty="0" smtClean="0"/>
              <a:t>to invest.  Perversely, even stupidly, it is the period that as a society we invest the least in.  Older people vote and can more effectively direct collective resources toward their benefit.  See James Heckman’s work. </a:t>
            </a:r>
          </a:p>
          <a:p>
            <a:endParaRPr lang="en-US" baseline="0" dirty="0" smtClean="0"/>
          </a:p>
          <a:p>
            <a:r>
              <a:rPr lang="en-US" baseline="0" dirty="0" smtClean="0"/>
              <a:t>Luckily, it is both moral and practical to invest more in the early stages of life.  In as much as development can be optimized, we can prevent the loss of potentials, and many bad, and expensive outcomes.</a:t>
            </a:r>
          </a:p>
          <a:p>
            <a:endParaRPr lang="en-US" baseline="0" dirty="0" smtClean="0"/>
          </a:p>
          <a:p>
            <a:r>
              <a:rPr lang="en-US" baseline="0" dirty="0" smtClean="0"/>
              <a:t>But U.S. educational spending is terribly contradictory to early childhood investments. We spend one-and-a-half times the average of other wealthy countries on school-age children—about $12,000 per pupil per year nationally, but almost nothing on very young children, though that is where we would get the most benefit from our investments.  (see “Choose your parents wisely,” in The Economist, July 26</a:t>
            </a:r>
            <a:r>
              <a:rPr lang="en-US" baseline="30000" dirty="0" smtClean="0"/>
              <a:t>th</a:t>
            </a:r>
            <a:r>
              <a:rPr lang="en-US" baseline="0" dirty="0" smtClean="0"/>
              <a:t>, 2014, 21-25.  </a:t>
            </a:r>
          </a:p>
          <a:p>
            <a:endParaRPr lang="en-US" baseline="0" dirty="0" smtClean="0"/>
          </a:p>
          <a:p>
            <a:r>
              <a:rPr lang="en-US" baseline="0" dirty="0" smtClean="0"/>
              <a:t>Our school curricula do not teach young people the basics of good parenting and healthy family life.  Some of this blindness to practicality is ideological:  conservatives know that parents and families matter, but want all the responsibility for whatever goes wrong to be blamed on the parent, and to avoid any public spending obligations.  Liberals tend to be in favor of public investments in early childhood, but want to avoid holding parents responsible for the investments made in their children or the lack of them.</a:t>
            </a:r>
          </a:p>
          <a:p>
            <a:endParaRPr lang="en-US" baseline="0" dirty="0" smtClean="0"/>
          </a:p>
          <a:p>
            <a:r>
              <a:rPr lang="en-US" baseline="0" dirty="0" smtClean="0"/>
              <a:t>Sources:</a:t>
            </a:r>
          </a:p>
          <a:p>
            <a:r>
              <a:rPr lang="en-US" baseline="0" dirty="0" smtClean="0"/>
              <a:t> Heckman, James, “Lessons from the Technology of Skill Formation,” University of Chicago (Jan. 2005)</a:t>
            </a:r>
          </a:p>
          <a:p>
            <a:r>
              <a:rPr lang="en-US" baseline="0" dirty="0" smtClean="0"/>
              <a:t> America’s Promise, “Every Child, Every Promise”   </a:t>
            </a:r>
          </a:p>
          <a:p>
            <a:r>
              <a:rPr lang="en-US" baseline="0" dirty="0" smtClean="0"/>
              <a:t> Heckman, J. and Cunha, F., “Investing in Our Young People,” University of Chicago, University College Dublin, The American Bar Association (Nov. 2006)</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41306440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13228DB-3379-463C-BBD3-B3F759C524DB}"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gaps at the beginning of life:  Let’s look at some Kansas</a:t>
            </a:r>
            <a:r>
              <a:rPr lang="en-US" baseline="0" dirty="0" smtClean="0"/>
              <a:t> birth records:</a:t>
            </a:r>
            <a:endParaRPr lang="en-US" dirty="0" smtClean="0"/>
          </a:p>
          <a:p>
            <a:endParaRPr lang="en-US" dirty="0" smtClean="0"/>
          </a:p>
          <a:p>
            <a:pPr defTabSz="914350">
              <a:defRPr/>
            </a:pPr>
            <a:r>
              <a:rPr lang="en-US" baseline="0" dirty="0" smtClean="0"/>
              <a:t>With 70 percent of the African-American mothers unmarried, we should expect, in the U.S., not in Nordic countries, that a higher proportion of these families are economically stressed, with few social supports in the home, with the parent having less time to interact, read before bed, and care for the child.  Depression among poor mothers is more than twice as likely as among non-poor mothers.  Maternal depression has been associated with lower school readiness scores and, among adolescents whose mothers were depressed when the adolescents were in utero, with fourfold higher rates of adolescent violence.  </a:t>
            </a:r>
          </a:p>
          <a:p>
            <a:pPr defTabSz="914350">
              <a:defRPr/>
            </a:pPr>
            <a:endParaRPr lang="en-US" baseline="0" dirty="0" smtClean="0"/>
          </a:p>
          <a:p>
            <a:pPr defTabSz="914350">
              <a:defRPr/>
            </a:pPr>
            <a:r>
              <a:rPr lang="en-US" baseline="0" dirty="0" smtClean="0"/>
              <a:t>If these families are concentrated in low-income, more dangerous neighborhoods in Wichita or Kansas City, more of these families will probably have a parenting style that is more authoritarian, and more children will have insecure attachments to their mothers.   All of these prospects predict lower academic achievement for these children.  The lower birth weights and lower gender ratios indicate greater in-utero stress in this population and tenuously confirm these hypotheses.   </a:t>
            </a:r>
          </a:p>
          <a:p>
            <a:endParaRPr lang="en-US" dirty="0" smtClean="0"/>
          </a:p>
          <a:p>
            <a:r>
              <a:rPr lang="en-US" dirty="0" smtClean="0"/>
              <a:t>SES doesn’t mean the same thing to immigrant groups as it does to native-born groups.  Why?  In the case of Kansas</a:t>
            </a:r>
            <a:r>
              <a:rPr lang="en-US" baseline="0" dirty="0" smtClean="0"/>
              <a:t> Hispanic mothers, about 70 percent were born outside the U.S.  While their educational level is low, in their societies of origin, it may not have been low.  They may have very high expectations and high motivation, if not for themselves, then for their children, relative to their societies of origin.  They may also have more social supports to make up for their lower educational capital—we will see that, although they have greater poverty rates than African-Americans, they are more likely to be married at the time of their children’s birth.</a:t>
            </a:r>
            <a:endParaRPr lang="en-US" dirty="0" smtClean="0"/>
          </a:p>
          <a:p>
            <a:endParaRPr lang="en-US" dirty="0" smtClean="0"/>
          </a:p>
          <a:p>
            <a:r>
              <a:rPr lang="en-US" dirty="0" smtClean="0"/>
              <a:t>These are the differences at the beginning of life, as experience is</a:t>
            </a:r>
            <a:r>
              <a:rPr lang="en-US" baseline="0" dirty="0" smtClean="0"/>
              <a:t> shaping the architecture of children’s biological systems, their affective and social habits, and the underlying modules used in social relationships, and self-control, or for skills like reading.  We should expect that a higher proportion of African American children in Kansas are growing up in environments with much higher stress loads than those of Hispanics or Whites.  But we should be careful not to confuse ethnicity with SES.  There are varying proportions of poverty, and different types of poverty and risk in all ethnic groups.  As noted above, the proportion of lone parents as heads of households is growing worldwide, not just here.</a:t>
            </a:r>
          </a:p>
          <a:p>
            <a:endParaRPr lang="en-US" baseline="0" dirty="0" smtClean="0"/>
          </a:p>
          <a:p>
            <a:r>
              <a:rPr lang="en-US" baseline="0" dirty="0" smtClean="0"/>
              <a:t>With the majority of Kansas Hispanic mothers being foreign born, and with low education levels, their social networks, social and cultural capital, patterns of childrearing, and their status references will differ from lower income African-Americans and Whites.  On the one hand, compared to their social networks in their countries of origin, they may be materially wealthy and well educated, but compared to native-born mothers, they may be materially, or financially, low income and unqualified for higher status jobs.  There will be more frequent situations where children have to act as translators, and parents must depend on their children, rather than vice-versa.  There may be social exclusion from middle-class or mainstream American cultures.  With a higher proportion of married parents, and sometimes with larger extended families, more Hispanic mothers will have economic and social support in the home than single mothers of non-immigrant ethnicities.  </a:t>
            </a:r>
            <a:endParaRPr lang="en-US" dirty="0"/>
          </a:p>
        </p:txBody>
      </p:sp>
      <p:sp>
        <p:nvSpPr>
          <p:cNvPr id="4" name="Slide Number Placeholder 3"/>
          <p:cNvSpPr>
            <a:spLocks noGrp="1"/>
          </p:cNvSpPr>
          <p:nvPr>
            <p:ph type="sldNum" sz="quarter" idx="10"/>
          </p:nvPr>
        </p:nvSpPr>
        <p:spPr/>
        <p:txBody>
          <a:bodyPr/>
          <a:lstStyle/>
          <a:p>
            <a:fld id="{2C6D5F07-9858-449D-A12B-D01A8C44EEA3}" type="slidenum">
              <a:rPr lang="en-US" smtClean="0"/>
              <a:pPr/>
              <a:t>4</a:t>
            </a:fld>
            <a:endParaRPr lang="en-US"/>
          </a:p>
        </p:txBody>
      </p:sp>
    </p:spTree>
    <p:extLst>
      <p:ext uri="{BB962C8B-B14F-4D97-AF65-F5344CB8AC3E}">
        <p14:creationId xmlns:p14="http://schemas.microsoft.com/office/powerpoint/2010/main" val="42698825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fact, the two,</a:t>
            </a:r>
            <a:r>
              <a:rPr lang="en-US" baseline="0" dirty="0" smtClean="0"/>
              <a:t> medical risk and social risk, are integrated.  </a:t>
            </a:r>
          </a:p>
          <a:p>
            <a:endParaRPr lang="en-US" baseline="0" dirty="0" smtClean="0"/>
          </a:p>
          <a:p>
            <a:r>
              <a:rPr lang="en-US" dirty="0" smtClean="0"/>
              <a:t>I used data</a:t>
            </a:r>
            <a:r>
              <a:rPr lang="en-US" baseline="0" dirty="0" smtClean="0"/>
              <a:t> from Manitoba here because they have integrated public service data systems, so they can see more of the causes and measure the effectiveness of their programs.  </a:t>
            </a:r>
            <a:endParaRPr lang="en-US" dirty="0" smtClean="0"/>
          </a:p>
          <a:p>
            <a:endParaRPr lang="en-US" dirty="0" smtClean="0"/>
          </a:p>
          <a:p>
            <a:r>
              <a:rPr lang="en-US" dirty="0" smtClean="0"/>
              <a:t>These social risk factors are very important.</a:t>
            </a:r>
            <a:r>
              <a:rPr lang="en-US" baseline="0" dirty="0" smtClean="0"/>
              <a:t>  </a:t>
            </a:r>
            <a:r>
              <a:rPr lang="en-US" dirty="0" smtClean="0"/>
              <a:t>In magnitude of failure rates, low</a:t>
            </a:r>
            <a:r>
              <a:rPr lang="en-US" baseline="0" dirty="0" smtClean="0"/>
              <a:t> birth weight is comparable to having a lone parent.  Yet our systems will spend money to prevent the developmental damage due to low-birth-weight but not to prevent the developmental damage associated with the stress of being a lone parent.  </a:t>
            </a:r>
          </a:p>
          <a:p>
            <a:endParaRPr lang="en-US" baseline="0" dirty="0" smtClean="0"/>
          </a:p>
          <a:p>
            <a:r>
              <a:rPr lang="en-US" baseline="0" dirty="0" smtClean="0"/>
              <a:t>One reason we don’t see these connections, is, until recently, we haven’t connected data longitudinally.  And the state doesn’t collect family structure data, though it is collected by most schools at enrollment.</a:t>
            </a:r>
            <a:endParaRPr lang="en-US" dirty="0"/>
          </a:p>
        </p:txBody>
      </p:sp>
      <p:sp>
        <p:nvSpPr>
          <p:cNvPr id="4" name="Slide Number Placeholder 3"/>
          <p:cNvSpPr>
            <a:spLocks noGrp="1"/>
          </p:cNvSpPr>
          <p:nvPr>
            <p:ph type="sldNum" sz="quarter" idx="10"/>
          </p:nvPr>
        </p:nvSpPr>
        <p:spPr/>
        <p:txBody>
          <a:bodyPr/>
          <a:lstStyle/>
          <a:p>
            <a:fld id="{ADC0D7D2-E166-4559-85B5-8BD1971FF1EB}" type="slidenum">
              <a:rPr lang="en-US" smtClean="0"/>
              <a:pPr/>
              <a:t>5</a:t>
            </a:fld>
            <a:endParaRPr lang="en-US"/>
          </a:p>
        </p:txBody>
      </p:sp>
    </p:spTree>
    <p:extLst>
      <p:ext uri="{BB962C8B-B14F-4D97-AF65-F5344CB8AC3E}">
        <p14:creationId xmlns:p14="http://schemas.microsoft.com/office/powerpoint/2010/main" val="1112034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relationship between household income and child health emerges as early as 3 years of age.</a:t>
            </a:r>
          </a:p>
          <a:p>
            <a:r>
              <a:rPr lang="en-US" baseline="0" dirty="0" smtClean="0"/>
              <a:t>The health of children from lower income families erodes faster as they age.</a:t>
            </a:r>
          </a:p>
          <a:p>
            <a:endParaRPr lang="en-US" baseline="0" dirty="0" smtClean="0"/>
          </a:p>
          <a:p>
            <a:r>
              <a:rPr lang="en-US" baseline="0" dirty="0" smtClean="0"/>
              <a:t>The authors were able to eliminate explanations based on genetic, health insurance differences, and health at birth.</a:t>
            </a:r>
          </a:p>
          <a:p>
            <a:pPr defTabSz="914300">
              <a:defRPr/>
            </a:pPr>
            <a:endParaRPr lang="en-US" dirty="0" smtClean="0"/>
          </a:p>
          <a:p>
            <a:pPr defTabSz="914300">
              <a:defRPr/>
            </a:pPr>
            <a:r>
              <a:rPr lang="en-US" dirty="0" smtClean="0"/>
              <a:t>There is a social</a:t>
            </a:r>
            <a:r>
              <a:rPr lang="en-US" baseline="0" dirty="0" smtClean="0"/>
              <a:t> status and health gradient:  the higher one’s status, the better one’s health, the lower, the lower.  Social position—in class, wealth, and education—shapes health.  It isn’t just by better access to health care, diet, exercise, and education, but a substantial portion is due to status, peer group subordination, one’s social identity, respect, and position in the social hierarchy, and the weathering or wear and tear of lower status.  Social context matters a great deal in the development and maintenance, the improvement, or the worsening, of the gaps.  </a:t>
            </a:r>
            <a:endParaRPr lang="en-US" dirty="0" smtClean="0"/>
          </a:p>
          <a:p>
            <a:endParaRPr lang="en-US" dirty="0" smtClean="0"/>
          </a:p>
          <a:p>
            <a:r>
              <a:rPr lang="en-US" dirty="0" smtClean="0"/>
              <a:t>Notice in the second chart how the gradients increase in magnitude as people age.  As</a:t>
            </a:r>
            <a:r>
              <a:rPr lang="en-US" baseline="0" dirty="0" smtClean="0"/>
              <a:t> one ages, earlier developmental insults that have affected the architecture of stress-sensitive systems manifest themselves and lead to premature death.</a:t>
            </a:r>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pPr/>
              <a:t>6</a:t>
            </a:fld>
            <a:endParaRPr lang="en-US"/>
          </a:p>
        </p:txBody>
      </p:sp>
    </p:spTree>
    <p:extLst>
      <p:ext uri="{BB962C8B-B14F-4D97-AF65-F5344CB8AC3E}">
        <p14:creationId xmlns:p14="http://schemas.microsoft.com/office/powerpoint/2010/main" val="919057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aseline="0" dirty="0" smtClean="0"/>
              <a:t>We can see, at the other end of life, in life expectancy, the final consequence of health gaps.  In KS, the life expectancy of white males is about 76 years.  For Black males, it is 8 years less, at about 68 years.  Epidemiologists sometimes use the metaphor of ‘weathering,’ to explain how a series of negative experiences accumulate and accelerate the aging process and vulnerability to disease.  Stressors can create an </a:t>
            </a:r>
            <a:r>
              <a:rPr lang="en-US" baseline="0" dirty="0" err="1" smtClean="0"/>
              <a:t>allostatic</a:t>
            </a:r>
            <a:r>
              <a:rPr lang="en-US" baseline="0" dirty="0" smtClean="0"/>
              <a:t> load that moves bodily resources into defensive responses, away from normal growth, and away from normal emotional responses typical of temporary stressors.  </a:t>
            </a:r>
          </a:p>
          <a:p>
            <a:endParaRPr lang="en-US" dirty="0"/>
          </a:p>
        </p:txBody>
      </p:sp>
      <p:sp>
        <p:nvSpPr>
          <p:cNvPr id="4" name="Slide Number Placeholder 3"/>
          <p:cNvSpPr>
            <a:spLocks noGrp="1"/>
          </p:cNvSpPr>
          <p:nvPr>
            <p:ph type="sldNum" sz="quarter" idx="10"/>
          </p:nvPr>
        </p:nvSpPr>
        <p:spPr/>
        <p:txBody>
          <a:bodyPr/>
          <a:lstStyle/>
          <a:p>
            <a:fld id="{944D4A61-420D-463C-8EEF-C79CACC2150B}" type="slidenum">
              <a:rPr lang="en-US" smtClean="0"/>
              <a:pPr/>
              <a:t>7</a:t>
            </a:fld>
            <a:endParaRPr lang="en-US"/>
          </a:p>
        </p:txBody>
      </p:sp>
    </p:spTree>
    <p:extLst>
      <p:ext uri="{BB962C8B-B14F-4D97-AF65-F5344CB8AC3E}">
        <p14:creationId xmlns:p14="http://schemas.microsoft.com/office/powerpoint/2010/main" val="2686351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academic</a:t>
            </a:r>
            <a:r>
              <a:rPr lang="en-US" baseline="0" dirty="0" smtClean="0"/>
              <a:t> gap begins to emerge as early as 16 months.  </a:t>
            </a:r>
            <a:r>
              <a:rPr lang="en-US" dirty="0" smtClean="0"/>
              <a:t>A</a:t>
            </a:r>
            <a:r>
              <a:rPr lang="en-US" baseline="0" dirty="0" smtClean="0"/>
              <a:t> child’s vocabulary mostly reflects parents’ and child-care workers effects on the child, not the child’s genes.  The sensitive period for </a:t>
            </a:r>
            <a:r>
              <a:rPr lang="en-US" baseline="0" dirty="0" err="1" smtClean="0"/>
              <a:t>phenome</a:t>
            </a:r>
            <a:r>
              <a:rPr lang="en-US" baseline="0" dirty="0" smtClean="0"/>
              <a:t> recognition seems to be less than 12 months, maybe less than 7 months.  A sensitive period is when a biological capacity is being constructed with the stimulus of experience.  Most people know about the critical period of the optic nerve, but there are many, many sensitive and critical periods where a child needs the right stimulation at the right time.  Language is one of them.</a:t>
            </a:r>
          </a:p>
          <a:p>
            <a:endParaRPr lang="en-US" baseline="0" dirty="0" smtClean="0"/>
          </a:p>
          <a:p>
            <a:r>
              <a:rPr lang="en-US" dirty="0" smtClean="0"/>
              <a:t>Both</a:t>
            </a:r>
            <a:r>
              <a:rPr lang="en-US" baseline="0" dirty="0" smtClean="0"/>
              <a:t> </a:t>
            </a:r>
            <a:r>
              <a:rPr lang="en-US" i="1" baseline="0" dirty="0" smtClean="0"/>
              <a:t>quantity</a:t>
            </a:r>
            <a:r>
              <a:rPr lang="en-US" baseline="0" dirty="0" smtClean="0"/>
              <a:t> and </a:t>
            </a:r>
            <a:r>
              <a:rPr lang="en-US" i="1" baseline="0" dirty="0" smtClean="0"/>
              <a:t>quality</a:t>
            </a:r>
            <a:r>
              <a:rPr lang="en-US" baseline="0" dirty="0" smtClean="0"/>
              <a:t> of parental speech, and the </a:t>
            </a:r>
            <a:r>
              <a:rPr lang="en-US" i="1" baseline="0" dirty="0" smtClean="0"/>
              <a:t>emotional content</a:t>
            </a:r>
            <a:r>
              <a:rPr lang="en-US" baseline="0" dirty="0" smtClean="0"/>
              <a:t> of that speech, are key ingredients of building language abilities.  </a:t>
            </a:r>
          </a:p>
          <a:p>
            <a:endParaRPr lang="en-US" baseline="0" dirty="0" smtClean="0"/>
          </a:p>
          <a:p>
            <a:r>
              <a:rPr lang="en-US" baseline="0" dirty="0" smtClean="0"/>
              <a:t>So with 2 parents instead of a single parent, we should expect children will have more language exposures in both quantity and quality.</a:t>
            </a:r>
          </a:p>
          <a:p>
            <a:endParaRPr lang="en-US" baseline="0" dirty="0" smtClean="0"/>
          </a:p>
          <a:p>
            <a:r>
              <a:rPr lang="en-US" baseline="0" dirty="0" smtClean="0"/>
              <a:t>We should also expect, because in early childhood, from birth through the sensitive period of language acquisition, that the quality and quantity of language exposures, the fun of language exposures, in any environment where the child spends significant time, can be profoundly influential over the long term.  For example, being able to use language to explain and negotiate one’s wants, may be an essential skill for reducing the risk of physical aggression and antisocial behavior.  </a:t>
            </a:r>
            <a:r>
              <a:rPr lang="en-US" baseline="0" dirty="0" err="1" smtClean="0"/>
              <a:t>Stattin</a:t>
            </a:r>
            <a:r>
              <a:rPr lang="en-US" baseline="0" dirty="0" smtClean="0"/>
              <a:t> and </a:t>
            </a:r>
            <a:r>
              <a:rPr lang="en-US" baseline="0" dirty="0" err="1" smtClean="0"/>
              <a:t>Klackenberg</a:t>
            </a:r>
            <a:r>
              <a:rPr lang="en-US" baseline="0" dirty="0" smtClean="0"/>
              <a:t>-Larsson (1993), using a longitudinal male Swedish sample, were able to show that language skills between 18 and 24 months were a good predictor of adult criminality.  Language skills are the foundation of academic success.  Each child’s acquisition of language skills is tied to the responsiveness and emotional rapport of early caregivers.  They are integrated.  One group of researchers, Shaw, </a:t>
            </a:r>
            <a:r>
              <a:rPr lang="en-US" baseline="0" dirty="0" err="1" smtClean="0"/>
              <a:t>Vondra</a:t>
            </a:r>
            <a:r>
              <a:rPr lang="en-US" baseline="0" dirty="0" smtClean="0"/>
              <a:t>, et al, were able to show that mother’s lack of responsiveness to their sons at 12 months of age, predicted behavior problems at 3 years old.  Other researchers have tied maternal depression—a condition which impairs maternal responsiveness—to a much higher likelihood of sons’ later aggressiveness.  This is why high-quality vs. low-quality early education and child care (EECC) is so essential.  </a:t>
            </a:r>
          </a:p>
          <a:p>
            <a:endParaRPr lang="en-US" baseline="0" dirty="0" smtClean="0"/>
          </a:p>
          <a:p>
            <a:r>
              <a:rPr lang="en-US" baseline="0" dirty="0" smtClean="0"/>
              <a:t>See </a:t>
            </a:r>
            <a:r>
              <a:rPr lang="en-US" baseline="0" dirty="0" err="1" smtClean="0"/>
              <a:t>Goelman</a:t>
            </a:r>
            <a:r>
              <a:rPr lang="en-US" baseline="0" dirty="0" smtClean="0"/>
              <a:t> &amp; Pence, 1996, Where are they now? A longitudinal follow-up of the children from the Victoria daycare project.  Unpublished manuscript.  They found effects of day care 13 years after the children had left day care.</a:t>
            </a:r>
          </a:p>
          <a:p>
            <a:endParaRPr lang="en-US" baseline="0" dirty="0" smtClean="0"/>
          </a:p>
          <a:p>
            <a:r>
              <a:rPr lang="en-US" baseline="0" dirty="0" err="1" smtClean="0"/>
              <a:t>Stattin</a:t>
            </a:r>
            <a:r>
              <a:rPr lang="en-US" baseline="0" dirty="0" smtClean="0"/>
              <a:t>, H. and </a:t>
            </a:r>
            <a:r>
              <a:rPr lang="en-US" baseline="0" dirty="0" err="1" smtClean="0"/>
              <a:t>Klackenberg</a:t>
            </a:r>
            <a:r>
              <a:rPr lang="en-US" baseline="0" dirty="0" smtClean="0"/>
              <a:t>-Larsson, I.  (1993).   Early language and intelligence development and their relationship to future criminal behavior.  </a:t>
            </a:r>
            <a:r>
              <a:rPr lang="en-US" i="1" baseline="0" dirty="0" smtClean="0"/>
              <a:t>Journal of Abnormal Psychology, </a:t>
            </a:r>
            <a:r>
              <a:rPr lang="en-US" i="0" baseline="0" dirty="0" smtClean="0"/>
              <a:t>102, 369-378.</a:t>
            </a:r>
          </a:p>
          <a:p>
            <a:endParaRPr lang="en-US" i="0" baseline="0" dirty="0" smtClean="0"/>
          </a:p>
          <a:p>
            <a:r>
              <a:rPr lang="en-US" i="0" baseline="0" dirty="0" smtClean="0"/>
              <a:t>Shaw, D.S., </a:t>
            </a:r>
            <a:r>
              <a:rPr lang="en-US" i="0" baseline="0" dirty="0" err="1" smtClean="0"/>
              <a:t>Vondra</a:t>
            </a:r>
            <a:r>
              <a:rPr lang="en-US" i="0" baseline="0" dirty="0" smtClean="0"/>
              <a:t>, J.I., </a:t>
            </a:r>
            <a:r>
              <a:rPr lang="en-US" i="0" baseline="0" dirty="0" err="1" smtClean="0"/>
              <a:t>Hommerding</a:t>
            </a:r>
            <a:r>
              <a:rPr lang="en-US" i="0" baseline="0" dirty="0" smtClean="0"/>
              <a:t>, K.D., Keenan, K., &amp; Dunn, M.  (1994).  Chronic family adversity and early child behavior problems: A longitudinal study of low income families.  </a:t>
            </a:r>
            <a:r>
              <a:rPr lang="en-US" i="1" baseline="0" dirty="0" smtClean="0"/>
              <a:t>Journal of Child Psychology and Psychiatry, </a:t>
            </a:r>
            <a:r>
              <a:rPr lang="en-US" i="0" baseline="0" dirty="0" smtClean="0"/>
              <a:t>35, 6, 1109-1122.</a:t>
            </a:r>
          </a:p>
          <a:p>
            <a:endParaRPr lang="en-US" dirty="0"/>
          </a:p>
        </p:txBody>
      </p:sp>
      <p:sp>
        <p:nvSpPr>
          <p:cNvPr id="4" name="Slide Number Placeholder 3"/>
          <p:cNvSpPr>
            <a:spLocks noGrp="1"/>
          </p:cNvSpPr>
          <p:nvPr>
            <p:ph type="sldNum" sz="quarter" idx="10"/>
          </p:nvPr>
        </p:nvSpPr>
        <p:spPr/>
        <p:txBody>
          <a:bodyPr/>
          <a:lstStyle/>
          <a:p>
            <a:fld id="{39C4BA32-8190-4A2C-9993-5A05C0B97F1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3062434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chart is prefigured by the Kansas birth records 4 slides above.  Notice how almost perfectly parallel the lines are.  Isn’t that remarkable?  When one goes up, the other does too.  When one goes down so do the others, almost a measured distance apart.  Whatever are the causes of poor academic performance, they are consistent influences on the lower SES of the three main ethnic groups in Kansas.  It also suggests that the academic gap, based on SES, was widening between the higher SES students and the lower SES students, in all 3 ethnic groups, until 2012, when the higher SES groups’ academic achievement began to decline, but the decline in the lower SES level began a year earlier, in 2011.</a:t>
            </a:r>
          </a:p>
          <a:p>
            <a:endParaRPr lang="en-US" baseline="0" dirty="0" smtClean="0"/>
          </a:p>
          <a:p>
            <a:r>
              <a:rPr lang="en-US" baseline="0" dirty="0" smtClean="0"/>
              <a:t>Given that poverty rates are higher among Hispanics, we would have expected that African-Americans would be doing a little better than Hispanics.  But we saw that there is a higher proportion of younger, single mothers among African Americans, so the quality, the experience of poverty, generally, will be more stressful for African American children.  </a:t>
            </a:r>
          </a:p>
          <a:p>
            <a:endParaRPr lang="en-US" baseline="0" dirty="0" smtClean="0"/>
          </a:p>
          <a:p>
            <a:pPr defTabSz="914350">
              <a:defRPr/>
            </a:pPr>
            <a:r>
              <a:rPr lang="en-US" dirty="0" smtClean="0"/>
              <a:t>NCLB failed, to a large</a:t>
            </a:r>
            <a:r>
              <a:rPr lang="en-US" baseline="0" dirty="0" smtClean="0"/>
              <a:t> extent, because it ignored the environments children are coming from, and how those environments shape their capacities.  NCLB ignored causes.  It’s working hypotheses—that transparency would signal to parents, teachers, and students how they were doing, and would prompt improvements, and that weak teaching was the cause of student gaps—were mostly politically formed.  The research and known facts about the causes of gaps were ignored.  </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2C6D5F07-9858-449D-A12B-D01A8C44EEA3}" type="slidenum">
              <a:rPr lang="en-US" smtClean="0"/>
              <a:pPr/>
              <a:t>9</a:t>
            </a:fld>
            <a:endParaRPr lang="en-US"/>
          </a:p>
        </p:txBody>
      </p:sp>
    </p:spTree>
    <p:extLst>
      <p:ext uri="{BB962C8B-B14F-4D97-AF65-F5344CB8AC3E}">
        <p14:creationId xmlns:p14="http://schemas.microsoft.com/office/powerpoint/2010/main" val="3810365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C0A80BF-35F8-49C0-842F-231F4ED84981}"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54235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A80BF-35F8-49C0-842F-231F4ED84981}"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15570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A80BF-35F8-49C0-842F-231F4ED84981}"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327395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A80BF-35F8-49C0-842F-231F4ED84981}"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4151315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C0A80BF-35F8-49C0-842F-231F4ED84981}" type="datetimeFigureOut">
              <a:rPr lang="en-US" smtClean="0"/>
              <a:pPr/>
              <a:t>8/17/2017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637742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C0A80BF-35F8-49C0-842F-231F4ED84981}"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2805042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C0A80BF-35F8-49C0-842F-231F4ED84981}" type="datetimeFigureOut">
              <a:rPr lang="en-US" smtClean="0"/>
              <a:pPr/>
              <a:t>8/17/2017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576919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C0A80BF-35F8-49C0-842F-231F4ED84981}" type="datetimeFigureOut">
              <a:rPr lang="en-US" smtClean="0"/>
              <a:pPr/>
              <a:t>8/17/2017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116926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0A80BF-35F8-49C0-842F-231F4ED84981}" type="datetimeFigureOut">
              <a:rPr lang="en-US" smtClean="0"/>
              <a:pPr/>
              <a:t>8/17/2017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292526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A80BF-35F8-49C0-842F-231F4ED84981}"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2819585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C0A80BF-35F8-49C0-842F-231F4ED84981}" type="datetimeFigureOut">
              <a:rPr lang="en-US" smtClean="0"/>
              <a:pPr/>
              <a:t>8/17/2017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3388C6-A161-4B79-B3FC-359A44EE2F26}" type="slidenum">
              <a:rPr lang="en-US" smtClean="0"/>
              <a:pPr/>
              <a:t>‹#›</a:t>
            </a:fld>
            <a:endParaRPr lang="en-US"/>
          </a:p>
        </p:txBody>
      </p:sp>
    </p:spTree>
    <p:extLst>
      <p:ext uri="{BB962C8B-B14F-4D97-AF65-F5344CB8AC3E}">
        <p14:creationId xmlns:p14="http://schemas.microsoft.com/office/powerpoint/2010/main" val="26762629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0A80BF-35F8-49C0-842F-231F4ED84981}" type="datetimeFigureOut">
              <a:rPr lang="en-US" smtClean="0"/>
              <a:pPr/>
              <a:t>8/17/2017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388C6-A161-4B79-B3FC-359A44EE2F26}" type="slidenum">
              <a:rPr lang="en-US" smtClean="0"/>
              <a:pPr/>
              <a:t>‹#›</a:t>
            </a:fld>
            <a:endParaRPr lang="en-US"/>
          </a:p>
        </p:txBody>
      </p:sp>
    </p:spTree>
    <p:extLst>
      <p:ext uri="{BB962C8B-B14F-4D97-AF65-F5344CB8AC3E}">
        <p14:creationId xmlns:p14="http://schemas.microsoft.com/office/powerpoint/2010/main" val="1696630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www.ucl.ac.uk/whitehallII/pdf/Whitehallbooklet_1_.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057400"/>
            <a:ext cx="5486400" cy="1470025"/>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a:bodyPr>
          <a:lstStyle/>
          <a:p>
            <a:pPr algn="l"/>
            <a:r>
              <a:rPr lang="en-US" dirty="0" smtClean="0">
                <a:solidFill>
                  <a:schemeClr val="accent1">
                    <a:lumMod val="75000"/>
                  </a:schemeClr>
                </a:solidFill>
              </a:rPr>
              <a:t>What are gaps?  </a:t>
            </a:r>
            <a:br>
              <a:rPr lang="en-US" dirty="0" smtClean="0">
                <a:solidFill>
                  <a:schemeClr val="accent1">
                    <a:lumMod val="75000"/>
                  </a:schemeClr>
                </a:solidFill>
              </a:rPr>
            </a:br>
            <a:r>
              <a:rPr lang="en-US" dirty="0" smtClean="0">
                <a:solidFill>
                  <a:schemeClr val="accent1">
                    <a:lumMod val="75000"/>
                  </a:schemeClr>
                </a:solidFill>
              </a:rPr>
              <a:t>What causes them?</a:t>
            </a:r>
            <a:endParaRPr lang="en-US" dirty="0">
              <a:solidFill>
                <a:schemeClr val="accent1">
                  <a:lumMod val="75000"/>
                </a:schemeClr>
              </a:solidFill>
            </a:endParaRPr>
          </a:p>
        </p:txBody>
      </p:sp>
      <p:sp>
        <p:nvSpPr>
          <p:cNvPr id="3" name="Subtitle 2"/>
          <p:cNvSpPr>
            <a:spLocks noGrp="1"/>
          </p:cNvSpPr>
          <p:nvPr>
            <p:ph type="subTitle" idx="1"/>
          </p:nvPr>
        </p:nvSpPr>
        <p:spPr/>
        <p:txBody>
          <a:bodyPr>
            <a:normAutofit fontScale="70000" lnSpcReduction="20000"/>
          </a:bodyPr>
          <a:lstStyle/>
          <a:p>
            <a:pPr algn="r"/>
            <a:r>
              <a:rPr lang="en-US" dirty="0" smtClean="0"/>
              <a:t>Tony Moss</a:t>
            </a:r>
          </a:p>
          <a:p>
            <a:pPr algn="r"/>
            <a:r>
              <a:rPr lang="en-US" dirty="0" smtClean="0"/>
              <a:t>Researcher / Data Analyst</a:t>
            </a:r>
          </a:p>
          <a:p>
            <a:pPr algn="r"/>
            <a:r>
              <a:rPr lang="en-US" dirty="0" smtClean="0"/>
              <a:t>Kansas State Dept. of Education</a:t>
            </a:r>
          </a:p>
          <a:p>
            <a:pPr algn="r"/>
            <a:r>
              <a:rPr lang="en-US" dirty="0" smtClean="0"/>
              <a:t>Gap Workgroup Meeting</a:t>
            </a:r>
          </a:p>
          <a:p>
            <a:pPr algn="r"/>
            <a:r>
              <a:rPr lang="en-US" dirty="0" smtClean="0"/>
              <a:t>KSDE, 11 August 2014</a:t>
            </a:r>
            <a:endParaRPr lang="en-US" dirty="0"/>
          </a:p>
        </p:txBody>
      </p:sp>
    </p:spTree>
    <p:extLst>
      <p:ext uri="{BB962C8B-B14F-4D97-AF65-F5344CB8AC3E}">
        <p14:creationId xmlns:p14="http://schemas.microsoft.com/office/powerpoint/2010/main" val="170977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lumMod val="95000"/>
            </a:schemeClr>
          </a:solidFill>
          <a:ln>
            <a:solidFill>
              <a:schemeClr val="accent1"/>
            </a:solidFill>
          </a:ln>
          <a:effectLst>
            <a:outerShdw blurRad="50800" dist="381000" dir="2700000" algn="tl" rotWithShape="0">
              <a:prstClr val="black">
                <a:alpha val="13000"/>
              </a:prstClr>
            </a:outerShdw>
          </a:effectLst>
        </p:spPr>
        <p:txBody>
          <a:bodyPr>
            <a:normAutofit fontScale="90000"/>
          </a:bodyPr>
          <a:lstStyle/>
          <a:p>
            <a:r>
              <a:rPr lang="en-US" dirty="0" smtClean="0">
                <a:solidFill>
                  <a:schemeClr val="accent1">
                    <a:lumMod val="75000"/>
                  </a:schemeClr>
                </a:solidFill>
              </a:rPr>
              <a:t>Poverty Trends within Ethnic Groups</a:t>
            </a:r>
            <a:br>
              <a:rPr lang="en-US" dirty="0" smtClean="0">
                <a:solidFill>
                  <a:schemeClr val="accent1">
                    <a:lumMod val="75000"/>
                  </a:schemeClr>
                </a:solidFill>
              </a:rPr>
            </a:br>
            <a:r>
              <a:rPr lang="en-US" sz="2200" dirty="0" smtClean="0">
                <a:solidFill>
                  <a:schemeClr val="accent1">
                    <a:lumMod val="75000"/>
                  </a:schemeClr>
                </a:solidFill>
              </a:rPr>
              <a:t>Kansas public schools only, all grades and preschool, 2006-2013</a:t>
            </a:r>
            <a:endParaRPr lang="en-US" sz="2200" dirty="0">
              <a:solidFill>
                <a:schemeClr val="accent1">
                  <a:lumMod val="75000"/>
                </a:schemeClr>
              </a:solidFill>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20" y="1981200"/>
            <a:ext cx="9086850" cy="4487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165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1722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lstStyle/>
          <a:p>
            <a:pPr algn="l"/>
            <a:r>
              <a:rPr lang="en-US" dirty="0" smtClean="0">
                <a:solidFill>
                  <a:schemeClr val="accent1">
                    <a:lumMod val="75000"/>
                  </a:schemeClr>
                </a:solidFill>
              </a:rPr>
              <a:t>Are these gaps related?</a:t>
            </a:r>
            <a:endParaRPr lang="en-US" dirty="0">
              <a:solidFill>
                <a:schemeClr val="accent1">
                  <a:lumMod val="75000"/>
                </a:schemeClr>
              </a:solidFill>
            </a:endParaRPr>
          </a:p>
        </p:txBody>
      </p:sp>
      <p:sp>
        <p:nvSpPr>
          <p:cNvPr id="3" name="Content Placeholder 2"/>
          <p:cNvSpPr>
            <a:spLocks noGrp="1"/>
          </p:cNvSpPr>
          <p:nvPr>
            <p:ph idx="1"/>
          </p:nvPr>
        </p:nvSpPr>
        <p:spPr>
          <a:xfrm>
            <a:off x="533400" y="1828800"/>
            <a:ext cx="8229600" cy="4525963"/>
          </a:xfrm>
        </p:spPr>
        <p:txBody>
          <a:bodyPr>
            <a:normAutofit fontScale="85000" lnSpcReduction="10000"/>
          </a:bodyPr>
          <a:lstStyle/>
          <a:p>
            <a:r>
              <a:rPr lang="en-US" dirty="0" smtClean="0"/>
              <a:t>Yes—through early child development.</a:t>
            </a:r>
          </a:p>
          <a:p>
            <a:r>
              <a:rPr lang="en-US" dirty="0" smtClean="0"/>
              <a:t>Humans are social creatures with critical and sensitive periods in language and brain development that biologically embed social cues and stressors, shaping our health and future capacities, often for life.  </a:t>
            </a:r>
          </a:p>
          <a:p>
            <a:r>
              <a:rPr lang="en-US" dirty="0" smtClean="0"/>
              <a:t>The life-chances of humans are shaped by social status.  The greater the social distance between members of a society, in status, education, wealth, occupation, what we call SES, then the more extreme are the gradients in health, well-being, and academic achievement.</a:t>
            </a:r>
          </a:p>
          <a:p>
            <a:endParaRPr lang="en-US" dirty="0"/>
          </a:p>
        </p:txBody>
      </p:sp>
      <p:sp>
        <p:nvSpPr>
          <p:cNvPr id="4" name="TextBox 3"/>
          <p:cNvSpPr txBox="1"/>
          <p:nvPr/>
        </p:nvSpPr>
        <p:spPr>
          <a:xfrm>
            <a:off x="2743200" y="6172200"/>
            <a:ext cx="5791201" cy="646331"/>
          </a:xfrm>
          <a:prstGeom prst="rect">
            <a:avLst/>
          </a:prstGeom>
          <a:noFill/>
        </p:spPr>
        <p:txBody>
          <a:bodyPr wrap="square" rtlCol="0">
            <a:spAutoFit/>
          </a:bodyPr>
          <a:lstStyle/>
          <a:p>
            <a:r>
              <a:rPr lang="en-US" dirty="0" smtClean="0"/>
              <a:t>See Daniel </a:t>
            </a:r>
            <a:r>
              <a:rPr lang="en-US" dirty="0"/>
              <a:t>P. Keating and Clyde </a:t>
            </a:r>
            <a:r>
              <a:rPr lang="en-US" dirty="0" err="1"/>
              <a:t>Hertzman</a:t>
            </a:r>
            <a:r>
              <a:rPr lang="en-US" dirty="0"/>
              <a:t>, editors, 1999, </a:t>
            </a:r>
            <a:r>
              <a:rPr lang="en-US" i="1" dirty="0"/>
              <a:t>Developmental Health and the Wealth of Nations</a:t>
            </a:r>
            <a:r>
              <a:rPr lang="en-US" dirty="0"/>
              <a:t>. </a:t>
            </a:r>
          </a:p>
        </p:txBody>
      </p:sp>
    </p:spTree>
    <p:extLst>
      <p:ext uri="{BB962C8B-B14F-4D97-AF65-F5344CB8AC3E}">
        <p14:creationId xmlns:p14="http://schemas.microsoft.com/office/powerpoint/2010/main" val="35832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848600" cy="914400"/>
          </a:xfrm>
          <a:solidFill>
            <a:schemeClr val="bg1">
              <a:lumMod val="95000"/>
            </a:schemeClr>
          </a:solidFill>
          <a:ln>
            <a:solidFill>
              <a:schemeClr val="accent1"/>
            </a:solidFill>
          </a:ln>
          <a:effectLst>
            <a:outerShdw blurRad="50800" dist="177800" dir="2700000" algn="tl" rotWithShape="0">
              <a:schemeClr val="bg1">
                <a:lumMod val="85000"/>
                <a:alpha val="96000"/>
              </a:schemeClr>
            </a:outerShdw>
          </a:effectLst>
        </p:spPr>
        <p:txBody>
          <a:bodyPr lIns="182880" tIns="182880" rIns="182880" bIns="182880">
            <a:noAutofit/>
          </a:bodyPr>
          <a:lstStyle/>
          <a:p>
            <a:pPr algn="l"/>
            <a:r>
              <a:rPr lang="en-US" sz="3600" dirty="0" smtClean="0">
                <a:solidFill>
                  <a:schemeClr val="accent1">
                    <a:lumMod val="75000"/>
                  </a:schemeClr>
                </a:solidFill>
              </a:rPr>
              <a:t>Why is the academic gap an issue now?</a:t>
            </a:r>
            <a:endParaRPr lang="en-US" sz="3600" dirty="0">
              <a:solidFill>
                <a:schemeClr val="accent1">
                  <a:lumMod val="75000"/>
                </a:schemeClr>
              </a:solidFill>
            </a:endParaRPr>
          </a:p>
        </p:txBody>
      </p:sp>
      <p:sp>
        <p:nvSpPr>
          <p:cNvPr id="3" name="Content Placeholder 2"/>
          <p:cNvSpPr>
            <a:spLocks noGrp="1"/>
          </p:cNvSpPr>
          <p:nvPr>
            <p:ph idx="1"/>
          </p:nvPr>
        </p:nvSpPr>
        <p:spPr>
          <a:xfrm>
            <a:off x="457200" y="1447800"/>
            <a:ext cx="8382000" cy="5105400"/>
          </a:xfrm>
        </p:spPr>
        <p:txBody>
          <a:bodyPr>
            <a:normAutofit fontScale="70000" lnSpcReduction="20000"/>
          </a:bodyPr>
          <a:lstStyle/>
          <a:p>
            <a:pPr>
              <a:spcBef>
                <a:spcPts val="1200"/>
              </a:spcBef>
              <a:spcAft>
                <a:spcPts val="600"/>
              </a:spcAft>
            </a:pPr>
            <a:r>
              <a:rPr lang="en-US" sz="3800" dirty="0" smtClean="0"/>
              <a:t>Like equality before the law, equal educational opportunity is an American ideal.  In a pluralistic, democratic society, equal access to foundational resources, like education, health care, jobs and economic opportunities, are fundamental to a well-functioning society.</a:t>
            </a:r>
          </a:p>
          <a:p>
            <a:pPr>
              <a:spcBef>
                <a:spcPts val="1200"/>
              </a:spcBef>
              <a:spcAft>
                <a:spcPts val="600"/>
              </a:spcAft>
            </a:pPr>
            <a:r>
              <a:rPr lang="en-US" sz="3800" i="1" dirty="0" smtClean="0"/>
              <a:t>Brown vs. Topeka, </a:t>
            </a:r>
            <a:r>
              <a:rPr lang="en-US" sz="3800" dirty="0" smtClean="0"/>
              <a:t>the Civil Rights, and Women’s </a:t>
            </a:r>
            <a:r>
              <a:rPr lang="en-US" sz="3800" dirty="0"/>
              <a:t>M</a:t>
            </a:r>
            <a:r>
              <a:rPr lang="en-US" sz="3800" dirty="0" smtClean="0"/>
              <a:t>ovements have energized this ideal.</a:t>
            </a:r>
          </a:p>
          <a:p>
            <a:pPr>
              <a:spcBef>
                <a:spcPts val="1200"/>
              </a:spcBef>
              <a:spcAft>
                <a:spcPts val="600"/>
              </a:spcAft>
            </a:pPr>
            <a:r>
              <a:rPr lang="en-US" sz="3800" dirty="0" smtClean="0"/>
              <a:t>With American income &amp; wealth inequality worsening over the last 30 years, if educational opportunity isn’t somehow enlarged, democracy and civic stability are </a:t>
            </a:r>
            <a:r>
              <a:rPr lang="en-US" sz="3800" dirty="0"/>
              <a:t>threatened (</a:t>
            </a:r>
            <a:r>
              <a:rPr lang="en-US" sz="3800" dirty="0" err="1"/>
              <a:t>Piketty</a:t>
            </a:r>
            <a:r>
              <a:rPr lang="en-US" sz="3800" dirty="0"/>
              <a:t>, 2013</a:t>
            </a:r>
            <a:r>
              <a:rPr lang="en-US" sz="3800" dirty="0" smtClean="0"/>
              <a:t>).  Life expectancy for some groups is already declining.</a:t>
            </a:r>
            <a:endParaRPr lang="en-US" sz="3800" dirty="0"/>
          </a:p>
          <a:p>
            <a:pPr>
              <a:spcBef>
                <a:spcPts val="1200"/>
              </a:spcBef>
              <a:spcAft>
                <a:spcPts val="600"/>
              </a:spcAft>
            </a:pPr>
            <a:endParaRPr lang="en-US" dirty="0" smtClean="0"/>
          </a:p>
          <a:p>
            <a:pPr marL="0" indent="0">
              <a:spcBef>
                <a:spcPts val="1200"/>
              </a:spcBef>
              <a:spcAft>
                <a:spcPts val="600"/>
              </a:spcAft>
              <a:buNone/>
            </a:pPr>
            <a:endParaRPr lang="en-US" i="1" dirty="0"/>
          </a:p>
        </p:txBody>
      </p:sp>
    </p:spTree>
    <p:extLst>
      <p:ext uri="{BB962C8B-B14F-4D97-AF65-F5344CB8AC3E}">
        <p14:creationId xmlns:p14="http://schemas.microsoft.com/office/powerpoint/2010/main" val="237249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21512" y="1524001"/>
            <a:ext cx="8035056" cy="53362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a:solidFill>
                  <a:schemeClr val="accent1">
                    <a:lumMod val="75000"/>
                  </a:schemeClr>
                </a:solidFill>
              </a:rPr>
              <a:t>I</a:t>
            </a:r>
            <a:r>
              <a:rPr lang="en-US" sz="3200" dirty="0" smtClean="0">
                <a:solidFill>
                  <a:schemeClr val="accent1">
                    <a:lumMod val="75000"/>
                  </a:schemeClr>
                </a:solidFill>
              </a:rPr>
              <a:t>ncreasing economic inequality is also increasing academic gaps. </a:t>
            </a:r>
            <a:endParaRPr lang="en-US" sz="3200" dirty="0">
              <a:solidFill>
                <a:schemeClr val="accent1">
                  <a:lumMod val="75000"/>
                </a:schemeClr>
              </a:solidFill>
            </a:endParaRPr>
          </a:p>
        </p:txBody>
      </p:sp>
    </p:spTree>
    <p:extLst>
      <p:ext uri="{BB962C8B-B14F-4D97-AF65-F5344CB8AC3E}">
        <p14:creationId xmlns:p14="http://schemas.microsoft.com/office/powerpoint/2010/main" val="3847987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398974" y="26548"/>
            <a:ext cx="5612456" cy="6831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4800" y="274638"/>
            <a:ext cx="2819400" cy="60499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2800" dirty="0" smtClean="0">
                <a:solidFill>
                  <a:schemeClr val="accent1">
                    <a:lumMod val="75000"/>
                  </a:schemeClr>
                </a:solidFill>
              </a:rPr>
              <a:t>As income and wealth gaps have increased over the last 3 decades, the upper classes are investing more in their children, increasing academic gaps by 30 to 60 percent.</a:t>
            </a:r>
            <a:endParaRPr lang="en-US" sz="2800" dirty="0">
              <a:solidFill>
                <a:schemeClr val="accent1">
                  <a:lumMod val="75000"/>
                </a:schemeClr>
              </a:solidFill>
            </a:endParaRPr>
          </a:p>
        </p:txBody>
      </p:sp>
    </p:spTree>
    <p:extLst>
      <p:ext uri="{BB962C8B-B14F-4D97-AF65-F5344CB8AC3E}">
        <p14:creationId xmlns:p14="http://schemas.microsoft.com/office/powerpoint/2010/main" val="491181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696200" cy="17065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Nationally, the income gap has eclipsed ethnic gaps, but in cities, some subgroups are segregated by both income and race.</a:t>
            </a:r>
            <a:endParaRPr lang="en-US" sz="3200" dirty="0">
              <a:solidFill>
                <a:schemeClr val="accent1">
                  <a:lumMod val="75000"/>
                </a:schemeClr>
              </a:solidFill>
            </a:endParaRPr>
          </a:p>
        </p:txBody>
      </p:sp>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981200"/>
            <a:ext cx="7391400" cy="489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69301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914400"/>
            <a:ext cx="6781800" cy="4572000"/>
          </a:xfrm>
          <a:solidFill>
            <a:schemeClr val="bg1">
              <a:lumMod val="95000"/>
            </a:schemeClr>
          </a:solidFill>
          <a:ln>
            <a:solidFill>
              <a:schemeClr val="accent1"/>
            </a:solidFill>
          </a:ln>
          <a:effectLst>
            <a:outerShdw blurRad="50800" dist="368300" dir="2700000" algn="tl" rotWithShape="0">
              <a:prstClr val="black">
                <a:alpha val="15000"/>
              </a:prstClr>
            </a:outerShdw>
          </a:effectLst>
        </p:spPr>
        <p:txBody>
          <a:bodyPr lIns="182880" tIns="91440" rIns="182880" bIns="91440">
            <a:normAutofit fontScale="90000"/>
          </a:bodyPr>
          <a:lstStyle/>
          <a:p>
            <a:pPr algn="l"/>
            <a:r>
              <a:rPr lang="en-US" dirty="0" smtClean="0">
                <a:solidFill>
                  <a:schemeClr val="accent1">
                    <a:lumMod val="75000"/>
                  </a:schemeClr>
                </a:solidFill>
              </a:rPr>
              <a:t>What, in particular, causes academic gaps?</a:t>
            </a:r>
            <a:br>
              <a:rPr lang="en-US" dirty="0" smtClean="0">
                <a:solidFill>
                  <a:schemeClr val="accent1">
                    <a:lumMod val="75000"/>
                  </a:schemeClr>
                </a:solidFill>
              </a:rPr>
            </a:br>
            <a:r>
              <a:rPr lang="en-US" dirty="0">
                <a:solidFill>
                  <a:schemeClr val="accent1">
                    <a:lumMod val="75000"/>
                  </a:schemeClr>
                </a:solidFill>
              </a:rPr>
              <a:t/>
            </a:r>
            <a:br>
              <a:rPr lang="en-US" dirty="0">
                <a:solidFill>
                  <a:schemeClr val="accent1">
                    <a:lumMod val="75000"/>
                  </a:schemeClr>
                </a:solidFill>
              </a:rPr>
            </a:br>
            <a:r>
              <a:rPr lang="en-US" dirty="0" smtClean="0">
                <a:solidFill>
                  <a:schemeClr val="accent1">
                    <a:lumMod val="75000"/>
                  </a:schemeClr>
                </a:solidFill>
              </a:rPr>
              <a:t>If we can correctly identify causes, and reduce them, academic gaps should also decline.</a:t>
            </a:r>
            <a:endParaRPr lang="en-US" dirty="0">
              <a:solidFill>
                <a:schemeClr val="accent1">
                  <a:lumMod val="75000"/>
                </a:schemeClr>
              </a:solidFill>
            </a:endParaRPr>
          </a:p>
        </p:txBody>
      </p:sp>
    </p:spTree>
    <p:extLst>
      <p:ext uri="{BB962C8B-B14F-4D97-AF65-F5344CB8AC3E}">
        <p14:creationId xmlns:p14="http://schemas.microsoft.com/office/powerpoint/2010/main" val="16306425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5105400"/>
          </a:xfrm>
        </p:spPr>
        <p:txBody>
          <a:bodyPr>
            <a:normAutofit fontScale="70000" lnSpcReduction="20000"/>
          </a:bodyPr>
          <a:lstStyle/>
          <a:p>
            <a:r>
              <a:rPr lang="en-US" b="1" dirty="0" smtClean="0"/>
              <a:t>Epigenetics</a:t>
            </a:r>
            <a:r>
              <a:rPr lang="en-US" dirty="0" smtClean="0"/>
              <a:t>: </a:t>
            </a:r>
            <a:r>
              <a:rPr lang="en-US" dirty="0"/>
              <a:t> </a:t>
            </a:r>
            <a:r>
              <a:rPr lang="en-US" dirty="0" smtClean="0"/>
              <a:t>genes can be turned on or off by experiences.</a:t>
            </a:r>
          </a:p>
          <a:p>
            <a:pPr lvl="1"/>
            <a:r>
              <a:rPr lang="en-US" dirty="0" smtClean="0"/>
              <a:t>Genes that experience has switched off in one generation may be passed to the next generation</a:t>
            </a:r>
            <a:r>
              <a:rPr lang="en-US" dirty="0"/>
              <a:t> </a:t>
            </a:r>
            <a:r>
              <a:rPr lang="en-US" dirty="0" smtClean="0"/>
              <a:t>in the  ‘off’ position; traumatic reactions</a:t>
            </a:r>
          </a:p>
          <a:p>
            <a:pPr lvl="1"/>
            <a:r>
              <a:rPr lang="en-US" dirty="0" smtClean="0"/>
              <a:t>Imprinting:  a contest between paternal and maternal genes.  Sometimes competition </a:t>
            </a:r>
            <a:r>
              <a:rPr lang="en-US" dirty="0"/>
              <a:t>between mother / father / baby for dominance and resources</a:t>
            </a:r>
            <a:r>
              <a:rPr lang="en-US" dirty="0" smtClean="0"/>
              <a:t>.</a:t>
            </a:r>
          </a:p>
          <a:p>
            <a:r>
              <a:rPr lang="en-US" b="1" dirty="0" smtClean="0"/>
              <a:t>Endocrine disruptors</a:t>
            </a:r>
            <a:r>
              <a:rPr lang="en-US" dirty="0" smtClean="0"/>
              <a:t>, hormonal effects, e.g. </a:t>
            </a:r>
            <a:r>
              <a:rPr lang="en-US" dirty="0" err="1" smtClean="0"/>
              <a:t>vinclozolin</a:t>
            </a:r>
            <a:r>
              <a:rPr lang="en-US" dirty="0" smtClean="0"/>
              <a:t>, </a:t>
            </a:r>
            <a:r>
              <a:rPr lang="en-US" dirty="0" err="1" smtClean="0"/>
              <a:t>bisphenol</a:t>
            </a:r>
            <a:r>
              <a:rPr lang="en-US" dirty="0" smtClean="0"/>
              <a:t> A (BPA), an estrogen, disrupting normal fetal  &amp; neonatal develop. /93%</a:t>
            </a:r>
          </a:p>
          <a:p>
            <a:r>
              <a:rPr lang="en-US" b="1" dirty="0" smtClean="0"/>
              <a:t>Developmental Origins of Health and Disease </a:t>
            </a:r>
            <a:r>
              <a:rPr lang="en-US" dirty="0" smtClean="0"/>
              <a:t>(also called fetal programming, the Barker Hypothesis)</a:t>
            </a:r>
          </a:p>
          <a:p>
            <a:pPr lvl="1"/>
            <a:r>
              <a:rPr lang="en-US" dirty="0" smtClean="0"/>
              <a:t>Prolonged early stress, nutritional insults, etc. can impose lifetime costs on health, social and academic skills, and shorten lifespans,</a:t>
            </a:r>
          </a:p>
          <a:p>
            <a:r>
              <a:rPr lang="en-US" b="1" dirty="0" smtClean="0"/>
              <a:t>Parental Investment Theory </a:t>
            </a:r>
            <a:r>
              <a:rPr lang="en-US" dirty="0" smtClean="0"/>
              <a:t>stressful, threatening circumstances can foreclose healthy attachment </a:t>
            </a:r>
            <a:r>
              <a:rPr lang="en-US" dirty="0"/>
              <a:t>&amp;</a:t>
            </a:r>
            <a:r>
              <a:rPr lang="en-US" dirty="0" smtClean="0"/>
              <a:t> bonding. </a:t>
            </a:r>
          </a:p>
          <a:p>
            <a:r>
              <a:rPr lang="en-US" b="1" dirty="0" smtClean="0"/>
              <a:t>Psychology and the Social Brain </a:t>
            </a:r>
            <a:r>
              <a:rPr lang="en-US" dirty="0" smtClean="0"/>
              <a:t>Low positions in the social hierarchy are stressful and effect longevity.  The Whitehall study.  </a:t>
            </a:r>
            <a:endParaRPr lang="en-US" b="1" dirty="0" smtClean="0"/>
          </a:p>
        </p:txBody>
      </p:sp>
      <p:sp>
        <p:nvSpPr>
          <p:cNvPr id="2" name="Title 1"/>
          <p:cNvSpPr>
            <a:spLocks noGrp="1"/>
          </p:cNvSpPr>
          <p:nvPr>
            <p:ph type="title"/>
          </p:nvPr>
        </p:nvSpPr>
        <p:spPr>
          <a:xfrm>
            <a:off x="457200" y="152400"/>
            <a:ext cx="8382000" cy="1265238"/>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Autofit/>
          </a:bodyPr>
          <a:lstStyle/>
          <a:p>
            <a:pPr algn="l"/>
            <a:r>
              <a:rPr lang="en-US" sz="2800" dirty="0" smtClean="0">
                <a:solidFill>
                  <a:schemeClr val="accent1">
                    <a:lumMod val="75000"/>
                  </a:schemeClr>
                </a:solidFill>
              </a:rPr>
              <a:t>Huge advances in genetics, health, and human developmental sciences have put a new emphasis on environmental interactions.</a:t>
            </a:r>
            <a:endParaRPr lang="en-US" sz="2800" dirty="0">
              <a:solidFill>
                <a:schemeClr val="accent1">
                  <a:lumMod val="75000"/>
                </a:schemeClr>
              </a:solidFill>
            </a:endParaRPr>
          </a:p>
        </p:txBody>
      </p:sp>
    </p:spTree>
    <p:extLst>
      <p:ext uri="{BB962C8B-B14F-4D97-AF65-F5344CB8AC3E}">
        <p14:creationId xmlns:p14="http://schemas.microsoft.com/office/powerpoint/2010/main" val="334387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9896" y="396297"/>
            <a:ext cx="3221357" cy="2967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99730" y="381000"/>
            <a:ext cx="4760166" cy="13716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dirty="0" smtClean="0"/>
              <a:t>Simplified Conceptual </a:t>
            </a:r>
            <a:br>
              <a:rPr lang="en-US" dirty="0" smtClean="0"/>
            </a:br>
            <a:r>
              <a:rPr lang="en-US" dirty="0" smtClean="0"/>
              <a:t>Interactive </a:t>
            </a:r>
            <a:r>
              <a:rPr lang="en-US" dirty="0"/>
              <a:t>M</a:t>
            </a:r>
            <a:r>
              <a:rPr lang="en-US" dirty="0" smtClean="0"/>
              <a:t>odel:</a:t>
            </a:r>
            <a:endParaRPr lang="en-US" dirty="0"/>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9472" y="2347635"/>
            <a:ext cx="3875567"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130" y="2962551"/>
            <a:ext cx="3257123" cy="3271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3505" y="4019605"/>
            <a:ext cx="1190625"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787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750"/>
                            </p:stCondLst>
                            <p:childTnLst>
                              <p:par>
                                <p:cTn id="9" presetID="10" presetClass="entr" presetSubtype="0" fill="hold" nodeType="afterEffect">
                                  <p:stCondLst>
                                    <p:cond delay="200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par>
                                <p:cTn id="12" presetID="10" presetClass="entr" presetSubtype="0" fill="hold" nodeType="withEffect">
                                  <p:stCondLst>
                                    <p:cond delay="1000"/>
                                  </p:stCondLst>
                                  <p:childTnLst>
                                    <p:set>
                                      <p:cBhvr>
                                        <p:cTn id="13" dur="1" fill="hold">
                                          <p:stCondLst>
                                            <p:cond delay="0"/>
                                          </p:stCondLst>
                                        </p:cTn>
                                        <p:tgtEl>
                                          <p:spTgt spid="2052"/>
                                        </p:tgtEl>
                                        <p:attrNameLst>
                                          <p:attrName>style.visibility</p:attrName>
                                        </p:attrNameLst>
                                      </p:cBhvr>
                                      <p:to>
                                        <p:strVal val="visible"/>
                                      </p:to>
                                    </p:set>
                                    <p:animEffect transition="in" filter="fade">
                                      <p:cBhvr>
                                        <p:cTn id="14" dur="2000"/>
                                        <p:tgtEl>
                                          <p:spTgt spid="2052"/>
                                        </p:tgtEl>
                                      </p:cBhvr>
                                    </p:animEffect>
                                  </p:childTnLst>
                                </p:cTn>
                              </p:par>
                            </p:childTnLst>
                          </p:cTn>
                        </p:par>
                        <p:par>
                          <p:cTn id="15" fill="hold">
                            <p:stCondLst>
                              <p:cond delay="4750"/>
                            </p:stCondLst>
                            <p:childTnLst>
                              <p:par>
                                <p:cTn id="16" presetID="10" presetClass="entr" presetSubtype="0" fill="hold" nodeType="afterEffect">
                                  <p:stCondLst>
                                    <p:cond delay="200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6705600" cy="9906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dirty="0" smtClean="0"/>
              <a:t> </a:t>
            </a:r>
            <a:r>
              <a:rPr lang="en-US" dirty="0" smtClean="0">
                <a:solidFill>
                  <a:schemeClr val="accent1">
                    <a:lumMod val="75000"/>
                  </a:schemeClr>
                </a:solidFill>
              </a:rPr>
              <a:t>What is child development?</a:t>
            </a:r>
            <a:endParaRPr lang="en-US" dirty="0">
              <a:solidFill>
                <a:schemeClr val="accent1">
                  <a:lumMod val="75000"/>
                </a:schemeClr>
              </a:solidFill>
            </a:endParaRPr>
          </a:p>
        </p:txBody>
      </p:sp>
      <p:sp>
        <p:nvSpPr>
          <p:cNvPr id="3" name="Content Placeholder 2"/>
          <p:cNvSpPr>
            <a:spLocks noGrp="1"/>
          </p:cNvSpPr>
          <p:nvPr>
            <p:ph idx="1"/>
          </p:nvPr>
        </p:nvSpPr>
        <p:spPr>
          <a:xfrm>
            <a:off x="457200" y="1524000"/>
            <a:ext cx="8458200" cy="4871686"/>
          </a:xfrm>
        </p:spPr>
        <p:txBody>
          <a:bodyPr>
            <a:normAutofit fontScale="92500" lnSpcReduction="20000"/>
          </a:bodyPr>
          <a:lstStyle/>
          <a:p>
            <a:pPr marL="0" indent="0">
              <a:buNone/>
            </a:pPr>
            <a:r>
              <a:rPr lang="en-US" dirty="0"/>
              <a:t>A</a:t>
            </a:r>
            <a:r>
              <a:rPr lang="en-US" dirty="0" smtClean="0"/>
              <a:t> dynamic process between each individual and the environment in which:</a:t>
            </a:r>
          </a:p>
          <a:p>
            <a:pPr marL="971550" lvl="1" indent="-514350">
              <a:buFont typeface="+mj-lt"/>
              <a:buAutoNum type="arabicPeriod"/>
            </a:pPr>
            <a:r>
              <a:rPr lang="en-US" dirty="0" smtClean="0"/>
              <a:t>Experiences, especially early social experiences and family environments, shape genetic expression and biological architecture, especially of the brain;</a:t>
            </a:r>
          </a:p>
          <a:p>
            <a:pPr marL="971550" lvl="1" indent="-514350">
              <a:buFont typeface="+mj-lt"/>
              <a:buAutoNum type="arabicPeriod"/>
            </a:pPr>
            <a:r>
              <a:rPr lang="en-US" dirty="0" smtClean="0"/>
              <a:t>Social, emotional, cognitive, and linguistic competencies are interdependent—optimum growth depends on them all;</a:t>
            </a:r>
          </a:p>
          <a:p>
            <a:pPr marL="971550" lvl="1" indent="-514350">
              <a:buFont typeface="+mj-lt"/>
              <a:buAutoNum type="arabicPeriod"/>
            </a:pPr>
            <a:r>
              <a:rPr lang="en-US" dirty="0" smtClean="0"/>
              <a:t>Skills are mastered hierarchically so that later attainments are built upon previous ones; and</a:t>
            </a:r>
          </a:p>
          <a:p>
            <a:pPr marL="971550" lvl="1" indent="-514350">
              <a:buFont typeface="+mj-lt"/>
              <a:buAutoNum type="arabicPeriod"/>
            </a:pPr>
            <a:r>
              <a:rPr lang="en-US" dirty="0" smtClean="0"/>
              <a:t>Growth is sometimes dependent on the right interactions at the right time (critical and sensitive periods</a:t>
            </a:r>
            <a:r>
              <a:rPr lang="en-US" dirty="0"/>
              <a:t>). </a:t>
            </a:r>
            <a:r>
              <a:rPr lang="en-US" dirty="0" smtClean="0"/>
              <a:t> </a:t>
            </a:r>
            <a:endParaRPr lang="en-US" dirty="0"/>
          </a:p>
        </p:txBody>
      </p:sp>
      <p:sp>
        <p:nvSpPr>
          <p:cNvPr id="4" name="TextBox 3"/>
          <p:cNvSpPr txBox="1"/>
          <p:nvPr/>
        </p:nvSpPr>
        <p:spPr>
          <a:xfrm>
            <a:off x="3276600" y="6019800"/>
            <a:ext cx="5044394" cy="738664"/>
          </a:xfrm>
          <a:prstGeom prst="rect">
            <a:avLst/>
          </a:prstGeom>
          <a:noFill/>
        </p:spPr>
        <p:txBody>
          <a:bodyPr wrap="none" rtlCol="0">
            <a:spAutoFit/>
          </a:bodyPr>
          <a:lstStyle/>
          <a:p>
            <a:r>
              <a:rPr lang="en-US" sz="1400" dirty="0" smtClean="0">
                <a:solidFill>
                  <a:prstClr val="black"/>
                </a:solidFill>
              </a:rPr>
              <a:t>James Heckman, 2006, Skill Formation and the </a:t>
            </a:r>
          </a:p>
          <a:p>
            <a:r>
              <a:rPr lang="en-US" sz="1400" dirty="0" smtClean="0">
                <a:solidFill>
                  <a:prstClr val="black"/>
                </a:solidFill>
              </a:rPr>
              <a:t>Economics of Investing in Disadvantaged Children;</a:t>
            </a:r>
          </a:p>
          <a:p>
            <a:r>
              <a:rPr lang="en-US" sz="1400" dirty="0" smtClean="0">
                <a:solidFill>
                  <a:prstClr val="black"/>
                </a:solidFill>
              </a:rPr>
              <a:t>NICHD Study of Early Child Care &amp; Youth Development, 1991-2007 </a:t>
            </a:r>
            <a:endParaRPr lang="en-US" sz="1400" dirty="0">
              <a:solidFill>
                <a:prstClr val="black"/>
              </a:solidFill>
            </a:endParaRPr>
          </a:p>
        </p:txBody>
      </p:sp>
    </p:spTree>
    <p:extLst>
      <p:ext uri="{BB962C8B-B14F-4D97-AF65-F5344CB8AC3E}">
        <p14:creationId xmlns:p14="http://schemas.microsoft.com/office/powerpoint/2010/main" val="707868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200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425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325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375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par>
                          <p:cTn id="28" fill="hold">
                            <p:stCondLst>
                              <p:cond delay="4250"/>
                            </p:stCondLst>
                            <p:childTnLst>
                              <p:par>
                                <p:cTn id="29" presetID="10" presetClass="entr" presetSubtype="0" fill="hold" grpId="0" nodeType="afterEffect">
                                  <p:stCondLst>
                                    <p:cond delay="100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1054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lstStyle/>
          <a:p>
            <a:r>
              <a:rPr lang="en-US" dirty="0" smtClean="0">
                <a:solidFill>
                  <a:schemeClr val="accent1">
                    <a:lumMod val="75000"/>
                  </a:schemeClr>
                </a:solidFill>
              </a:rPr>
              <a:t>Definition of Gaps:</a:t>
            </a:r>
            <a:endParaRPr lang="en-US" dirty="0">
              <a:solidFill>
                <a:schemeClr val="accent1">
                  <a:lumMod val="75000"/>
                </a:schemeClr>
              </a:solidFill>
            </a:endParaRPr>
          </a:p>
        </p:txBody>
      </p:sp>
      <p:sp>
        <p:nvSpPr>
          <p:cNvPr id="3" name="Content Placeholder 2"/>
          <p:cNvSpPr>
            <a:spLocks noGrp="1"/>
          </p:cNvSpPr>
          <p:nvPr>
            <p:ph idx="1"/>
          </p:nvPr>
        </p:nvSpPr>
        <p:spPr>
          <a:xfrm>
            <a:off x="762000" y="1447800"/>
            <a:ext cx="7924800" cy="5334000"/>
          </a:xfrm>
        </p:spPr>
        <p:txBody>
          <a:bodyPr>
            <a:normAutofit fontScale="85000" lnSpcReduction="20000"/>
          </a:bodyPr>
          <a:lstStyle/>
          <a:p>
            <a:pPr marL="742950" indent="-742950">
              <a:buFont typeface="+mj-lt"/>
              <a:buAutoNum type="arabicPeriod"/>
            </a:pPr>
            <a:r>
              <a:rPr lang="en-US" sz="4000" dirty="0" smtClean="0"/>
              <a:t>Gaps are </a:t>
            </a:r>
            <a:r>
              <a:rPr lang="en-US" sz="4000" i="1" dirty="0" smtClean="0">
                <a:solidFill>
                  <a:schemeClr val="accent1">
                    <a:lumMod val="75000"/>
                  </a:schemeClr>
                </a:solidFill>
              </a:rPr>
              <a:t>measures of the health and success of a society</a:t>
            </a:r>
            <a:r>
              <a:rPr lang="en-US" sz="4000" dirty="0" smtClean="0"/>
              <a:t>.  </a:t>
            </a:r>
          </a:p>
          <a:p>
            <a:pPr marL="971550" lvl="1" indent="-571500">
              <a:buFont typeface="Wingdings" panose="05000000000000000000" pitchFamily="2" charset="2"/>
              <a:buChar char="§"/>
            </a:pPr>
            <a:r>
              <a:rPr lang="en-US" sz="3600" dirty="0" smtClean="0"/>
              <a:t>Bigger gaps =&gt; worse health, crime, more social waste</a:t>
            </a:r>
          </a:p>
          <a:p>
            <a:pPr marL="971550" lvl="1" indent="-571500">
              <a:buFont typeface="Wingdings" panose="05000000000000000000" pitchFamily="2" charset="2"/>
              <a:buChar char="§"/>
            </a:pPr>
            <a:r>
              <a:rPr lang="en-US" sz="3600" dirty="0" smtClean="0"/>
              <a:t>Smaller gaps =&gt; better health, less crime, happier, fairer</a:t>
            </a:r>
            <a:endParaRPr lang="en-US" sz="4000" dirty="0"/>
          </a:p>
          <a:p>
            <a:pPr marL="742950" indent="-742950">
              <a:buFont typeface="+mj-lt"/>
              <a:buAutoNum type="arabicPeriod"/>
            </a:pPr>
            <a:r>
              <a:rPr lang="en-US" sz="4000" dirty="0" smtClean="0"/>
              <a:t>Gaps are </a:t>
            </a:r>
            <a:r>
              <a:rPr lang="en-US" sz="4000" i="1" dirty="0" smtClean="0">
                <a:solidFill>
                  <a:schemeClr val="accent1">
                    <a:lumMod val="75000"/>
                  </a:schemeClr>
                </a:solidFill>
              </a:rPr>
              <a:t>leading</a:t>
            </a:r>
            <a:r>
              <a:rPr lang="en-US" sz="4000" dirty="0" smtClean="0">
                <a:solidFill>
                  <a:schemeClr val="accent1">
                    <a:lumMod val="75000"/>
                  </a:schemeClr>
                </a:solidFill>
              </a:rPr>
              <a:t> </a:t>
            </a:r>
            <a:r>
              <a:rPr lang="en-US" sz="4000" i="1" dirty="0" smtClean="0">
                <a:solidFill>
                  <a:schemeClr val="accent1">
                    <a:lumMod val="75000"/>
                  </a:schemeClr>
                </a:solidFill>
              </a:rPr>
              <a:t>indicators of a society’s economic future</a:t>
            </a:r>
            <a:r>
              <a:rPr lang="en-US" sz="4000" dirty="0" smtClean="0"/>
              <a:t>.  </a:t>
            </a:r>
          </a:p>
          <a:p>
            <a:pPr marL="1143000" lvl="1" indent="-742950">
              <a:buFont typeface="Wingdings" panose="05000000000000000000" pitchFamily="2" charset="2"/>
              <a:buChar char="§"/>
            </a:pPr>
            <a:r>
              <a:rPr lang="en-US" sz="3600" dirty="0" smtClean="0"/>
              <a:t>Bigger gaps =&gt; more economic and political instability</a:t>
            </a:r>
          </a:p>
          <a:p>
            <a:pPr marL="1143000" lvl="1" indent="-742950">
              <a:buFont typeface="Wingdings" panose="05000000000000000000" pitchFamily="2" charset="2"/>
              <a:buChar char="§"/>
            </a:pPr>
            <a:r>
              <a:rPr lang="en-US" sz="3600" dirty="0" smtClean="0"/>
              <a:t>Smaller =&gt; wider prosperity and greater economic stability </a:t>
            </a:r>
          </a:p>
        </p:txBody>
      </p:sp>
    </p:spTree>
    <p:extLst>
      <p:ext uri="{BB962C8B-B14F-4D97-AF65-F5344CB8AC3E}">
        <p14:creationId xmlns:p14="http://schemas.microsoft.com/office/powerpoint/2010/main" val="766400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077200" cy="15541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3600" dirty="0" smtClean="0">
                <a:solidFill>
                  <a:schemeClr val="accent1">
                    <a:lumMod val="75000"/>
                  </a:schemeClr>
                </a:solidFill>
              </a:rPr>
              <a:t>The social brain: our survival, and our resources, depend on our social networks.</a:t>
            </a:r>
            <a:endParaRPr lang="en-US" sz="3600" dirty="0">
              <a:solidFill>
                <a:schemeClr val="accent1">
                  <a:lumMod val="75000"/>
                </a:schemeClr>
              </a:solidFill>
            </a:endParaRPr>
          </a:p>
        </p:txBody>
      </p:sp>
      <p:sp>
        <p:nvSpPr>
          <p:cNvPr id="3" name="Content Placeholder 2"/>
          <p:cNvSpPr>
            <a:spLocks noGrp="1"/>
          </p:cNvSpPr>
          <p:nvPr>
            <p:ph idx="1"/>
          </p:nvPr>
        </p:nvSpPr>
        <p:spPr>
          <a:xfrm>
            <a:off x="457200" y="2133600"/>
            <a:ext cx="8229600" cy="3992563"/>
          </a:xfrm>
        </p:spPr>
        <p:txBody>
          <a:bodyPr>
            <a:normAutofit fontScale="77500" lnSpcReduction="20000"/>
          </a:bodyPr>
          <a:lstStyle/>
          <a:p>
            <a:r>
              <a:rPr lang="en-US" dirty="0" smtClean="0"/>
              <a:t>Humans are both competitors and collaborators</a:t>
            </a:r>
          </a:p>
          <a:p>
            <a:r>
              <a:rPr lang="en-US" dirty="0" smtClean="0"/>
              <a:t>We compete for social status; the higher our rank, the more likely we are to be healthy  (Adam Smith); being lower-status produces stress, reduces resource access</a:t>
            </a:r>
          </a:p>
          <a:p>
            <a:r>
              <a:rPr lang="en-US" dirty="0" err="1" smtClean="0"/>
              <a:t>Sapolsky’s</a:t>
            </a:r>
            <a:r>
              <a:rPr lang="en-US" dirty="0" smtClean="0"/>
              <a:t> baboon status-brain experiment</a:t>
            </a:r>
          </a:p>
          <a:p>
            <a:r>
              <a:rPr lang="en-US" dirty="0" smtClean="0"/>
              <a:t>Babies first learn to read faces, &amp; respond to voices</a:t>
            </a:r>
          </a:p>
          <a:p>
            <a:r>
              <a:rPr lang="en-US" dirty="0"/>
              <a:t>T</a:t>
            </a:r>
            <a:r>
              <a:rPr lang="en-US" dirty="0" smtClean="0"/>
              <a:t>heory </a:t>
            </a:r>
            <a:r>
              <a:rPr lang="en-US" dirty="0"/>
              <a:t>of M</a:t>
            </a:r>
            <a:r>
              <a:rPr lang="en-US" dirty="0" smtClean="0"/>
              <a:t>ind </a:t>
            </a:r>
            <a:r>
              <a:rPr lang="en-US" dirty="0"/>
              <a:t>(</a:t>
            </a:r>
            <a:r>
              <a:rPr lang="en-US" dirty="0" err="1"/>
              <a:t>ToM</a:t>
            </a:r>
            <a:r>
              <a:rPr lang="en-US" dirty="0" smtClean="0"/>
              <a:t>), </a:t>
            </a:r>
            <a:r>
              <a:rPr lang="en-US" dirty="0"/>
              <a:t>the ability to </a:t>
            </a:r>
            <a:r>
              <a:rPr lang="en-US" dirty="0" smtClean="0"/>
              <a:t>understand another </a:t>
            </a:r>
            <a:r>
              <a:rPr lang="en-US" dirty="0"/>
              <a:t>individual’s mental state and take it into </a:t>
            </a:r>
            <a:r>
              <a:rPr lang="en-US" dirty="0" smtClean="0"/>
              <a:t>account in </a:t>
            </a:r>
            <a:r>
              <a:rPr lang="en-US" dirty="0"/>
              <a:t>one’s own </a:t>
            </a:r>
            <a:r>
              <a:rPr lang="en-US" dirty="0" smtClean="0"/>
              <a:t>behavior</a:t>
            </a:r>
          </a:p>
          <a:p>
            <a:r>
              <a:rPr lang="en-US" dirty="0" smtClean="0"/>
              <a:t>Language and group coordination are essential skills for building higher skills and acquiring resources</a:t>
            </a:r>
          </a:p>
          <a:p>
            <a:endParaRPr lang="en-US" dirty="0"/>
          </a:p>
        </p:txBody>
      </p:sp>
    </p:spTree>
    <p:extLst>
      <p:ext uri="{BB962C8B-B14F-4D97-AF65-F5344CB8AC3E}">
        <p14:creationId xmlns:p14="http://schemas.microsoft.com/office/powerpoint/2010/main" val="178136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590800" cy="56689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rmAutofit/>
          </a:bodyPr>
          <a:lstStyle/>
          <a:p>
            <a:pPr algn="l"/>
            <a:r>
              <a:rPr lang="en-US" sz="3200" dirty="0" smtClean="0">
                <a:solidFill>
                  <a:schemeClr val="accent1">
                    <a:lumMod val="75000"/>
                  </a:schemeClr>
                </a:solidFill>
              </a:rPr>
              <a:t>SES is like social rank.  Rank strongly influences health and brain development through stress-mechanisms.</a:t>
            </a:r>
            <a:endParaRPr lang="en-US" sz="32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42074" y="304800"/>
            <a:ext cx="5942264"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44770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dirty="0" smtClean="0"/>
              <a:t>Social Status, Rank, and Control Over One’s Work Predict How Long We Live:  The Whitehall Studies </a:t>
            </a:r>
            <a:endParaRPr lang="en-US" sz="2800" dirty="0"/>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447800"/>
            <a:ext cx="7593826" cy="5292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359157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52400"/>
            <a:ext cx="843799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90800" y="6019800"/>
            <a:ext cx="6142515" cy="646331"/>
          </a:xfrm>
          <a:prstGeom prst="rect">
            <a:avLst/>
          </a:prstGeom>
          <a:noFill/>
        </p:spPr>
        <p:txBody>
          <a:bodyPr wrap="none" rtlCol="0">
            <a:spAutoFit/>
          </a:bodyPr>
          <a:lstStyle/>
          <a:p>
            <a:r>
              <a:rPr lang="en-US" dirty="0" smtClean="0"/>
              <a:t>R. Bell, et al, Work Stress and Health: the Whitehall </a:t>
            </a:r>
            <a:r>
              <a:rPr lang="en-US" dirty="0"/>
              <a:t>II Study, </a:t>
            </a:r>
            <a:endParaRPr lang="en-US" dirty="0" smtClean="0"/>
          </a:p>
          <a:p>
            <a:r>
              <a:rPr lang="en-US" dirty="0" smtClean="0">
                <a:hlinkClick r:id="rId4"/>
              </a:rPr>
              <a:t>http</a:t>
            </a:r>
            <a:r>
              <a:rPr lang="en-US" dirty="0">
                <a:hlinkClick r:id="rId4"/>
              </a:rPr>
              <a:t>://www.ucl.ac.uk/whitehallII/pdf/Whitehallbooklet_1_.</a:t>
            </a:r>
            <a:r>
              <a:rPr lang="en-US" dirty="0" smtClean="0">
                <a:hlinkClick r:id="rId4"/>
              </a:rPr>
              <a:t>pdf</a:t>
            </a:r>
            <a:r>
              <a:rPr lang="en-US" dirty="0" smtClean="0"/>
              <a:t> </a:t>
            </a:r>
            <a:endParaRPr lang="en-US" dirty="0"/>
          </a:p>
        </p:txBody>
      </p:sp>
    </p:spTree>
    <p:extLst>
      <p:ext uri="{BB962C8B-B14F-4D97-AF65-F5344CB8AC3E}">
        <p14:creationId xmlns:p14="http://schemas.microsoft.com/office/powerpoint/2010/main" val="15205430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fontScale="90000"/>
          </a:bodyPr>
          <a:lstStyle/>
          <a:p>
            <a:pPr algn="l"/>
            <a:r>
              <a:rPr lang="en-US" dirty="0" smtClean="0"/>
              <a:t>Economic and Public Health Studies Conclusions:  </a:t>
            </a:r>
            <a:endParaRPr lang="en-US" dirty="0"/>
          </a:p>
        </p:txBody>
      </p:sp>
      <p:sp>
        <p:nvSpPr>
          <p:cNvPr id="3" name="Content Placeholder 2"/>
          <p:cNvSpPr>
            <a:spLocks noGrp="1"/>
          </p:cNvSpPr>
          <p:nvPr>
            <p:ph idx="1"/>
          </p:nvPr>
        </p:nvSpPr>
        <p:spPr>
          <a:xfrm>
            <a:off x="685800" y="1600200"/>
            <a:ext cx="8001000" cy="4525963"/>
          </a:xfrm>
        </p:spPr>
        <p:txBody>
          <a:bodyPr>
            <a:normAutofit fontScale="92500" lnSpcReduction="10000"/>
          </a:bodyPr>
          <a:lstStyle/>
          <a:p>
            <a:pPr marL="0" indent="0">
              <a:buNone/>
            </a:pPr>
            <a:r>
              <a:rPr lang="en-US" dirty="0" smtClean="0"/>
              <a:t>In general, the flatter and more stable the status hierarchy, the healthier the whole population.   </a:t>
            </a:r>
            <a:endParaRPr lang="en-US" dirty="0"/>
          </a:p>
          <a:p>
            <a:pPr marL="0" indent="0">
              <a:buNone/>
            </a:pPr>
            <a:r>
              <a:rPr lang="en-US" dirty="0" smtClean="0"/>
              <a:t>The greater the inequality: </a:t>
            </a:r>
          </a:p>
          <a:p>
            <a:r>
              <a:rPr lang="en-US" dirty="0" smtClean="0"/>
              <a:t>the greater the health and academic gradients, </a:t>
            </a:r>
          </a:p>
          <a:p>
            <a:r>
              <a:rPr lang="en-US" dirty="0" smtClean="0"/>
              <a:t>the poorer the condition of those at the bottom, and </a:t>
            </a:r>
          </a:p>
          <a:p>
            <a:r>
              <a:rPr lang="en-US" dirty="0" smtClean="0"/>
              <a:t>the greater competition and social distance between members of the society, especially males.  </a:t>
            </a:r>
            <a:endParaRPr lang="en-US" dirty="0"/>
          </a:p>
        </p:txBody>
      </p:sp>
    </p:spTree>
    <p:extLst>
      <p:ext uri="{BB962C8B-B14F-4D97-AF65-F5344CB8AC3E}">
        <p14:creationId xmlns:p14="http://schemas.microsoft.com/office/powerpoint/2010/main" val="3862822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1534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182880" tIns="91440" rIns="182880" bIns="91440">
            <a:normAutofit fontScale="90000"/>
          </a:bodyPr>
          <a:lstStyle/>
          <a:p>
            <a:pPr algn="l"/>
            <a:r>
              <a:rPr lang="en-US" sz="3200" dirty="0" smtClean="0">
                <a:solidFill>
                  <a:schemeClr val="accent1">
                    <a:lumMod val="75000"/>
                  </a:schemeClr>
                </a:solidFill>
              </a:rPr>
              <a:t>Prenatal chronic stressors, (higher in low SES mothers), impair fetal growth</a:t>
            </a:r>
            <a:endParaRPr lang="en-US" sz="3200" dirty="0">
              <a:solidFill>
                <a:schemeClr val="accent1">
                  <a:lumMod val="75000"/>
                </a:schemeClr>
              </a:solidFill>
            </a:endParaRPr>
          </a:p>
        </p:txBody>
      </p:sp>
      <p:sp>
        <p:nvSpPr>
          <p:cNvPr id="3" name="Content Placeholder 2"/>
          <p:cNvSpPr>
            <a:spLocks noGrp="1"/>
          </p:cNvSpPr>
          <p:nvPr>
            <p:ph idx="1"/>
          </p:nvPr>
        </p:nvSpPr>
        <p:spPr>
          <a:xfrm>
            <a:off x="2590800" y="1600200"/>
            <a:ext cx="6096000" cy="4876800"/>
          </a:xfrm>
        </p:spPr>
        <p:txBody>
          <a:bodyPr>
            <a:normAutofit fontScale="77500" lnSpcReduction="20000"/>
          </a:bodyPr>
          <a:lstStyle/>
          <a:p>
            <a:r>
              <a:rPr lang="en-US" dirty="0" smtClean="0"/>
              <a:t>Lower relative social status itself is stressful (e.g. the Whitehall study) and reduces life expectancy, telomere wear</a:t>
            </a:r>
          </a:p>
          <a:p>
            <a:r>
              <a:rPr lang="en-US" dirty="0" err="1" smtClean="0"/>
              <a:t>Corticotropin</a:t>
            </a:r>
            <a:r>
              <a:rPr lang="en-US" dirty="0" smtClean="0"/>
              <a:t>-releasing factor (CRF) and glucocorticoids can trigger prematurity and sculpt prenatal brain capacities, increasing later risks of distractibility, externalizing behaviors, lower IQ</a:t>
            </a:r>
          </a:p>
          <a:p>
            <a:r>
              <a:rPr lang="en-US" dirty="0" smtClean="0"/>
              <a:t>Higher risk of low </a:t>
            </a:r>
            <a:r>
              <a:rPr lang="en-US" dirty="0" err="1" smtClean="0"/>
              <a:t>birthweight</a:t>
            </a:r>
            <a:endParaRPr lang="en-US" dirty="0" smtClean="0"/>
          </a:p>
          <a:p>
            <a:r>
              <a:rPr lang="en-US" dirty="0" smtClean="0"/>
              <a:t>Chronic stress promotes higher stress reactivity / emotional dysregulation that can be transmitted across generations:  might be adaptive signal that hyper vigilance will improve survival</a:t>
            </a:r>
          </a:p>
          <a:p>
            <a:pPr marL="0" indent="0">
              <a:buNone/>
            </a:pPr>
            <a:endParaRPr lang="en-US" dirty="0"/>
          </a:p>
        </p:txBody>
      </p:sp>
      <p:pic>
        <p:nvPicPr>
          <p:cNvPr id="4" name="Picture 3" descr="C:\Users\tmoss\AppData\Local\Microsoft\Windows\Temporary Internet Files\Content.IE5\A04KK0KP\MP90044238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85" y="1828800"/>
            <a:ext cx="2692400" cy="4038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9846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2895600" cy="62785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sz="2400" dirty="0" smtClean="0">
                <a:solidFill>
                  <a:schemeClr val="accent1">
                    <a:lumMod val="75000"/>
                  </a:schemeClr>
                </a:solidFill>
              </a:rPr>
              <a:t>A famous rat study by Michael </a:t>
            </a:r>
            <a:r>
              <a:rPr lang="en-US" sz="2400" dirty="0" err="1" smtClean="0">
                <a:solidFill>
                  <a:schemeClr val="accent1">
                    <a:lumMod val="75000"/>
                  </a:schemeClr>
                </a:solidFill>
              </a:rPr>
              <a:t>Meaney</a:t>
            </a:r>
            <a:r>
              <a:rPr lang="en-US" sz="2400" dirty="0" smtClean="0">
                <a:solidFill>
                  <a:schemeClr val="accent1">
                    <a:lumMod val="75000"/>
                  </a:schemeClr>
                </a:solidFill>
              </a:rPr>
              <a:t> showed how maternal behaviors—licking her pups, or not—could turn certain genes on or off, and pass the genes, in the on or off position, to the next generation, which then repeated the behavior.  The payoff:  some switches, in traumatic stress for example, may be turned back to the healthier position.</a:t>
            </a:r>
            <a:endParaRPr lang="en-US" sz="24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76200"/>
            <a:ext cx="5368138" cy="6169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800600" y="6282981"/>
            <a:ext cx="3962399" cy="553998"/>
          </a:xfrm>
          <a:prstGeom prst="rect">
            <a:avLst/>
          </a:prstGeom>
          <a:noFill/>
        </p:spPr>
        <p:txBody>
          <a:bodyPr wrap="square" rtlCol="0">
            <a:spAutoFit/>
          </a:bodyPr>
          <a:lstStyle/>
          <a:p>
            <a:r>
              <a:rPr lang="en-US" sz="1000" dirty="0" smtClean="0"/>
              <a:t>Hackman, D.A., et al, (2010).  Socioeconomic status and the brain: Mechanistic insights from human and  animal research.  </a:t>
            </a:r>
            <a:r>
              <a:rPr lang="en-US" sz="1000" i="1" dirty="0" smtClean="0"/>
              <a:t>Neuroscience, </a:t>
            </a:r>
            <a:r>
              <a:rPr lang="en-US" sz="1000" dirty="0" smtClean="0"/>
              <a:t>vol. 11, Sept., 651-659. </a:t>
            </a:r>
            <a:endParaRPr lang="en-US" sz="1000" dirty="0"/>
          </a:p>
        </p:txBody>
      </p:sp>
    </p:spTree>
    <p:extLst>
      <p:ext uri="{BB962C8B-B14F-4D97-AF65-F5344CB8AC3E}">
        <p14:creationId xmlns:p14="http://schemas.microsoft.com/office/powerpoint/2010/main" val="36312652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16844" y="1524000"/>
            <a:ext cx="8346155" cy="545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04800"/>
            <a:ext cx="82296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sz="3300" dirty="0" smtClean="0">
                <a:solidFill>
                  <a:schemeClr val="accent1">
                    <a:lumMod val="75000"/>
                  </a:schemeClr>
                </a:solidFill>
              </a:rPr>
              <a:t>Similar mechanisms in humans link prenatal stress to reduced birth weights and later diseases</a:t>
            </a:r>
            <a:r>
              <a:rPr lang="en-US" dirty="0" smtClean="0">
                <a:solidFill>
                  <a:schemeClr val="accent1">
                    <a:lumMod val="75000"/>
                  </a:schemeClr>
                </a:solidFill>
              </a:rPr>
              <a:t>. </a:t>
            </a:r>
            <a:endParaRPr lang="en-US" dirty="0">
              <a:solidFill>
                <a:schemeClr val="accent1">
                  <a:lumMod val="75000"/>
                </a:schemeClr>
              </a:solidFill>
            </a:endParaRPr>
          </a:p>
        </p:txBody>
      </p:sp>
    </p:spTree>
    <p:extLst>
      <p:ext uri="{BB962C8B-B14F-4D97-AF65-F5344CB8AC3E}">
        <p14:creationId xmlns:p14="http://schemas.microsoft.com/office/powerpoint/2010/main" val="1648564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239000" cy="12954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dirty="0" smtClean="0">
                <a:solidFill>
                  <a:schemeClr val="accent1">
                    <a:lumMod val="75000"/>
                  </a:schemeClr>
                </a:solidFill>
              </a:rPr>
              <a:t>Low SES prompts poor postnatal responsiveness</a:t>
            </a:r>
            <a:endParaRPr lang="en-US" dirty="0">
              <a:solidFill>
                <a:schemeClr val="accent1">
                  <a:lumMod val="75000"/>
                </a:schemeClr>
              </a:solidFill>
            </a:endParaRPr>
          </a:p>
        </p:txBody>
      </p:sp>
      <p:sp>
        <p:nvSpPr>
          <p:cNvPr id="3" name="Content Placeholder 2"/>
          <p:cNvSpPr>
            <a:spLocks noGrp="1"/>
          </p:cNvSpPr>
          <p:nvPr>
            <p:ph idx="1"/>
          </p:nvPr>
        </p:nvSpPr>
        <p:spPr>
          <a:xfrm>
            <a:off x="2742484" y="1600200"/>
            <a:ext cx="5867400" cy="5029200"/>
          </a:xfrm>
        </p:spPr>
        <p:txBody>
          <a:bodyPr>
            <a:normAutofit fontScale="77500" lnSpcReduction="20000"/>
          </a:bodyPr>
          <a:lstStyle/>
          <a:p>
            <a:r>
              <a:rPr lang="en-US" dirty="0" smtClean="0"/>
              <a:t>Low parental SES is associated with parental irritability, depression, anxiety</a:t>
            </a:r>
          </a:p>
          <a:p>
            <a:r>
              <a:rPr lang="en-US" dirty="0" smtClean="0"/>
              <a:t>Parents typically invest less in children when the parents’ survival seems threatened (parental investment theory)</a:t>
            </a:r>
          </a:p>
          <a:p>
            <a:r>
              <a:rPr lang="en-US" dirty="0" smtClean="0"/>
              <a:t>Parental stress also leads to reduced nurturance (less warmth, less sensitivity, less language play) and higher likelihood of harsh and inconsistent discipline, neglect, and abuse</a:t>
            </a:r>
          </a:p>
          <a:p>
            <a:r>
              <a:rPr lang="en-US" dirty="0" smtClean="0"/>
              <a:t>The quality of early parenting can predict children’s emotional and behavior patterns years later, and risks, like dropping out of school</a:t>
            </a:r>
            <a:endParaRPr lang="en-US"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2884229"/>
            <a:ext cx="2243190" cy="1496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60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57394" y="152400"/>
            <a:ext cx="6986606"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274638"/>
            <a:ext cx="2057400" cy="49831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a:bodyPr>
          <a:lstStyle/>
          <a:p>
            <a:pPr algn="l"/>
            <a:r>
              <a:rPr lang="en-US" sz="2400" dirty="0" smtClean="0">
                <a:solidFill>
                  <a:schemeClr val="accent1">
                    <a:lumMod val="75000"/>
                  </a:schemeClr>
                </a:solidFill>
              </a:rPr>
              <a:t>We are talking about probabilities, not inevitabilities.  Poor parents can moderate the effects of poverty, but the odds are against them.</a:t>
            </a:r>
            <a:endParaRPr lang="en-US" sz="2400" dirty="0">
              <a:solidFill>
                <a:schemeClr val="accent1">
                  <a:lumMod val="75000"/>
                </a:schemeClr>
              </a:solidFill>
            </a:endParaRPr>
          </a:p>
        </p:txBody>
      </p:sp>
    </p:spTree>
    <p:extLst>
      <p:ext uri="{BB962C8B-B14F-4D97-AF65-F5344CB8AC3E}">
        <p14:creationId xmlns:p14="http://schemas.microsoft.com/office/powerpoint/2010/main" val="10849846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926" y="0"/>
            <a:ext cx="8243997" cy="670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6934200" y="838200"/>
            <a:ext cx="1905000" cy="5791200"/>
          </a:xfrm>
          <a:solidFill>
            <a:schemeClr val="bg1">
              <a:lumMod val="95000"/>
            </a:schemeClr>
          </a:solidFill>
          <a:ln w="12700">
            <a:solidFill>
              <a:srgbClr val="B45608"/>
            </a:solidFill>
          </a:ln>
          <a:effectLst>
            <a:outerShdw blurRad="50800" dist="190500" dir="2700000" algn="tl" rotWithShape="0">
              <a:prstClr val="black">
                <a:alpha val="26000"/>
              </a:prstClr>
            </a:outerShdw>
          </a:effectLst>
        </p:spPr>
        <p:txBody>
          <a:bodyPr>
            <a:normAutofit fontScale="90000"/>
          </a:bodyPr>
          <a:lstStyle/>
          <a:p>
            <a:pPr algn="l"/>
            <a:r>
              <a:rPr lang="en-US" sz="2400" dirty="0" smtClean="0"/>
              <a:t>American gaps show in international comparisons:  UNICEF’s rating of child well being places the U.S. near the bottom of developed countries.</a:t>
            </a:r>
            <a:r>
              <a:rPr lang="en-US" sz="2500" dirty="0" smtClean="0"/>
              <a:t/>
            </a:r>
            <a:br>
              <a:rPr lang="en-US" sz="2500" dirty="0" smtClean="0"/>
            </a:br>
            <a:r>
              <a:rPr lang="en-US" sz="2500" dirty="0" smtClean="0"/>
              <a:t/>
            </a:r>
            <a:br>
              <a:rPr lang="en-US" sz="2500" dirty="0" smtClean="0"/>
            </a:br>
            <a:r>
              <a:rPr lang="en-US" sz="1800" dirty="0" smtClean="0">
                <a:latin typeface="+mn-lt"/>
              </a:rPr>
              <a:t>U.S. spends more but gets less in education &amp; health care;  no practical  support for single moms.</a:t>
            </a:r>
            <a:endParaRPr lang="en-US" sz="2500" dirty="0"/>
          </a:p>
        </p:txBody>
      </p:sp>
    </p:spTree>
    <p:extLst>
      <p:ext uri="{BB962C8B-B14F-4D97-AF65-F5344CB8AC3E}">
        <p14:creationId xmlns:p14="http://schemas.microsoft.com/office/powerpoint/2010/main" val="1021216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7318" y="13855"/>
            <a:ext cx="8551718" cy="678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486400" y="609600"/>
            <a:ext cx="3048000" cy="4343400"/>
          </a:xfrm>
          <a:solidFill>
            <a:schemeClr val="bg1">
              <a:lumMod val="95000"/>
            </a:schemeClr>
          </a:solidFill>
          <a:ln>
            <a:solidFill>
              <a:schemeClr val="accent1"/>
            </a:solidFill>
          </a:ln>
          <a:effectLst>
            <a:outerShdw blurRad="50800" dist="317500" dir="2700000" algn="tl" rotWithShape="0">
              <a:prstClr val="black">
                <a:alpha val="25000"/>
              </a:prstClr>
            </a:outerShdw>
          </a:effectLst>
        </p:spPr>
        <p:txBody>
          <a:bodyPr lIns="182880" tIns="91440" rIns="182880" bIns="91440">
            <a:normAutofit/>
          </a:bodyPr>
          <a:lstStyle/>
          <a:p>
            <a:pPr algn="l"/>
            <a:r>
              <a:rPr lang="en-US" sz="2300" dirty="0" smtClean="0">
                <a:solidFill>
                  <a:schemeClr val="accent1">
                    <a:lumMod val="75000"/>
                  </a:schemeClr>
                </a:solidFill>
              </a:rPr>
              <a:t>Early stressors interfere with bonding and attachment, the foundation of later social skills.  Insecure bonding is </a:t>
            </a:r>
            <a:r>
              <a:rPr lang="en-US" sz="2300" i="1" dirty="0" smtClean="0">
                <a:solidFill>
                  <a:schemeClr val="accent1">
                    <a:lumMod val="75000"/>
                  </a:schemeClr>
                </a:solidFill>
              </a:rPr>
              <a:t>biologically embedded</a:t>
            </a:r>
            <a:r>
              <a:rPr lang="en-US" sz="2300" dirty="0" smtClean="0">
                <a:solidFill>
                  <a:schemeClr val="accent1">
                    <a:lumMod val="75000"/>
                  </a:schemeClr>
                </a:solidFill>
              </a:rPr>
              <a:t> in the HPA axis, which predicts more reactive stress responses and future social conflict.</a:t>
            </a:r>
            <a:endParaRPr lang="en-US" sz="2300" dirty="0">
              <a:solidFill>
                <a:schemeClr val="accent1">
                  <a:lumMod val="75000"/>
                </a:schemeClr>
              </a:solidFill>
            </a:endParaRPr>
          </a:p>
        </p:txBody>
      </p:sp>
    </p:spTree>
    <p:extLst>
      <p:ext uri="{BB962C8B-B14F-4D97-AF65-F5344CB8AC3E}">
        <p14:creationId xmlns:p14="http://schemas.microsoft.com/office/powerpoint/2010/main" val="360545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6"/>
            <a:ext cx="6079998" cy="1020763"/>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lIns="182880" tIns="91440" rIns="182880" bIns="91440">
            <a:noAutofit/>
          </a:bodyPr>
          <a:lstStyle/>
          <a:p>
            <a:pPr algn="l"/>
            <a:r>
              <a:rPr lang="en-US" sz="3200" dirty="0" smtClean="0">
                <a:solidFill>
                  <a:schemeClr val="accent1">
                    <a:lumMod val="75000"/>
                  </a:schemeClr>
                </a:solidFill>
              </a:rPr>
              <a:t>Quality of Parenting as Measured </a:t>
            </a:r>
            <a:br>
              <a:rPr lang="en-US" sz="3200" dirty="0" smtClean="0">
                <a:solidFill>
                  <a:schemeClr val="accent1">
                    <a:lumMod val="75000"/>
                  </a:schemeClr>
                </a:solidFill>
              </a:rPr>
            </a:br>
            <a:r>
              <a:rPr lang="en-US" sz="3200" dirty="0" smtClean="0">
                <a:solidFill>
                  <a:schemeClr val="accent1">
                    <a:lumMod val="75000"/>
                  </a:schemeClr>
                </a:solidFill>
              </a:rPr>
              <a:t>by the HOME-Short Form</a:t>
            </a:r>
            <a:endParaRPr lang="en-US" sz="32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47800"/>
            <a:ext cx="8802053" cy="494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84605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18248" y="381000"/>
            <a:ext cx="8925752" cy="662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727539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267200" cy="11430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a:bodyPr>
          <a:lstStyle/>
          <a:p>
            <a:pPr algn="l"/>
            <a:r>
              <a:rPr lang="en-US" sz="3200" dirty="0" smtClean="0">
                <a:solidFill>
                  <a:schemeClr val="accent1">
                    <a:lumMod val="75000"/>
                  </a:schemeClr>
                </a:solidFill>
              </a:rPr>
              <a:t>The Damage of Neglect</a:t>
            </a:r>
            <a:endParaRPr lang="en-US" sz="3200" dirty="0">
              <a:solidFill>
                <a:schemeClr val="accent1">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752600"/>
            <a:ext cx="545782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152399"/>
            <a:ext cx="2895600" cy="5940088"/>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wrap="square" rtlCol="0">
            <a:spAutoFit/>
          </a:bodyPr>
          <a:lstStyle/>
          <a:p>
            <a:r>
              <a:rPr lang="en-US" sz="2000" dirty="0"/>
              <a:t>T</a:t>
            </a:r>
            <a:r>
              <a:rPr lang="en-US" sz="2000" dirty="0" smtClean="0"/>
              <a:t>he lack of appropriate responsiveness,  can damage the developing brain as well as other systems.  Depending on timing, severity and duration, developmental insults can lead to a wide range of physical and mental health impairments later in childhood or adulthood—from heart disease, diabetes, depression, memory loss, hypertension, to substance abuse, disabilities and premature aging and death.</a:t>
            </a:r>
            <a:endParaRPr lang="en-US" sz="2000" dirty="0"/>
          </a:p>
        </p:txBody>
      </p:sp>
      <p:sp>
        <p:nvSpPr>
          <p:cNvPr id="4" name="TextBox 3"/>
          <p:cNvSpPr txBox="1"/>
          <p:nvPr/>
        </p:nvSpPr>
        <p:spPr>
          <a:xfrm>
            <a:off x="457200" y="6019800"/>
            <a:ext cx="5105400" cy="646331"/>
          </a:xfrm>
          <a:prstGeom prst="rect">
            <a:avLst/>
          </a:prstGeom>
          <a:noFill/>
        </p:spPr>
        <p:txBody>
          <a:bodyPr wrap="square" rtlCol="0">
            <a:spAutoFit/>
          </a:bodyPr>
          <a:lstStyle/>
          <a:p>
            <a:r>
              <a:rPr lang="en-US" dirty="0" smtClean="0"/>
              <a:t>This is an extreme example, but day-to-day mild forms of neglect will have proportionate effects.</a:t>
            </a:r>
            <a:endParaRPr lang="en-US" dirty="0"/>
          </a:p>
        </p:txBody>
      </p:sp>
    </p:spTree>
    <p:extLst>
      <p:ext uri="{BB962C8B-B14F-4D97-AF65-F5344CB8AC3E}">
        <p14:creationId xmlns:p14="http://schemas.microsoft.com/office/powerpoint/2010/main" val="1757428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rmAutofit fontScale="90000"/>
          </a:bodyPr>
          <a:lstStyle/>
          <a:p>
            <a:pPr algn="l"/>
            <a:r>
              <a:rPr lang="en-US" dirty="0" smtClean="0">
                <a:solidFill>
                  <a:schemeClr val="accent1">
                    <a:lumMod val="75000"/>
                  </a:schemeClr>
                </a:solidFill>
              </a:rPr>
              <a:t>The effects of developmental poverty can emerge later, in adulthood</a:t>
            </a:r>
            <a:endParaRPr lang="en-US" dirty="0">
              <a:solidFill>
                <a:schemeClr val="accent1">
                  <a:lumMod val="75000"/>
                </a:schemeClr>
              </a:solidFill>
            </a:endParaRPr>
          </a:p>
        </p:txBody>
      </p:sp>
      <p:pic>
        <p:nvPicPr>
          <p:cNvPr id="102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935997"/>
            <a:ext cx="8229600" cy="385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543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6126162"/>
          </a:xfrm>
          <a:solidFill>
            <a:schemeClr val="bg1">
              <a:lumMod val="95000"/>
            </a:schemeClr>
          </a:solidFill>
          <a:ln>
            <a:solidFill>
              <a:schemeClr val="accent1"/>
            </a:solidFill>
          </a:ln>
          <a:effectLst>
            <a:outerShdw blurRad="50800" dist="254000" dir="2700000" algn="tl" rotWithShape="0">
              <a:prstClr val="black">
                <a:alpha val="22000"/>
              </a:prstClr>
            </a:outerShdw>
          </a:effectLst>
        </p:spPr>
        <p:txBody>
          <a:bodyPr lIns="182880" tIns="91440" rIns="182880" bIns="91440">
            <a:normAutofit fontScale="90000"/>
          </a:bodyPr>
          <a:lstStyle/>
          <a:p>
            <a:pPr algn="l"/>
            <a:r>
              <a:rPr lang="en-US" sz="3100" dirty="0" smtClean="0">
                <a:solidFill>
                  <a:schemeClr val="accent1">
                    <a:lumMod val="75000"/>
                  </a:schemeClr>
                </a:solidFill>
              </a:rPr>
              <a:t>The warmth and language environments of Early Ed. &amp; Child Care are also essential building blocks.  Of the 45 percent of 2-year-olds in low-quality day care, the majority are very poor, and African-American or Hispanic.</a:t>
            </a:r>
            <a:r>
              <a:rPr lang="en-US" sz="3600" dirty="0" smtClean="0">
                <a:solidFill>
                  <a:schemeClr val="accent1">
                    <a:lumMod val="75000"/>
                  </a:schemeClr>
                </a:solidFill>
              </a:rPr>
              <a:t/>
            </a:r>
            <a:br>
              <a:rPr lang="en-US" sz="3600" dirty="0" smtClean="0">
                <a:solidFill>
                  <a:schemeClr val="accent1">
                    <a:lumMod val="75000"/>
                  </a:schemeClr>
                </a:solidFill>
              </a:rPr>
            </a:br>
            <a:r>
              <a:rPr lang="en-US" sz="3600" dirty="0">
                <a:solidFill>
                  <a:schemeClr val="accent1">
                    <a:lumMod val="75000"/>
                  </a:schemeClr>
                </a:solidFill>
              </a:rPr>
              <a:t/>
            </a:r>
            <a:br>
              <a:rPr lang="en-US" sz="3600" dirty="0">
                <a:solidFill>
                  <a:schemeClr val="accent1">
                    <a:lumMod val="75000"/>
                  </a:schemeClr>
                </a:solidFill>
              </a:rPr>
            </a:br>
            <a:r>
              <a:rPr lang="en-US" sz="1200" dirty="0" smtClean="0">
                <a:solidFill>
                  <a:schemeClr val="accent1">
                    <a:lumMod val="75000"/>
                  </a:schemeClr>
                </a:solidFill>
              </a:rPr>
              <a:t>G.M. Mulligan and K.D. Flanagan, </a:t>
            </a:r>
            <a:r>
              <a:rPr lang="en-US" sz="1200" i="1" dirty="0" smtClean="0">
                <a:solidFill>
                  <a:schemeClr val="accent1">
                    <a:lumMod val="75000"/>
                  </a:schemeClr>
                </a:solidFill>
              </a:rPr>
              <a:t>Age 2: Findings from the 2-Year-Old Follow-Up of the Early Childhood Longitudinal Study, Birth Cohort (ECLS-B), U.S. Dept. of Education, NCES, August 2006</a:t>
            </a:r>
            <a:endParaRPr lang="en-US" sz="3600" dirty="0">
              <a:solidFill>
                <a:schemeClr val="accent1">
                  <a:lumMod val="75000"/>
                </a:schemeClr>
              </a:solidFill>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0"/>
            <a:ext cx="462367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79675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6781800" cy="6397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3600" dirty="0" smtClean="0">
                <a:solidFill>
                  <a:schemeClr val="accent1">
                    <a:lumMod val="75000"/>
                  </a:schemeClr>
                </a:solidFill>
              </a:rPr>
              <a:t>Take-home lessons about the gap:</a:t>
            </a:r>
            <a:endParaRPr lang="en-US" sz="3600" dirty="0">
              <a:solidFill>
                <a:schemeClr val="accent1">
                  <a:lumMod val="75000"/>
                </a:schemeClr>
              </a:solidFill>
            </a:endParaRPr>
          </a:p>
        </p:txBody>
      </p:sp>
      <p:sp>
        <p:nvSpPr>
          <p:cNvPr id="3" name="Content Placeholder 2"/>
          <p:cNvSpPr>
            <a:spLocks noGrp="1"/>
          </p:cNvSpPr>
          <p:nvPr>
            <p:ph idx="1"/>
          </p:nvPr>
        </p:nvSpPr>
        <p:spPr>
          <a:xfrm>
            <a:off x="381000" y="1295400"/>
            <a:ext cx="8229600" cy="5562600"/>
          </a:xfrm>
        </p:spPr>
        <p:txBody>
          <a:bodyPr>
            <a:noAutofit/>
          </a:bodyPr>
          <a:lstStyle/>
          <a:p>
            <a:r>
              <a:rPr lang="en-US" sz="2600" dirty="0" smtClean="0"/>
              <a:t>Early child and brain development can </a:t>
            </a:r>
            <a:r>
              <a:rPr lang="en-US" sz="2600" dirty="0"/>
              <a:t>a</a:t>
            </a:r>
            <a:r>
              <a:rPr lang="en-US" sz="2600" dirty="0" smtClean="0"/>
              <a:t>ffect physical and mental health, learning, and behavior for life.  They can also have intergenerational effects.</a:t>
            </a:r>
          </a:p>
          <a:p>
            <a:r>
              <a:rPr lang="en-US" sz="2600" dirty="0" smtClean="0"/>
              <a:t>The quality of early childhood, in language immersion, responsive care, play, bonding and attachment, experience, nutrition, and health, predicts the quality of a country’s future population and to a significant degree, a country’s future health, competence, and prosperity.</a:t>
            </a:r>
          </a:p>
          <a:p>
            <a:r>
              <a:rPr lang="en-US" sz="2600" dirty="0" smtClean="0"/>
              <a:t>If we want to reduce health and academic gaps, we need to reduce the stresses of maternal and child poverty and improve the quality of parenting, and of early childcare and education.</a:t>
            </a:r>
          </a:p>
        </p:txBody>
      </p:sp>
    </p:spTree>
    <p:extLst>
      <p:ext uri="{BB962C8B-B14F-4D97-AF65-F5344CB8AC3E}">
        <p14:creationId xmlns:p14="http://schemas.microsoft.com/office/powerpoint/2010/main" val="123274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75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7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7065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fontScale="90000"/>
          </a:bodyPr>
          <a:lstStyle/>
          <a:p>
            <a:pPr algn="l"/>
            <a:r>
              <a:rPr lang="en-US" dirty="0" smtClean="0">
                <a:solidFill>
                  <a:schemeClr val="accent1">
                    <a:lumMod val="75000"/>
                  </a:schemeClr>
                </a:solidFill>
              </a:rPr>
              <a:t>The 3 most important early factors for a child’s future academic success are:</a:t>
            </a:r>
            <a:endParaRPr lang="en-US" dirty="0">
              <a:solidFill>
                <a:schemeClr val="accent1">
                  <a:lumMod val="75000"/>
                </a:schemeClr>
              </a:solidFill>
            </a:endParaRPr>
          </a:p>
        </p:txBody>
      </p:sp>
      <p:sp>
        <p:nvSpPr>
          <p:cNvPr id="3" name="Content Placeholder 2"/>
          <p:cNvSpPr>
            <a:spLocks noGrp="1"/>
          </p:cNvSpPr>
          <p:nvPr>
            <p:ph idx="1"/>
          </p:nvPr>
        </p:nvSpPr>
        <p:spPr>
          <a:xfrm>
            <a:off x="457200" y="2286000"/>
            <a:ext cx="8229600" cy="4114800"/>
          </a:xfrm>
        </p:spPr>
        <p:txBody>
          <a:bodyPr>
            <a:normAutofit lnSpcReduction="10000"/>
          </a:bodyPr>
          <a:lstStyle/>
          <a:p>
            <a:r>
              <a:rPr lang="en-US" dirty="0" smtClean="0"/>
              <a:t>Rich language &amp; intellectual stimulation</a:t>
            </a:r>
          </a:p>
          <a:p>
            <a:r>
              <a:rPr lang="en-US" dirty="0" smtClean="0"/>
              <a:t>Warm, positive bonding &amp; attachment</a:t>
            </a:r>
          </a:p>
          <a:p>
            <a:r>
              <a:rPr lang="en-US" dirty="0" smtClean="0"/>
              <a:t>Normal, not chronic, stress or neglect</a:t>
            </a:r>
            <a:endParaRPr lang="en-US" dirty="0"/>
          </a:p>
          <a:p>
            <a:endParaRPr lang="en-US" dirty="0" smtClean="0"/>
          </a:p>
          <a:p>
            <a:pPr marL="0" indent="0">
              <a:buNone/>
            </a:pPr>
            <a:r>
              <a:rPr lang="en-US" dirty="0"/>
              <a:t>T</a:t>
            </a:r>
            <a:r>
              <a:rPr lang="en-US" dirty="0" smtClean="0"/>
              <a:t>he quality of parenting accounts for about one-third of the health and education gaps between rich and poor children. </a:t>
            </a:r>
          </a:p>
          <a:p>
            <a:pPr marL="0" indent="0">
              <a:buNone/>
            </a:pPr>
            <a:r>
              <a:rPr lang="en-US" sz="2400" dirty="0" smtClean="0"/>
              <a:t>Richard Reeves and Kimberly Howard, 2013, </a:t>
            </a:r>
            <a:r>
              <a:rPr lang="en-US" sz="2400" i="1" dirty="0" smtClean="0"/>
              <a:t>The Parenting Gap</a:t>
            </a:r>
            <a:r>
              <a:rPr lang="en-US" sz="2400" dirty="0" smtClean="0"/>
              <a:t>.   </a:t>
            </a:r>
            <a:endParaRPr lang="en-US" sz="2400" dirty="0"/>
          </a:p>
        </p:txBody>
      </p:sp>
    </p:spTree>
    <p:extLst>
      <p:ext uri="{BB962C8B-B14F-4D97-AF65-F5344CB8AC3E}">
        <p14:creationId xmlns:p14="http://schemas.microsoft.com/office/powerpoint/2010/main" val="406103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00"/>
            <a:ext cx="971804" cy="923330"/>
          </a:xfrm>
          <a:prstGeom prst="rect">
            <a:avLst/>
          </a:prstGeom>
          <a:noFill/>
        </p:spPr>
        <p:txBody>
          <a:bodyPr wrap="none" rtlCol="0">
            <a:spAutoFit/>
          </a:bodyPr>
          <a:lstStyle/>
          <a:p>
            <a:r>
              <a:rPr lang="en-US" dirty="0" smtClean="0">
                <a:solidFill>
                  <a:prstClr val="black"/>
                </a:solidFill>
              </a:rPr>
              <a:t>return</a:t>
            </a:r>
          </a:p>
          <a:p>
            <a:r>
              <a:rPr lang="en-US" dirty="0" smtClean="0">
                <a:solidFill>
                  <a:prstClr val="black"/>
                </a:solidFill>
              </a:rPr>
              <a:t>per $1</a:t>
            </a:r>
          </a:p>
          <a:p>
            <a:r>
              <a:rPr lang="en-US" dirty="0" smtClean="0">
                <a:solidFill>
                  <a:prstClr val="black"/>
                </a:solidFill>
              </a:rPr>
              <a:t>invested</a:t>
            </a:r>
            <a:endParaRPr lang="en-US"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204" y="1799492"/>
            <a:ext cx="7495921" cy="4842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533400" y="152400"/>
            <a:ext cx="7010400" cy="1494692"/>
          </a:xfrm>
          <a:prstGeom prst="rect">
            <a:avLst/>
          </a:prstGeo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vert="horz" lIns="182880" tIns="91440" rIns="182880" bIns="9144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800" dirty="0" smtClean="0">
                <a:solidFill>
                  <a:schemeClr val="accent1">
                    <a:lumMod val="75000"/>
                  </a:schemeClr>
                </a:solidFill>
              </a:rPr>
              <a:t>Investments in early childhood return 3 X</a:t>
            </a:r>
            <a:br>
              <a:rPr lang="en-US" sz="2800" dirty="0" smtClean="0">
                <a:solidFill>
                  <a:schemeClr val="accent1">
                    <a:lumMod val="75000"/>
                  </a:schemeClr>
                </a:solidFill>
              </a:rPr>
            </a:br>
            <a:r>
              <a:rPr lang="en-US" sz="2800" dirty="0" smtClean="0">
                <a:solidFill>
                  <a:schemeClr val="accent1">
                    <a:lumMod val="75000"/>
                  </a:schemeClr>
                </a:solidFill>
              </a:rPr>
              <a:t>as much as school investments, and</a:t>
            </a:r>
            <a:br>
              <a:rPr lang="en-US" sz="2800" dirty="0" smtClean="0">
                <a:solidFill>
                  <a:schemeClr val="accent1">
                    <a:lumMod val="75000"/>
                  </a:schemeClr>
                </a:solidFill>
              </a:rPr>
            </a:br>
            <a:r>
              <a:rPr lang="en-US" sz="2800" dirty="0" smtClean="0">
                <a:solidFill>
                  <a:schemeClr val="accent1">
                    <a:lumMod val="75000"/>
                  </a:schemeClr>
                </a:solidFill>
              </a:rPr>
              <a:t>8 X as much as adult remediation programs.</a:t>
            </a:r>
            <a:endParaRPr lang="en-US" sz="2800" dirty="0">
              <a:solidFill>
                <a:schemeClr val="accent1">
                  <a:lumMod val="75000"/>
                </a:schemeClr>
              </a:solidFill>
            </a:endParaRPr>
          </a:p>
        </p:txBody>
      </p:sp>
    </p:spTree>
    <p:extLst>
      <p:ext uri="{BB962C8B-B14F-4D97-AF65-F5344CB8AC3E}">
        <p14:creationId xmlns:p14="http://schemas.microsoft.com/office/powerpoint/2010/main" val="250637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772400" cy="1249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fontScale="90000"/>
          </a:bodyPr>
          <a:lstStyle/>
          <a:p>
            <a:pPr algn="l"/>
            <a:r>
              <a:rPr lang="en-US" dirty="0" smtClean="0">
                <a:solidFill>
                  <a:schemeClr val="accent1">
                    <a:lumMod val="75000"/>
                  </a:schemeClr>
                </a:solidFill>
              </a:rPr>
              <a:t>What topics would you like to cover in future meetings? </a:t>
            </a:r>
            <a:endParaRPr lang="en-US" dirty="0">
              <a:solidFill>
                <a:schemeClr val="accent1">
                  <a:lumMod val="75000"/>
                </a:schemeClr>
              </a:solidFill>
            </a:endParaRPr>
          </a:p>
        </p:txBody>
      </p:sp>
      <p:sp>
        <p:nvSpPr>
          <p:cNvPr id="3" name="Content Placeholder 2"/>
          <p:cNvSpPr>
            <a:spLocks noGrp="1"/>
          </p:cNvSpPr>
          <p:nvPr>
            <p:ph idx="1"/>
          </p:nvPr>
        </p:nvSpPr>
        <p:spPr>
          <a:xfrm>
            <a:off x="457200" y="1905000"/>
            <a:ext cx="8229600" cy="4449763"/>
          </a:xfrm>
        </p:spPr>
        <p:txBody>
          <a:bodyPr>
            <a:normAutofit/>
          </a:bodyPr>
          <a:lstStyle/>
          <a:p>
            <a:pPr lvl="0"/>
            <a:r>
              <a:rPr lang="en-US" dirty="0" smtClean="0"/>
              <a:t>How do </a:t>
            </a:r>
            <a:r>
              <a:rPr lang="en-US" dirty="0"/>
              <a:t>schools contribute to gaps?</a:t>
            </a:r>
          </a:p>
          <a:p>
            <a:pPr lvl="0"/>
            <a:r>
              <a:rPr lang="en-US" dirty="0"/>
              <a:t>What are the most promising solutions?</a:t>
            </a:r>
          </a:p>
          <a:p>
            <a:pPr lvl="0"/>
            <a:r>
              <a:rPr lang="en-US" dirty="0"/>
              <a:t>Where are the biggest gaps and what solutions might be tested </a:t>
            </a:r>
            <a:r>
              <a:rPr lang="en-US" dirty="0" smtClean="0"/>
              <a:t>in those schools and districts?</a:t>
            </a:r>
            <a:endParaRPr lang="en-US" dirty="0"/>
          </a:p>
          <a:p>
            <a:pPr lvl="0"/>
            <a:r>
              <a:rPr lang="en-US" dirty="0"/>
              <a:t>How can we measure </a:t>
            </a:r>
            <a:r>
              <a:rPr lang="en-US" dirty="0" smtClean="0"/>
              <a:t>progress without </a:t>
            </a:r>
            <a:r>
              <a:rPr lang="en-US" dirty="0"/>
              <a:t>stigmatizing </a:t>
            </a:r>
            <a:r>
              <a:rPr lang="en-US" dirty="0" smtClean="0"/>
              <a:t>kids, or increasing the reporting burden?</a:t>
            </a:r>
          </a:p>
        </p:txBody>
      </p:sp>
    </p:spTree>
    <p:extLst>
      <p:ext uri="{BB962C8B-B14F-4D97-AF65-F5344CB8AC3E}">
        <p14:creationId xmlns:p14="http://schemas.microsoft.com/office/powerpoint/2010/main" val="69984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3349392"/>
              </p:ext>
            </p:extLst>
          </p:nvPr>
        </p:nvGraphicFramePr>
        <p:xfrm>
          <a:off x="381000" y="914401"/>
          <a:ext cx="8229600" cy="2298876"/>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80999">
                <a:tc>
                  <a:txBody>
                    <a:bodyPr/>
                    <a:lstStyle/>
                    <a:p>
                      <a:pPr algn="ctr"/>
                      <a:endParaRPr lang="en-US" sz="1200" dirty="0">
                        <a:solidFill>
                          <a:schemeClr val="tx1"/>
                        </a:solidFill>
                      </a:endParaRPr>
                    </a:p>
                  </a:txBody>
                  <a:tcPr anchor="b">
                    <a:solidFill>
                      <a:schemeClr val="bg1"/>
                    </a:solidFill>
                  </a:tcPr>
                </a:tc>
                <a:tc gridSpan="2">
                  <a:txBody>
                    <a:bodyPr/>
                    <a:lstStyle/>
                    <a:p>
                      <a:pPr algn="ctr"/>
                      <a:r>
                        <a:rPr lang="en-US" sz="1600" dirty="0" smtClean="0">
                          <a:solidFill>
                            <a:schemeClr val="tx1"/>
                          </a:solidFill>
                        </a:rPr>
                        <a:t>African-American</a:t>
                      </a:r>
                      <a:endParaRPr lang="en-US" sz="1600" dirty="0">
                        <a:solidFill>
                          <a:schemeClr val="tx1"/>
                        </a:solidFill>
                      </a:endParaRPr>
                    </a:p>
                  </a:txBody>
                  <a:tcPr anchor="b">
                    <a:solidFill>
                      <a:schemeClr val="bg1"/>
                    </a:solidFill>
                  </a:tcPr>
                </a:tc>
                <a:tc hMerge="1">
                  <a:txBody>
                    <a:bodyPr/>
                    <a:lstStyle/>
                    <a:p>
                      <a:endParaRPr lang="en-US" dirty="0"/>
                    </a:p>
                  </a:txBody>
                  <a:tcPr/>
                </a:tc>
                <a:tc gridSpan="2">
                  <a:txBody>
                    <a:bodyPr/>
                    <a:lstStyle/>
                    <a:p>
                      <a:pPr algn="ctr"/>
                      <a:r>
                        <a:rPr lang="en-US" sz="1600" dirty="0" smtClean="0">
                          <a:solidFill>
                            <a:schemeClr val="tx1"/>
                          </a:solidFill>
                        </a:rPr>
                        <a:t>Hispanic</a:t>
                      </a:r>
                      <a:endParaRPr lang="en-US" sz="1600" dirty="0">
                        <a:solidFill>
                          <a:schemeClr val="tx1"/>
                        </a:solidFill>
                      </a:endParaRPr>
                    </a:p>
                  </a:txBody>
                  <a:tcPr anchor="b">
                    <a:solidFill>
                      <a:schemeClr val="bg1"/>
                    </a:solidFill>
                  </a:tcPr>
                </a:tc>
                <a:tc hMerge="1">
                  <a:txBody>
                    <a:bodyPr/>
                    <a:lstStyle/>
                    <a:p>
                      <a:endParaRPr lang="en-US" dirty="0"/>
                    </a:p>
                  </a:txBody>
                  <a:tcPr/>
                </a:tc>
                <a:tc gridSpan="2">
                  <a:txBody>
                    <a:bodyPr/>
                    <a:lstStyle/>
                    <a:p>
                      <a:pPr algn="ctr"/>
                      <a:r>
                        <a:rPr lang="en-US" sz="1600" dirty="0" smtClean="0">
                          <a:solidFill>
                            <a:schemeClr val="tx1"/>
                          </a:solidFill>
                        </a:rPr>
                        <a:t>White</a:t>
                      </a:r>
                      <a:endParaRPr lang="en-US" sz="1600" dirty="0">
                        <a:solidFill>
                          <a:schemeClr val="tx1"/>
                        </a:solidFill>
                      </a:endParaRPr>
                    </a:p>
                  </a:txBody>
                  <a:tcPr anchor="b">
                    <a:solidFill>
                      <a:schemeClr val="bg1"/>
                    </a:solidFill>
                  </a:tcPr>
                </a:tc>
                <a:tc hMerge="1">
                  <a:txBody>
                    <a:bodyPr/>
                    <a:lstStyle/>
                    <a:p>
                      <a:endParaRPr lang="en-US" dirty="0"/>
                    </a:p>
                  </a:txBody>
                  <a:tcPr/>
                </a:tc>
                <a:tc gridSpan="2">
                  <a:txBody>
                    <a:bodyPr/>
                    <a:lstStyle/>
                    <a:p>
                      <a:pPr algn="ctr"/>
                      <a:r>
                        <a:rPr lang="en-US" sz="1200" dirty="0" smtClean="0">
                          <a:solidFill>
                            <a:schemeClr val="tx1"/>
                          </a:solidFill>
                        </a:rPr>
                        <a:t>Mixed, Other,  Unknown</a:t>
                      </a:r>
                      <a:endParaRPr lang="en-US" sz="1200" dirty="0">
                        <a:solidFill>
                          <a:schemeClr val="tx1"/>
                        </a:solidFill>
                      </a:endParaRPr>
                    </a:p>
                  </a:txBody>
                  <a:tcPr anchor="b">
                    <a:solidFill>
                      <a:schemeClr val="bg1"/>
                    </a:solidFill>
                  </a:tcPr>
                </a:tc>
                <a:tc hMerge="1">
                  <a:txBody>
                    <a:bodyPr/>
                    <a:lstStyle/>
                    <a:p>
                      <a:endParaRPr lang="en-US" dirty="0"/>
                    </a:p>
                  </a:txBody>
                  <a:tcPr/>
                </a:tc>
                <a:extLst>
                  <a:ext uri="{0D108BD9-81ED-4DB2-BD59-A6C34878D82A}">
                    <a16:rowId xmlns:a16="http://schemas.microsoft.com/office/drawing/2014/main" val="10000"/>
                  </a:ext>
                </a:extLst>
              </a:tr>
              <a:tr h="329336">
                <a:tc>
                  <a:txBody>
                    <a:bodyPr/>
                    <a:lstStyle/>
                    <a:p>
                      <a:endParaRPr lang="en-US" sz="1400" dirty="0">
                        <a:solidFill>
                          <a:schemeClr val="tx1"/>
                        </a:solidFill>
                      </a:endParaRPr>
                    </a:p>
                  </a:txBody>
                  <a:tcPr>
                    <a:solidFill>
                      <a:schemeClr val="bg1"/>
                    </a:solidFill>
                  </a:tcPr>
                </a:tc>
                <a:tc>
                  <a:txBody>
                    <a:bodyPr/>
                    <a:lstStyle/>
                    <a:p>
                      <a:pPr algn="ctr"/>
                      <a:r>
                        <a:rPr lang="en-US" sz="1400" dirty="0" smtClean="0">
                          <a:solidFill>
                            <a:schemeClr val="tx1"/>
                          </a:solidFill>
                        </a:rPr>
                        <a:t>n</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 of pop.</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n</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 of pop.</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n</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 of pop.</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n</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 of pop.</a:t>
                      </a:r>
                      <a:endParaRPr lang="en-US" sz="1400" dirty="0">
                        <a:solidFill>
                          <a:schemeClr val="tx1"/>
                        </a:solidFill>
                      </a:endParaRPr>
                    </a:p>
                  </a:txBody>
                  <a:tcPr anchor="b">
                    <a:solidFill>
                      <a:schemeClr val="bg1"/>
                    </a:solidFill>
                  </a:tcPr>
                </a:tc>
                <a:extLst>
                  <a:ext uri="{0D108BD9-81ED-4DB2-BD59-A6C34878D82A}">
                    <a16:rowId xmlns:a16="http://schemas.microsoft.com/office/drawing/2014/main" val="10001"/>
                  </a:ext>
                </a:extLst>
              </a:tr>
              <a:tr h="329336">
                <a:tc gridSpan="9">
                  <a:txBody>
                    <a:bodyPr/>
                    <a:lstStyle/>
                    <a:p>
                      <a:r>
                        <a:rPr lang="en-US" sz="1600" i="1" dirty="0" smtClean="0"/>
                        <a:t>Child Characteristics</a:t>
                      </a:r>
                      <a:endParaRPr lang="en-US" sz="1600" i="1" dirty="0"/>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2"/>
                  </a:ext>
                </a:extLst>
              </a:tr>
              <a:tr h="329336">
                <a:tc>
                  <a:txBody>
                    <a:bodyPr/>
                    <a:lstStyle/>
                    <a:p>
                      <a:pPr algn="r"/>
                      <a:r>
                        <a:rPr lang="en-US" sz="1600" dirty="0" smtClean="0"/>
                        <a:t>males</a:t>
                      </a:r>
                      <a:endParaRPr lang="en-US" sz="1600" dirty="0"/>
                    </a:p>
                  </a:txBody>
                  <a:tcPr/>
                </a:tc>
                <a:tc>
                  <a:txBody>
                    <a:bodyPr/>
                    <a:lstStyle/>
                    <a:p>
                      <a:pPr algn="ctr"/>
                      <a:r>
                        <a:rPr lang="en-US" sz="1600" dirty="0" smtClean="0"/>
                        <a:t>9,331</a:t>
                      </a:r>
                      <a:endParaRPr lang="en-US" sz="1600" dirty="0"/>
                    </a:p>
                  </a:txBody>
                  <a:tcPr/>
                </a:tc>
                <a:tc>
                  <a:txBody>
                    <a:bodyPr/>
                    <a:lstStyle/>
                    <a:p>
                      <a:pPr algn="ctr"/>
                      <a:r>
                        <a:rPr lang="en-US" sz="1600" dirty="0" smtClean="0"/>
                        <a:t>3.5</a:t>
                      </a:r>
                      <a:endParaRPr lang="en-US" sz="1600" dirty="0"/>
                    </a:p>
                  </a:txBody>
                  <a:tcPr/>
                </a:tc>
                <a:tc>
                  <a:txBody>
                    <a:bodyPr/>
                    <a:lstStyle/>
                    <a:p>
                      <a:pPr algn="ctr"/>
                      <a:r>
                        <a:rPr lang="en-US" sz="1600" dirty="0" smtClean="0"/>
                        <a:t>11,536</a:t>
                      </a:r>
                      <a:endParaRPr lang="en-US" sz="1600" dirty="0"/>
                    </a:p>
                  </a:txBody>
                  <a:tcPr/>
                </a:tc>
                <a:tc>
                  <a:txBody>
                    <a:bodyPr/>
                    <a:lstStyle/>
                    <a:p>
                      <a:pPr algn="ctr"/>
                      <a:r>
                        <a:rPr lang="en-US" sz="1600" dirty="0" smtClean="0"/>
                        <a:t>4.3</a:t>
                      </a:r>
                      <a:endParaRPr lang="en-US" sz="1600" dirty="0"/>
                    </a:p>
                  </a:txBody>
                  <a:tcPr/>
                </a:tc>
                <a:tc>
                  <a:txBody>
                    <a:bodyPr/>
                    <a:lstStyle/>
                    <a:p>
                      <a:pPr algn="ctr"/>
                      <a:r>
                        <a:rPr lang="en-US" sz="1600" dirty="0" smtClean="0"/>
                        <a:t>100,111</a:t>
                      </a:r>
                      <a:endParaRPr lang="en-US" sz="1600" dirty="0"/>
                    </a:p>
                  </a:txBody>
                  <a:tcPr/>
                </a:tc>
                <a:tc>
                  <a:txBody>
                    <a:bodyPr/>
                    <a:lstStyle/>
                    <a:p>
                      <a:pPr algn="ctr"/>
                      <a:r>
                        <a:rPr lang="en-US" sz="1600" dirty="0" smtClean="0"/>
                        <a:t>37.5</a:t>
                      </a:r>
                      <a:endParaRPr lang="en-US" sz="1600" dirty="0"/>
                    </a:p>
                  </a:txBody>
                  <a:tcPr/>
                </a:tc>
                <a:tc>
                  <a:txBody>
                    <a:bodyPr/>
                    <a:lstStyle/>
                    <a:p>
                      <a:pPr algn="ctr"/>
                      <a:r>
                        <a:rPr lang="en-US" sz="1600" dirty="0" smtClean="0"/>
                        <a:t>16,068</a:t>
                      </a:r>
                      <a:endParaRPr lang="en-US" sz="1600" dirty="0"/>
                    </a:p>
                  </a:txBody>
                  <a:tcPr/>
                </a:tc>
                <a:tc>
                  <a:txBody>
                    <a:bodyPr/>
                    <a:lstStyle/>
                    <a:p>
                      <a:pPr algn="ctr"/>
                      <a:r>
                        <a:rPr lang="en-US" sz="1600" dirty="0" smtClean="0"/>
                        <a:t>6.0</a:t>
                      </a:r>
                      <a:endParaRPr lang="en-US" sz="1600" dirty="0"/>
                    </a:p>
                  </a:txBody>
                  <a:tcPr/>
                </a:tc>
                <a:extLst>
                  <a:ext uri="{0D108BD9-81ED-4DB2-BD59-A6C34878D82A}">
                    <a16:rowId xmlns:a16="http://schemas.microsoft.com/office/drawing/2014/main" val="10003"/>
                  </a:ext>
                </a:extLst>
              </a:tr>
              <a:tr h="329336">
                <a:tc>
                  <a:txBody>
                    <a:bodyPr/>
                    <a:lstStyle/>
                    <a:p>
                      <a:pPr algn="r"/>
                      <a:r>
                        <a:rPr lang="en-US" sz="1600" dirty="0" smtClean="0"/>
                        <a:t>females</a:t>
                      </a:r>
                      <a:endParaRPr lang="en-US" sz="1600" dirty="0"/>
                    </a:p>
                  </a:txBody>
                  <a:tcPr/>
                </a:tc>
                <a:tc>
                  <a:txBody>
                    <a:bodyPr/>
                    <a:lstStyle/>
                    <a:p>
                      <a:pPr algn="ctr"/>
                      <a:r>
                        <a:rPr lang="en-US" sz="1600" dirty="0" smtClean="0"/>
                        <a:t>8,998</a:t>
                      </a:r>
                      <a:endParaRPr lang="en-US" sz="1600" dirty="0"/>
                    </a:p>
                  </a:txBody>
                  <a:tcPr/>
                </a:tc>
                <a:tc>
                  <a:txBody>
                    <a:bodyPr/>
                    <a:lstStyle/>
                    <a:p>
                      <a:pPr algn="ctr"/>
                      <a:r>
                        <a:rPr lang="en-US" sz="1600" dirty="0" smtClean="0"/>
                        <a:t>3.4</a:t>
                      </a:r>
                      <a:endParaRPr lang="en-US" sz="1600" dirty="0"/>
                    </a:p>
                  </a:txBody>
                  <a:tcPr/>
                </a:tc>
                <a:tc>
                  <a:txBody>
                    <a:bodyPr/>
                    <a:lstStyle/>
                    <a:p>
                      <a:pPr algn="ctr"/>
                      <a:r>
                        <a:rPr lang="en-US" sz="1600" dirty="0" smtClean="0"/>
                        <a:t>10,964</a:t>
                      </a:r>
                      <a:endParaRPr lang="en-US" sz="1600" dirty="0"/>
                    </a:p>
                  </a:txBody>
                  <a:tcPr/>
                </a:tc>
                <a:tc>
                  <a:txBody>
                    <a:bodyPr/>
                    <a:lstStyle/>
                    <a:p>
                      <a:pPr algn="ctr"/>
                      <a:r>
                        <a:rPr lang="en-US" sz="1600" dirty="0" smtClean="0"/>
                        <a:t>4.1</a:t>
                      </a:r>
                      <a:endParaRPr lang="en-US" sz="1600" dirty="0"/>
                    </a:p>
                  </a:txBody>
                  <a:tcPr/>
                </a:tc>
                <a:tc>
                  <a:txBody>
                    <a:bodyPr/>
                    <a:lstStyle/>
                    <a:p>
                      <a:pPr algn="ctr"/>
                      <a:r>
                        <a:rPr lang="en-US" sz="1600" dirty="0" smtClean="0"/>
                        <a:t>94,556</a:t>
                      </a:r>
                      <a:endParaRPr lang="en-US" sz="1600" dirty="0"/>
                    </a:p>
                  </a:txBody>
                  <a:tcPr/>
                </a:tc>
                <a:tc>
                  <a:txBody>
                    <a:bodyPr/>
                    <a:lstStyle/>
                    <a:p>
                      <a:pPr algn="ctr"/>
                      <a:r>
                        <a:rPr lang="en-US" sz="1600" dirty="0" smtClean="0"/>
                        <a:t>35.4</a:t>
                      </a:r>
                      <a:endParaRPr lang="en-US" sz="1600" dirty="0"/>
                    </a:p>
                  </a:txBody>
                  <a:tcPr/>
                </a:tc>
                <a:tc>
                  <a:txBody>
                    <a:bodyPr/>
                    <a:lstStyle/>
                    <a:p>
                      <a:pPr algn="ctr"/>
                      <a:r>
                        <a:rPr lang="en-US" sz="1600" dirty="0" smtClean="0"/>
                        <a:t>15,316</a:t>
                      </a:r>
                      <a:endParaRPr lang="en-US" sz="1600" dirty="0"/>
                    </a:p>
                  </a:txBody>
                  <a:tcPr/>
                </a:tc>
                <a:tc>
                  <a:txBody>
                    <a:bodyPr/>
                    <a:lstStyle/>
                    <a:p>
                      <a:pPr algn="ctr"/>
                      <a:r>
                        <a:rPr lang="en-US" sz="1600" dirty="0" smtClean="0"/>
                        <a:t>5.7</a:t>
                      </a:r>
                      <a:endParaRPr lang="en-US" sz="1600" dirty="0"/>
                    </a:p>
                  </a:txBody>
                  <a:tcPr/>
                </a:tc>
                <a:extLst>
                  <a:ext uri="{0D108BD9-81ED-4DB2-BD59-A6C34878D82A}">
                    <a16:rowId xmlns:a16="http://schemas.microsoft.com/office/drawing/2014/main" val="10004"/>
                  </a:ext>
                </a:extLst>
              </a:tr>
              <a:tr h="240957">
                <a:tc gridSpan="9">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1" u="none" strike="noStrike" dirty="0" smtClean="0">
                          <a:solidFill>
                            <a:srgbClr val="000000"/>
                          </a:solidFill>
                          <a:effectLst/>
                          <a:latin typeface="+mn-lt"/>
                        </a:rPr>
                        <a:t>  male/female ratio</a:t>
                      </a:r>
                    </a:p>
                  </a:txBody>
                  <a:tcPr marL="9525" marR="9525" marT="9525" marB="0" anchor="b">
                    <a:solidFill>
                      <a:schemeClr val="bg1"/>
                    </a:solidFill>
                  </a:tcPr>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5"/>
                  </a:ext>
                </a:extLst>
              </a:tr>
              <a:tr h="329336">
                <a:tc>
                  <a:txBody>
                    <a:bodyPr/>
                    <a:lstStyle/>
                    <a:p>
                      <a:pPr algn="ctr" fontAlgn="b"/>
                      <a:endParaRPr lang="en-US" sz="1600" b="0" i="0" u="none" strike="noStrike" dirty="0">
                        <a:solidFill>
                          <a:srgbClr val="000000"/>
                        </a:solidFill>
                        <a:effectLst/>
                        <a:latin typeface="Calibri"/>
                      </a:endParaRPr>
                    </a:p>
                  </a:txBody>
                  <a:tcPr marL="9525" marR="9525" marT="9525" marB="0" anchor="ctr"/>
                </a:tc>
                <a:tc gridSpan="2">
                  <a:txBody>
                    <a:bodyPr/>
                    <a:lstStyle/>
                    <a:p>
                      <a:pPr algn="ctr" fontAlgn="b"/>
                      <a:r>
                        <a:rPr lang="en-US" sz="1600" b="0" i="0" u="none" strike="noStrike" dirty="0">
                          <a:solidFill>
                            <a:srgbClr val="000000"/>
                          </a:solidFill>
                          <a:effectLst/>
                          <a:latin typeface="Calibri"/>
                        </a:rPr>
                        <a:t>1.0370</a:t>
                      </a: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a:solidFill>
                            <a:srgbClr val="000000"/>
                          </a:solidFill>
                          <a:effectLst/>
                          <a:latin typeface="Calibri"/>
                        </a:rPr>
                        <a:t>1.0522</a:t>
                      </a: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a:solidFill>
                            <a:srgbClr val="000000"/>
                          </a:solidFill>
                          <a:effectLst/>
                          <a:latin typeface="Calibri"/>
                        </a:rPr>
                        <a:t>1.0587</a:t>
                      </a: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a:solidFill>
                            <a:srgbClr val="000000"/>
                          </a:solidFill>
                          <a:effectLst/>
                          <a:latin typeface="Calibri"/>
                        </a:rPr>
                        <a:t>1.0491</a:t>
                      </a: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6"/>
                  </a:ext>
                </a:extLst>
              </a:tr>
            </a:tbl>
          </a:graphicData>
        </a:graphic>
      </p:graphicFrame>
      <p:sp>
        <p:nvSpPr>
          <p:cNvPr id="2" name="Title 1"/>
          <p:cNvSpPr>
            <a:spLocks noGrp="1"/>
          </p:cNvSpPr>
          <p:nvPr>
            <p:ph type="title"/>
          </p:nvPr>
        </p:nvSpPr>
        <p:spPr>
          <a:xfrm>
            <a:off x="381000" y="152400"/>
            <a:ext cx="5029200" cy="762000"/>
          </a:xfrm>
          <a:solidFill>
            <a:schemeClr val="bg1">
              <a:lumMod val="95000"/>
            </a:schemeClr>
          </a:solidFill>
          <a:ln>
            <a:solidFill>
              <a:schemeClr val="accent1"/>
            </a:solidFill>
          </a:ln>
          <a:effectLst>
            <a:outerShdw blurRad="50800" dist="101600" dir="2700000" algn="tl" rotWithShape="0">
              <a:prstClr val="black">
                <a:alpha val="17000"/>
              </a:prstClr>
            </a:outerShdw>
          </a:effectLst>
        </p:spPr>
        <p:txBody>
          <a:bodyPr lIns="182880" tIns="91440" rIns="182880" bIns="91440">
            <a:normAutofit fontScale="90000"/>
          </a:bodyPr>
          <a:lstStyle/>
          <a:p>
            <a:pPr algn="l"/>
            <a:r>
              <a:rPr lang="en-US" sz="2000" dirty="0" smtClean="0">
                <a:solidFill>
                  <a:schemeClr val="accent1">
                    <a:lumMod val="75000"/>
                  </a:schemeClr>
                </a:solidFill>
              </a:rPr>
              <a:t>Kansas Newborns by Ethnicity &amp; Characteristics, </a:t>
            </a:r>
            <a:br>
              <a:rPr lang="en-US" sz="2000" dirty="0" smtClean="0">
                <a:solidFill>
                  <a:schemeClr val="accent1">
                    <a:lumMod val="75000"/>
                  </a:schemeClr>
                </a:solidFill>
              </a:rPr>
            </a:br>
            <a:r>
              <a:rPr lang="en-US" sz="2000" dirty="0" smtClean="0">
                <a:solidFill>
                  <a:schemeClr val="accent1">
                    <a:lumMod val="75000"/>
                  </a:schemeClr>
                </a:solidFill>
              </a:rPr>
              <a:t>from Kansas Birth Records, 1995-2001</a:t>
            </a:r>
            <a:endParaRPr lang="en-US" dirty="0">
              <a:solidFill>
                <a:schemeClr val="accent1">
                  <a:lumMod val="75000"/>
                </a:schemeClr>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003736567"/>
              </p:ext>
            </p:extLst>
          </p:nvPr>
        </p:nvGraphicFramePr>
        <p:xfrm>
          <a:off x="381000" y="3375016"/>
          <a:ext cx="8229600" cy="3084777"/>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gridCol w="914400">
                  <a:extLst>
                    <a:ext uri="{9D8B030D-6E8A-4147-A177-3AD203B41FA5}">
                      <a16:colId xmlns:a16="http://schemas.microsoft.com/office/drawing/2014/main" val="20004"/>
                    </a:ext>
                  </a:extLst>
                </a:gridCol>
                <a:gridCol w="914400">
                  <a:extLst>
                    <a:ext uri="{9D8B030D-6E8A-4147-A177-3AD203B41FA5}">
                      <a16:colId xmlns:a16="http://schemas.microsoft.com/office/drawing/2014/main" val="20005"/>
                    </a:ext>
                  </a:extLst>
                </a:gridCol>
                <a:gridCol w="9144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gridCol w="914400">
                  <a:extLst>
                    <a:ext uri="{9D8B030D-6E8A-4147-A177-3AD203B41FA5}">
                      <a16:colId xmlns:a16="http://schemas.microsoft.com/office/drawing/2014/main" val="20008"/>
                    </a:ext>
                  </a:extLst>
                </a:gridCol>
              </a:tblGrid>
              <a:tr h="307803">
                <a:tc>
                  <a:txBody>
                    <a:bodyPr/>
                    <a:lstStyle/>
                    <a:p>
                      <a:endParaRPr lang="en-US" sz="1400" dirty="0">
                        <a:solidFill>
                          <a:schemeClr val="tx1"/>
                        </a:solidFill>
                      </a:endParaRPr>
                    </a:p>
                  </a:txBody>
                  <a:tcPr>
                    <a:solidFill>
                      <a:schemeClr val="bg1"/>
                    </a:solidFill>
                  </a:tcPr>
                </a:tc>
                <a:tc>
                  <a:txBody>
                    <a:bodyPr/>
                    <a:lstStyle/>
                    <a:p>
                      <a:pPr algn="ctr"/>
                      <a:r>
                        <a:rPr lang="en-US" sz="1400" dirty="0" smtClean="0">
                          <a:solidFill>
                            <a:schemeClr val="tx1"/>
                          </a:solidFill>
                        </a:rPr>
                        <a:t>mean</a:t>
                      </a:r>
                      <a:endParaRPr lang="en-US" sz="1400" dirty="0">
                        <a:solidFill>
                          <a:schemeClr val="tx1"/>
                        </a:solidFill>
                      </a:endParaRPr>
                    </a:p>
                  </a:txBody>
                  <a:tcPr anchor="b">
                    <a:solidFill>
                      <a:schemeClr val="bg1"/>
                    </a:solidFill>
                  </a:tcPr>
                </a:tc>
                <a:tc>
                  <a:txBody>
                    <a:bodyPr/>
                    <a:lstStyle/>
                    <a:p>
                      <a:pPr algn="ctr"/>
                      <a:r>
                        <a:rPr lang="en-US" sz="1400" dirty="0" err="1" smtClean="0">
                          <a:solidFill>
                            <a:schemeClr val="tx1"/>
                          </a:solidFill>
                        </a:rPr>
                        <a:t>sd</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mean</a:t>
                      </a:r>
                      <a:endParaRPr lang="en-US" sz="1400" dirty="0">
                        <a:solidFill>
                          <a:schemeClr val="tx1"/>
                        </a:solidFill>
                      </a:endParaRPr>
                    </a:p>
                  </a:txBody>
                  <a:tcPr anchor="b">
                    <a:solidFill>
                      <a:schemeClr val="bg1"/>
                    </a:solidFill>
                  </a:tcPr>
                </a:tc>
                <a:tc>
                  <a:txBody>
                    <a:bodyPr/>
                    <a:lstStyle/>
                    <a:p>
                      <a:pPr algn="ctr"/>
                      <a:r>
                        <a:rPr lang="en-US" sz="1400" dirty="0" err="1" smtClean="0">
                          <a:solidFill>
                            <a:schemeClr val="tx1"/>
                          </a:solidFill>
                        </a:rPr>
                        <a:t>sd</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mean</a:t>
                      </a:r>
                      <a:endParaRPr lang="en-US" sz="1400" dirty="0">
                        <a:solidFill>
                          <a:schemeClr val="tx1"/>
                        </a:solidFill>
                      </a:endParaRPr>
                    </a:p>
                  </a:txBody>
                  <a:tcPr anchor="b">
                    <a:solidFill>
                      <a:schemeClr val="bg1"/>
                    </a:solidFill>
                  </a:tcPr>
                </a:tc>
                <a:tc>
                  <a:txBody>
                    <a:bodyPr/>
                    <a:lstStyle/>
                    <a:p>
                      <a:pPr algn="ctr"/>
                      <a:r>
                        <a:rPr lang="en-US" sz="1400" dirty="0" err="1" smtClean="0">
                          <a:solidFill>
                            <a:schemeClr val="tx1"/>
                          </a:solidFill>
                        </a:rPr>
                        <a:t>sd</a:t>
                      </a:r>
                      <a:endParaRPr lang="en-US" sz="1400" dirty="0">
                        <a:solidFill>
                          <a:schemeClr val="tx1"/>
                        </a:solidFill>
                      </a:endParaRPr>
                    </a:p>
                  </a:txBody>
                  <a:tcPr anchor="b">
                    <a:solidFill>
                      <a:schemeClr val="bg1"/>
                    </a:solidFill>
                  </a:tcPr>
                </a:tc>
                <a:tc>
                  <a:txBody>
                    <a:bodyPr/>
                    <a:lstStyle/>
                    <a:p>
                      <a:pPr algn="ctr"/>
                      <a:r>
                        <a:rPr lang="en-US" sz="1400" dirty="0" smtClean="0">
                          <a:solidFill>
                            <a:schemeClr val="tx1"/>
                          </a:solidFill>
                        </a:rPr>
                        <a:t>mean</a:t>
                      </a:r>
                      <a:endParaRPr lang="en-US" sz="1400" dirty="0">
                        <a:solidFill>
                          <a:schemeClr val="tx1"/>
                        </a:solidFill>
                      </a:endParaRPr>
                    </a:p>
                  </a:txBody>
                  <a:tcPr anchor="b">
                    <a:solidFill>
                      <a:schemeClr val="bg1"/>
                    </a:solidFill>
                  </a:tcPr>
                </a:tc>
                <a:tc>
                  <a:txBody>
                    <a:bodyPr/>
                    <a:lstStyle/>
                    <a:p>
                      <a:pPr algn="ctr"/>
                      <a:r>
                        <a:rPr lang="en-US" sz="1400" dirty="0" err="1" smtClean="0">
                          <a:solidFill>
                            <a:schemeClr val="tx1"/>
                          </a:solidFill>
                        </a:rPr>
                        <a:t>sd</a:t>
                      </a:r>
                      <a:endParaRPr lang="en-US" sz="1400" dirty="0">
                        <a:solidFill>
                          <a:schemeClr val="tx1"/>
                        </a:solidFill>
                      </a:endParaRPr>
                    </a:p>
                  </a:txBody>
                  <a:tcPr anchor="b">
                    <a:solidFill>
                      <a:schemeClr val="bg1"/>
                    </a:solidFill>
                  </a:tcPr>
                </a:tc>
                <a:extLst>
                  <a:ext uri="{0D108BD9-81ED-4DB2-BD59-A6C34878D82A}">
                    <a16:rowId xmlns:a16="http://schemas.microsoft.com/office/drawing/2014/main" val="10000"/>
                  </a:ext>
                </a:extLst>
              </a:tr>
              <a:tr h="307803">
                <a:tc gridSpan="9">
                  <a:txBody>
                    <a:bodyPr/>
                    <a:lstStyle/>
                    <a:p>
                      <a:r>
                        <a:rPr lang="en-US" sz="1600" i="1" dirty="0" smtClean="0"/>
                        <a:t>birth weights</a:t>
                      </a:r>
                      <a:endParaRPr lang="en-US" sz="1600" i="1" dirty="0"/>
                    </a:p>
                  </a:txBody>
                  <a:tcP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1"/>
                  </a:ext>
                </a:extLst>
              </a:tr>
              <a:tr h="307803">
                <a:tc>
                  <a:txBody>
                    <a:bodyPr/>
                    <a:lstStyle/>
                    <a:p>
                      <a:pPr algn="r"/>
                      <a:r>
                        <a:rPr lang="en-US" sz="1600" dirty="0" smtClean="0"/>
                        <a:t>males</a:t>
                      </a:r>
                      <a:endParaRPr lang="en-US" sz="1600" dirty="0"/>
                    </a:p>
                  </a:txBody>
                  <a:tcPr/>
                </a:tc>
                <a:tc>
                  <a:txBody>
                    <a:bodyPr/>
                    <a:lstStyle/>
                    <a:p>
                      <a:pPr algn="ctr"/>
                      <a:r>
                        <a:rPr lang="en-US" sz="1600" dirty="0" smtClean="0"/>
                        <a:t>3,157</a:t>
                      </a:r>
                      <a:endParaRPr lang="en-US" sz="1600" dirty="0"/>
                    </a:p>
                  </a:txBody>
                  <a:tcPr/>
                </a:tc>
                <a:tc>
                  <a:txBody>
                    <a:bodyPr/>
                    <a:lstStyle/>
                    <a:p>
                      <a:pPr algn="ctr"/>
                      <a:r>
                        <a:rPr lang="en-US" sz="1600" dirty="0" smtClean="0"/>
                        <a:t>666</a:t>
                      </a:r>
                      <a:endParaRPr lang="en-US" sz="1600" dirty="0"/>
                    </a:p>
                  </a:txBody>
                  <a:tcPr/>
                </a:tc>
                <a:tc>
                  <a:txBody>
                    <a:bodyPr/>
                    <a:lstStyle/>
                    <a:p>
                      <a:pPr algn="ctr"/>
                      <a:r>
                        <a:rPr lang="en-US" sz="1600" dirty="0" smtClean="0"/>
                        <a:t>3,386</a:t>
                      </a:r>
                      <a:endParaRPr lang="en-US" sz="1600" dirty="0"/>
                    </a:p>
                  </a:txBody>
                  <a:tcPr/>
                </a:tc>
                <a:tc>
                  <a:txBody>
                    <a:bodyPr/>
                    <a:lstStyle/>
                    <a:p>
                      <a:pPr algn="ctr"/>
                      <a:r>
                        <a:rPr lang="en-US" sz="1600" dirty="0" smtClean="0"/>
                        <a:t>572</a:t>
                      </a:r>
                      <a:endParaRPr lang="en-US" sz="1600" dirty="0"/>
                    </a:p>
                  </a:txBody>
                  <a:tcPr/>
                </a:tc>
                <a:tc>
                  <a:txBody>
                    <a:bodyPr/>
                    <a:lstStyle/>
                    <a:p>
                      <a:pPr algn="ctr"/>
                      <a:r>
                        <a:rPr lang="en-US" sz="1600" dirty="0" smtClean="0"/>
                        <a:t>3,433</a:t>
                      </a:r>
                      <a:endParaRPr lang="en-US" sz="1600" dirty="0"/>
                    </a:p>
                  </a:txBody>
                  <a:tcPr/>
                </a:tc>
                <a:tc>
                  <a:txBody>
                    <a:bodyPr/>
                    <a:lstStyle/>
                    <a:p>
                      <a:pPr algn="ctr"/>
                      <a:r>
                        <a:rPr lang="en-US" sz="1600" dirty="0" smtClean="0"/>
                        <a:t>607</a:t>
                      </a:r>
                      <a:endParaRPr lang="en-US" sz="1600" dirty="0"/>
                    </a:p>
                  </a:txBody>
                  <a:tcPr/>
                </a:tc>
                <a:tc>
                  <a:txBody>
                    <a:bodyPr/>
                    <a:lstStyle/>
                    <a:p>
                      <a:pPr algn="ctr"/>
                      <a:r>
                        <a:rPr lang="en-US" sz="1600" dirty="0" smtClean="0"/>
                        <a:t>3,356</a:t>
                      </a:r>
                      <a:endParaRPr lang="en-US" sz="1600" dirty="0"/>
                    </a:p>
                  </a:txBody>
                  <a:tcPr/>
                </a:tc>
                <a:tc>
                  <a:txBody>
                    <a:bodyPr/>
                    <a:lstStyle/>
                    <a:p>
                      <a:pPr algn="ctr"/>
                      <a:r>
                        <a:rPr lang="en-US" sz="1600" dirty="0" smtClean="0"/>
                        <a:t>601</a:t>
                      </a:r>
                      <a:endParaRPr lang="en-US" sz="1600" dirty="0"/>
                    </a:p>
                  </a:txBody>
                  <a:tcPr/>
                </a:tc>
                <a:extLst>
                  <a:ext uri="{0D108BD9-81ED-4DB2-BD59-A6C34878D82A}">
                    <a16:rowId xmlns:a16="http://schemas.microsoft.com/office/drawing/2014/main" val="10002"/>
                  </a:ext>
                </a:extLst>
              </a:tr>
              <a:tr h="307803">
                <a:tc>
                  <a:txBody>
                    <a:bodyPr/>
                    <a:lstStyle/>
                    <a:p>
                      <a:pPr algn="r"/>
                      <a:r>
                        <a:rPr lang="en-US" sz="1600" dirty="0" smtClean="0"/>
                        <a:t>females</a:t>
                      </a:r>
                      <a:endParaRPr lang="en-US" sz="1600" dirty="0"/>
                    </a:p>
                  </a:txBody>
                  <a:tcPr/>
                </a:tc>
                <a:tc>
                  <a:txBody>
                    <a:bodyPr/>
                    <a:lstStyle/>
                    <a:p>
                      <a:pPr algn="ctr"/>
                      <a:r>
                        <a:rPr lang="en-US" sz="1600" dirty="0" smtClean="0"/>
                        <a:t>3,037</a:t>
                      </a:r>
                      <a:endParaRPr lang="en-US" sz="1600" dirty="0"/>
                    </a:p>
                  </a:txBody>
                  <a:tcPr/>
                </a:tc>
                <a:tc>
                  <a:txBody>
                    <a:bodyPr/>
                    <a:lstStyle/>
                    <a:p>
                      <a:pPr algn="ctr"/>
                      <a:r>
                        <a:rPr lang="en-US" sz="1600" dirty="0" smtClean="0"/>
                        <a:t>637</a:t>
                      </a:r>
                      <a:endParaRPr lang="en-US" sz="1600" dirty="0"/>
                    </a:p>
                  </a:txBody>
                  <a:tcPr/>
                </a:tc>
                <a:tc>
                  <a:txBody>
                    <a:bodyPr/>
                    <a:lstStyle/>
                    <a:p>
                      <a:pPr algn="ctr"/>
                      <a:r>
                        <a:rPr lang="en-US" sz="1600" dirty="0" smtClean="0"/>
                        <a:t>3,277</a:t>
                      </a:r>
                      <a:endParaRPr lang="en-US" sz="1600" dirty="0"/>
                    </a:p>
                  </a:txBody>
                  <a:tcPr/>
                </a:tc>
                <a:tc>
                  <a:txBody>
                    <a:bodyPr/>
                    <a:lstStyle/>
                    <a:p>
                      <a:pPr algn="ctr"/>
                      <a:r>
                        <a:rPr lang="en-US" sz="1600" dirty="0" smtClean="0"/>
                        <a:t>553</a:t>
                      </a:r>
                      <a:endParaRPr lang="en-US" sz="1600" dirty="0"/>
                    </a:p>
                  </a:txBody>
                  <a:tcPr/>
                </a:tc>
                <a:tc>
                  <a:txBody>
                    <a:bodyPr/>
                    <a:lstStyle/>
                    <a:p>
                      <a:pPr algn="ctr"/>
                      <a:r>
                        <a:rPr lang="en-US" sz="1600" dirty="0" smtClean="0"/>
                        <a:t>3,314</a:t>
                      </a:r>
                      <a:endParaRPr lang="en-US" sz="1600" dirty="0"/>
                    </a:p>
                  </a:txBody>
                  <a:tcPr/>
                </a:tc>
                <a:tc>
                  <a:txBody>
                    <a:bodyPr/>
                    <a:lstStyle/>
                    <a:p>
                      <a:pPr algn="ctr"/>
                      <a:r>
                        <a:rPr lang="en-US" sz="1600" dirty="0" smtClean="0"/>
                        <a:t>576</a:t>
                      </a:r>
                      <a:endParaRPr lang="en-US" sz="1600" dirty="0"/>
                    </a:p>
                  </a:txBody>
                  <a:tcPr/>
                </a:tc>
                <a:tc>
                  <a:txBody>
                    <a:bodyPr/>
                    <a:lstStyle/>
                    <a:p>
                      <a:pPr algn="ctr"/>
                      <a:r>
                        <a:rPr lang="en-US" sz="1600" dirty="0" smtClean="0"/>
                        <a:t>3,244</a:t>
                      </a:r>
                      <a:endParaRPr lang="en-US" sz="1600" dirty="0"/>
                    </a:p>
                  </a:txBody>
                  <a:tcPr/>
                </a:tc>
                <a:tc>
                  <a:txBody>
                    <a:bodyPr/>
                    <a:lstStyle/>
                    <a:p>
                      <a:pPr algn="ctr"/>
                      <a:r>
                        <a:rPr lang="en-US" sz="1600" dirty="0" smtClean="0"/>
                        <a:t>582</a:t>
                      </a:r>
                      <a:endParaRPr lang="en-US" sz="1600" dirty="0"/>
                    </a:p>
                  </a:txBody>
                  <a:tcPr/>
                </a:tc>
                <a:extLst>
                  <a:ext uri="{0D108BD9-81ED-4DB2-BD59-A6C34878D82A}">
                    <a16:rowId xmlns:a16="http://schemas.microsoft.com/office/drawing/2014/main" val="10003"/>
                  </a:ext>
                </a:extLst>
              </a:tr>
              <a:tr h="286557">
                <a:tc gridSpan="9">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b="0" i="1" u="none" strike="noStrike" dirty="0" smtClean="0">
                          <a:solidFill>
                            <a:srgbClr val="000000"/>
                          </a:solidFill>
                          <a:effectLst/>
                          <a:latin typeface="+mn-lt"/>
                        </a:rPr>
                        <a:t>  Maternal Characteristics</a:t>
                      </a:r>
                    </a:p>
                  </a:txBody>
                  <a:tcPr marL="9525" marR="9525" marT="9525" marB="0" anchor="b">
                    <a:solidFill>
                      <a:schemeClr val="bg1"/>
                    </a:solidFill>
                  </a:tcPr>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pPr algn="l" fontAlgn="b"/>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4"/>
                  </a:ext>
                </a:extLst>
              </a:tr>
              <a:tr h="307803">
                <a:tc>
                  <a:txBody>
                    <a:bodyPr/>
                    <a:lstStyle/>
                    <a:p>
                      <a:pPr algn="r" fontAlgn="b"/>
                      <a:r>
                        <a:rPr lang="en-US" sz="1600" b="0" i="0" u="none" strike="noStrike" dirty="0" smtClean="0">
                          <a:solidFill>
                            <a:srgbClr val="000000"/>
                          </a:solidFill>
                          <a:effectLst/>
                          <a:latin typeface="Calibri"/>
                        </a:rPr>
                        <a:t>age </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24</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27</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6</a:t>
                      </a:r>
                      <a:endParaRPr lang="en-US"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307803">
                <a:tc>
                  <a:txBody>
                    <a:bodyPr/>
                    <a:lstStyle/>
                    <a:p>
                      <a:pPr algn="r" fontAlgn="b"/>
                      <a:r>
                        <a:rPr lang="en-US" sz="1600" b="0" i="0" u="none" strike="noStrike" dirty="0" smtClean="0">
                          <a:solidFill>
                            <a:srgbClr val="000000"/>
                          </a:solidFill>
                          <a:effectLst/>
                          <a:latin typeface="Calibri"/>
                        </a:rPr>
                        <a:t>yrs. of</a:t>
                      </a:r>
                      <a:r>
                        <a:rPr lang="en-US" sz="1600" b="0" i="0" u="none" strike="noStrike" baseline="0" dirty="0" smtClean="0">
                          <a:solidFill>
                            <a:srgbClr val="000000"/>
                          </a:solidFill>
                          <a:effectLst/>
                          <a:latin typeface="Calibri"/>
                        </a:rPr>
                        <a:t> ed.</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12.3</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1.9</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9.9</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3.0</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13.6</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2.3</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13.0</a:t>
                      </a:r>
                      <a:endParaRPr lang="en-US" sz="1600" b="0" i="0" u="none" strike="noStrike" dirty="0">
                        <a:solidFill>
                          <a:srgbClr val="000000"/>
                        </a:solidFill>
                        <a:effectLst/>
                        <a:latin typeface="Calibri"/>
                      </a:endParaRPr>
                    </a:p>
                  </a:txBody>
                  <a:tcPr marL="9525" marR="9525" marT="9525" marB="0" anchor="ctr"/>
                </a:tc>
                <a:tc>
                  <a:txBody>
                    <a:bodyPr/>
                    <a:lstStyle/>
                    <a:p>
                      <a:pPr algn="ctr" fontAlgn="b"/>
                      <a:r>
                        <a:rPr lang="en-US" sz="1600" b="0" i="0" u="none" strike="noStrike" dirty="0" smtClean="0">
                          <a:solidFill>
                            <a:srgbClr val="000000"/>
                          </a:solidFill>
                          <a:effectLst/>
                          <a:latin typeface="Calibri"/>
                        </a:rPr>
                        <a:t>2.4</a:t>
                      </a:r>
                      <a:endParaRPr lang="en-US" sz="1600" b="0"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103386">
                <a:tc gridSpan="9">
                  <a:txBody>
                    <a:bodyPr/>
                    <a:lstStyle/>
                    <a:p>
                      <a:pPr algn="l" fontAlgn="b"/>
                      <a:r>
                        <a:rPr lang="en-US" sz="1600" b="0" i="1" u="none" strike="noStrike" dirty="0" smtClean="0">
                          <a:solidFill>
                            <a:schemeClr val="tx1"/>
                          </a:solidFill>
                          <a:effectLst/>
                          <a:latin typeface="Calibri"/>
                        </a:rPr>
                        <a:t>  percentages</a:t>
                      </a:r>
                      <a:endParaRPr lang="en-US" sz="1600" b="0" i="1" u="none" strike="noStrike" dirty="0">
                        <a:solidFill>
                          <a:schemeClr val="tx1"/>
                        </a:solidFill>
                        <a:effectLst/>
                        <a:latin typeface="Calibri"/>
                      </a:endParaRPr>
                    </a:p>
                  </a:txBody>
                  <a:tcPr marL="9525" marR="9525" marT="9525" marB="0" anchor="b">
                    <a:solidFill>
                      <a:schemeClr val="bg1"/>
                    </a:solidFill>
                  </a:tcP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endParaRPr lang="en-US"/>
                    </a:p>
                  </a:txBody>
                  <a:tcP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hMerge="1">
                  <a:txBody>
                    <a:bodyPr/>
                    <a:lstStyle/>
                    <a:p>
                      <a:endParaRPr lang="en-US"/>
                    </a:p>
                  </a:txBody>
                  <a:tcPr/>
                </a:tc>
                <a:extLst>
                  <a:ext uri="{0D108BD9-81ED-4DB2-BD59-A6C34878D82A}">
                    <a16:rowId xmlns:a16="http://schemas.microsoft.com/office/drawing/2014/main" val="10007"/>
                  </a:ext>
                </a:extLst>
              </a:tr>
              <a:tr h="307803">
                <a:tc gridSpan="2">
                  <a:txBody>
                    <a:bodyPr/>
                    <a:lstStyle/>
                    <a:p>
                      <a:pPr algn="r" fontAlgn="b"/>
                      <a:r>
                        <a:rPr lang="en-US" sz="1600" b="0" i="0" u="none" strike="noStrike" dirty="0" smtClean="0">
                          <a:solidFill>
                            <a:srgbClr val="000000"/>
                          </a:solidFill>
                          <a:effectLst/>
                          <a:latin typeface="Calibri"/>
                        </a:rPr>
                        <a:t>% unmarried</a:t>
                      </a:r>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70.4</a:t>
                      </a:r>
                      <a:endParaRPr lang="en-US" sz="1600" b="0" i="0" u="none" strike="noStrike" dirty="0">
                        <a:solidFill>
                          <a:srgbClr val="000000"/>
                        </a:solidFill>
                        <a:effectLst/>
                        <a:latin typeface="Calibri"/>
                      </a:endParaRPr>
                    </a:p>
                  </a:txBody>
                  <a:tcPr marL="9525" marR="9525" marT="9525" marB="0" anchor="ctr"/>
                </a:tc>
                <a:tc gridSpan="2">
                  <a:txBody>
                    <a:bodyPr/>
                    <a:lstStyle/>
                    <a:p>
                      <a:pPr algn="ctr" fontAlgn="b"/>
                      <a:r>
                        <a:rPr lang="en-US" sz="1600" b="0" i="0" u="none" strike="noStrike" dirty="0" smtClean="0">
                          <a:solidFill>
                            <a:srgbClr val="000000"/>
                          </a:solidFill>
                          <a:effectLst/>
                          <a:latin typeface="Calibri"/>
                        </a:rPr>
                        <a:t>41.9</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smtClean="0">
                          <a:solidFill>
                            <a:srgbClr val="000000"/>
                          </a:solidFill>
                          <a:effectLst/>
                          <a:latin typeface="Calibri"/>
                        </a:rPr>
                        <a:t>21.5</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smtClean="0">
                          <a:solidFill>
                            <a:srgbClr val="000000"/>
                          </a:solidFill>
                          <a:effectLst/>
                          <a:latin typeface="Calibri"/>
                        </a:rPr>
                        <a:t>33.4</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8"/>
                  </a:ext>
                </a:extLst>
              </a:tr>
              <a:tr h="307803">
                <a:tc gridSpan="2">
                  <a:txBody>
                    <a:bodyPr/>
                    <a:lstStyle/>
                    <a:p>
                      <a:pPr algn="r" fontAlgn="b"/>
                      <a:r>
                        <a:rPr lang="en-US" sz="1600" b="0" i="0" u="none" strike="noStrike" dirty="0" smtClean="0">
                          <a:solidFill>
                            <a:srgbClr val="000000"/>
                          </a:solidFill>
                          <a:effectLst/>
                          <a:latin typeface="Calibri"/>
                        </a:rPr>
                        <a:t>%</a:t>
                      </a:r>
                      <a:r>
                        <a:rPr lang="en-US" sz="1600" b="0" i="0" u="none" strike="noStrike" baseline="0" dirty="0" smtClean="0">
                          <a:solidFill>
                            <a:srgbClr val="000000"/>
                          </a:solidFill>
                          <a:effectLst/>
                          <a:latin typeface="Calibri"/>
                        </a:rPr>
                        <a:t> foreign born</a:t>
                      </a:r>
                      <a:endParaRPr lang="en-US" sz="1600" b="0" i="0" u="none" strike="noStrike" dirty="0">
                        <a:solidFill>
                          <a:srgbClr val="000000"/>
                        </a:solidFill>
                        <a:effectLst/>
                        <a:latin typeface="Calibri"/>
                      </a:endParaRPr>
                    </a:p>
                  </a:txBody>
                  <a:tcPr marL="9525" marR="9525" marT="9525" marB="0" anchor="b"/>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0" i="0" u="none" strike="noStrike" dirty="0" smtClean="0">
                          <a:solidFill>
                            <a:srgbClr val="000000"/>
                          </a:solidFill>
                          <a:effectLst/>
                          <a:latin typeface="Calibri"/>
                        </a:rPr>
                        <a:t>3.4</a:t>
                      </a:r>
                      <a:endParaRPr lang="en-US" sz="1600" b="0" i="0" u="none" strike="noStrike" dirty="0">
                        <a:solidFill>
                          <a:srgbClr val="000000"/>
                        </a:solidFill>
                        <a:effectLst/>
                        <a:latin typeface="Calibri"/>
                      </a:endParaRPr>
                    </a:p>
                  </a:txBody>
                  <a:tcPr marL="9525" marR="9525" marT="9525" marB="0" anchor="ctr"/>
                </a:tc>
                <a:tc gridSpan="2">
                  <a:txBody>
                    <a:bodyPr/>
                    <a:lstStyle/>
                    <a:p>
                      <a:pPr algn="ctr" fontAlgn="b"/>
                      <a:r>
                        <a:rPr lang="en-US" sz="1600" b="0" i="0" u="none" strike="noStrike" dirty="0" smtClean="0">
                          <a:solidFill>
                            <a:srgbClr val="000000"/>
                          </a:solidFill>
                          <a:effectLst/>
                          <a:latin typeface="Calibri"/>
                        </a:rPr>
                        <a:t>68.9</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smtClean="0">
                          <a:solidFill>
                            <a:srgbClr val="000000"/>
                          </a:solidFill>
                          <a:effectLst/>
                          <a:latin typeface="Calibri"/>
                        </a:rPr>
                        <a:t>2.5</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tc gridSpan="2">
                  <a:txBody>
                    <a:bodyPr/>
                    <a:lstStyle/>
                    <a:p>
                      <a:pPr algn="ctr" fontAlgn="b"/>
                      <a:r>
                        <a:rPr lang="en-US" sz="1600" b="0" i="0" u="none" strike="noStrike" dirty="0" smtClean="0">
                          <a:solidFill>
                            <a:srgbClr val="000000"/>
                          </a:solidFill>
                          <a:effectLst/>
                          <a:latin typeface="Calibri"/>
                        </a:rPr>
                        <a:t>24.7</a:t>
                      </a:r>
                      <a:endParaRPr lang="en-US" sz="1600" b="0" i="0" u="none" strike="noStrike" dirty="0">
                        <a:solidFill>
                          <a:srgbClr val="000000"/>
                        </a:solidFill>
                        <a:effectLst/>
                        <a:latin typeface="Calibri"/>
                      </a:endParaRPr>
                    </a:p>
                  </a:txBody>
                  <a:tcPr marL="9525" marR="9525" marT="9525" marB="0" anchor="ctr"/>
                </a:tc>
                <a:tc hMerge="1">
                  <a:txBody>
                    <a:bodyPr/>
                    <a:lstStyle/>
                    <a:p>
                      <a:pPr algn="r" fontAlgn="b"/>
                      <a:endParaRPr lang="en-US" sz="1600" b="0" i="0" u="none" strike="noStrike" dirty="0">
                        <a:solidFill>
                          <a:srgbClr val="000000"/>
                        </a:solidFill>
                        <a:effectLst/>
                        <a:latin typeface="Calibri"/>
                      </a:endParaRPr>
                    </a:p>
                  </a:txBody>
                  <a:tcPr marL="9525" marR="9525" marT="9525" marB="0" anchor="b"/>
                </a:tc>
                <a:extLst>
                  <a:ext uri="{0D108BD9-81ED-4DB2-BD59-A6C34878D82A}">
                    <a16:rowId xmlns:a16="http://schemas.microsoft.com/office/drawing/2014/main" val="10009"/>
                  </a:ext>
                </a:extLst>
              </a:tr>
            </a:tbl>
          </a:graphicData>
        </a:graphic>
      </p:graphicFrame>
      <p:sp>
        <p:nvSpPr>
          <p:cNvPr id="3" name="Oval 2"/>
          <p:cNvSpPr/>
          <p:nvPr/>
        </p:nvSpPr>
        <p:spPr>
          <a:xfrm>
            <a:off x="2400300" y="5825613"/>
            <a:ext cx="533400" cy="304800"/>
          </a:xfrm>
          <a:prstGeom prst="ellipse">
            <a:avLst/>
          </a:prstGeom>
          <a:noFill/>
          <a:ln>
            <a:solidFill>
              <a:srgbClr val="A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733800" y="5825613"/>
            <a:ext cx="533400" cy="304800"/>
          </a:xfrm>
          <a:prstGeom prst="ellipse">
            <a:avLst/>
          </a:prstGeom>
          <a:noFill/>
          <a:ln>
            <a:solidFill>
              <a:srgbClr val="A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562600" y="5825613"/>
            <a:ext cx="533400" cy="304800"/>
          </a:xfrm>
          <a:prstGeom prst="ellipse">
            <a:avLst/>
          </a:prstGeom>
          <a:noFill/>
          <a:ln>
            <a:solidFill>
              <a:srgbClr val="A2000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737487" y="6130413"/>
            <a:ext cx="533400" cy="304800"/>
          </a:xfrm>
          <a:prstGeom prst="ellipse">
            <a:avLst/>
          </a:prstGeom>
          <a:noFill/>
          <a:ln>
            <a:solidFill>
              <a:schemeClr val="accent1">
                <a:lumMod val="75000"/>
              </a:schemeClr>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295400" y="3886200"/>
            <a:ext cx="1676400" cy="838200"/>
          </a:xfrm>
          <a:prstGeom prst="ellipse">
            <a:avLst/>
          </a:prstGeom>
          <a:noFill/>
          <a:ln>
            <a:solidFill>
              <a:srgbClr val="627A3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600199" y="2819400"/>
            <a:ext cx="1143001" cy="457200"/>
          </a:xfrm>
          <a:prstGeom prst="ellipse">
            <a:avLst/>
          </a:prstGeom>
          <a:noFill/>
          <a:ln>
            <a:solidFill>
              <a:srgbClr val="627A32"/>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1546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228772"/>
            <a:ext cx="8466884" cy="5629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81000" y="152400"/>
            <a:ext cx="8229600" cy="990600"/>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a:noAutofit/>
          </a:bodyPr>
          <a:lstStyle/>
          <a:p>
            <a:pPr algn="l"/>
            <a:r>
              <a:rPr lang="en-US" sz="2800" dirty="0" smtClean="0">
                <a:solidFill>
                  <a:schemeClr val="accent1">
                    <a:lumMod val="75000"/>
                  </a:schemeClr>
                </a:solidFill>
              </a:rPr>
              <a:t>Medical and social risk correlates can be comparable in their long-term effects, but we don’t collect the latter.</a:t>
            </a:r>
            <a:endParaRPr lang="en-US" sz="2800" dirty="0">
              <a:solidFill>
                <a:schemeClr val="accent1">
                  <a:lumMod val="75000"/>
                </a:schemeClr>
              </a:solidFill>
            </a:endParaRPr>
          </a:p>
        </p:txBody>
      </p:sp>
    </p:spTree>
    <p:extLst>
      <p:ext uri="{BB962C8B-B14F-4D97-AF65-F5344CB8AC3E}">
        <p14:creationId xmlns:p14="http://schemas.microsoft.com/office/powerpoint/2010/main" val="2709481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73162"/>
          </a:xfrm>
          <a:solidFill>
            <a:schemeClr val="bg1">
              <a:lumMod val="95000"/>
            </a:schemeClr>
          </a:solidFill>
          <a:ln>
            <a:solidFill>
              <a:schemeClr val="accent1"/>
            </a:solidFill>
          </a:ln>
          <a:effectLst>
            <a:outerShdw blurRad="50800" dist="190500" dir="2700000" algn="tl" rotWithShape="0">
              <a:prstClr val="black">
                <a:alpha val="25000"/>
              </a:prstClr>
            </a:outerShdw>
          </a:effectLst>
        </p:spPr>
        <p:txBody>
          <a:bodyPr lIns="274320" tIns="182880" rIns="274320" bIns="182880">
            <a:noAutofit/>
          </a:bodyPr>
          <a:lstStyle/>
          <a:p>
            <a:pPr algn="l"/>
            <a:r>
              <a:rPr lang="en-US" sz="3600" dirty="0" smtClean="0">
                <a:solidFill>
                  <a:schemeClr val="accent1">
                    <a:lumMod val="75000"/>
                  </a:schemeClr>
                </a:solidFill>
              </a:rPr>
              <a:t>Like language </a:t>
            </a:r>
            <a:r>
              <a:rPr lang="en-US" sz="3600" dirty="0">
                <a:solidFill>
                  <a:schemeClr val="accent1">
                    <a:lumMod val="75000"/>
                  </a:schemeClr>
                </a:solidFill>
              </a:rPr>
              <a:t>s</a:t>
            </a:r>
            <a:r>
              <a:rPr lang="en-US" sz="3600" dirty="0" smtClean="0">
                <a:solidFill>
                  <a:schemeClr val="accent1">
                    <a:lumMod val="75000"/>
                  </a:schemeClr>
                </a:solidFill>
              </a:rPr>
              <a:t>kills, </a:t>
            </a:r>
            <a:r>
              <a:rPr lang="en-US" sz="3600" dirty="0">
                <a:solidFill>
                  <a:schemeClr val="accent1">
                    <a:lumMod val="75000"/>
                  </a:schemeClr>
                </a:solidFill>
              </a:rPr>
              <a:t>h</a:t>
            </a:r>
            <a:r>
              <a:rPr lang="en-US" sz="3600" dirty="0" smtClean="0">
                <a:solidFill>
                  <a:schemeClr val="accent1">
                    <a:lumMod val="75000"/>
                  </a:schemeClr>
                </a:solidFill>
              </a:rPr>
              <a:t>ealth gradients </a:t>
            </a:r>
            <a:r>
              <a:rPr lang="en-US" sz="3600" dirty="0">
                <a:solidFill>
                  <a:schemeClr val="accent1">
                    <a:lumMod val="75000"/>
                  </a:schemeClr>
                </a:solidFill>
              </a:rPr>
              <a:t>e</a:t>
            </a:r>
            <a:r>
              <a:rPr lang="en-US" sz="3600" dirty="0" smtClean="0">
                <a:solidFill>
                  <a:schemeClr val="accent1">
                    <a:lumMod val="75000"/>
                  </a:schemeClr>
                </a:solidFill>
              </a:rPr>
              <a:t>merge in early </a:t>
            </a:r>
            <a:r>
              <a:rPr lang="en-US" sz="3600" dirty="0">
                <a:solidFill>
                  <a:schemeClr val="accent1">
                    <a:lumMod val="75000"/>
                  </a:schemeClr>
                </a:solidFill>
              </a:rPr>
              <a:t>c</a:t>
            </a:r>
            <a:r>
              <a:rPr lang="en-US" sz="3600" dirty="0" smtClean="0">
                <a:solidFill>
                  <a:schemeClr val="accent1">
                    <a:lumMod val="75000"/>
                  </a:schemeClr>
                </a:solidFill>
              </a:rPr>
              <a:t>hildhood and persist:</a:t>
            </a:r>
            <a:endParaRPr lang="en-US" sz="3600" dirty="0">
              <a:solidFill>
                <a:schemeClr val="accent1">
                  <a:lumMod val="75000"/>
                </a:schemeClr>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676400"/>
            <a:ext cx="91440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3276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flipH="1">
            <a:off x="6934200" y="457199"/>
            <a:ext cx="1523999" cy="2031325"/>
          </a:xfrm>
          <a:prstGeom prst="rect">
            <a:avLst/>
          </a:prstGeom>
          <a:noFill/>
        </p:spPr>
        <p:txBody>
          <a:bodyPr wrap="square" rtlCol="0">
            <a:spAutoFit/>
          </a:bodyPr>
          <a:lstStyle/>
          <a:p>
            <a:r>
              <a:rPr lang="en-US" dirty="0" smtClean="0"/>
              <a:t>Nationally, white males live, on average, to age 75, while black males live to 68.</a:t>
            </a:r>
            <a:endParaRPr lang="en-US" dirty="0"/>
          </a:p>
        </p:txBody>
      </p:sp>
      <p:sp>
        <p:nvSpPr>
          <p:cNvPr id="5" name="TextBox 4"/>
          <p:cNvSpPr txBox="1"/>
          <p:nvPr/>
        </p:nvSpPr>
        <p:spPr>
          <a:xfrm>
            <a:off x="6934200" y="2819400"/>
            <a:ext cx="1676400" cy="2862322"/>
          </a:xfrm>
          <a:prstGeom prst="rect">
            <a:avLst/>
          </a:prstGeom>
          <a:noFill/>
        </p:spPr>
        <p:txBody>
          <a:bodyPr wrap="square" rtlCol="0">
            <a:spAutoFit/>
          </a:bodyPr>
          <a:lstStyle/>
          <a:p>
            <a:r>
              <a:rPr lang="en-US" dirty="0" smtClean="0"/>
              <a:t>In Kansas, the gap is a little larger, with the average white males living to 76, and the average black males living to a little more than 68 years.</a:t>
            </a:r>
            <a:endParaRPr lang="en-US" dirty="0"/>
          </a:p>
        </p:txBody>
      </p:sp>
      <p:pic>
        <p:nvPicPr>
          <p:cNvPr id="102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0" y="712149"/>
            <a:ext cx="6705600" cy="61528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838200" y="228600"/>
            <a:ext cx="5715000" cy="868362"/>
          </a:xfrm>
          <a:solidFill>
            <a:schemeClr val="bg1">
              <a:lumMod val="95000"/>
            </a:schemeClr>
          </a:solidFill>
          <a:ln>
            <a:solidFill>
              <a:schemeClr val="accent1">
                <a:lumMod val="75000"/>
              </a:schemeClr>
            </a:solidFill>
          </a:ln>
          <a:effectLst>
            <a:outerShdw blurRad="50800" dist="190500" dir="2700000" algn="tl" rotWithShape="0">
              <a:prstClr val="black">
                <a:alpha val="25000"/>
              </a:prstClr>
            </a:outerShdw>
          </a:effectLst>
        </p:spPr>
        <p:txBody>
          <a:bodyPr>
            <a:normAutofit fontScale="90000"/>
          </a:bodyPr>
          <a:lstStyle/>
          <a:p>
            <a:pPr algn="l"/>
            <a:r>
              <a:rPr lang="en-US" sz="3200" dirty="0" smtClean="0">
                <a:solidFill>
                  <a:schemeClr val="accent1">
                    <a:lumMod val="75000"/>
                  </a:schemeClr>
                </a:solidFill>
              </a:rPr>
              <a:t>Earlier gaps have their counterpart at the end of life, in life expectancy.</a:t>
            </a:r>
            <a:endParaRPr lang="en-US" sz="3200" dirty="0">
              <a:solidFill>
                <a:schemeClr val="accent1">
                  <a:lumMod val="75000"/>
                </a:schemeClr>
              </a:solidFill>
            </a:endParaRPr>
          </a:p>
        </p:txBody>
      </p:sp>
    </p:spTree>
    <p:extLst>
      <p:ext uri="{BB962C8B-B14F-4D97-AF65-F5344CB8AC3E}">
        <p14:creationId xmlns:p14="http://schemas.microsoft.com/office/powerpoint/2010/main" val="3869310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88" y="33338"/>
            <a:ext cx="7591425" cy="679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 y="228600"/>
            <a:ext cx="8603132" cy="6010275"/>
          </a:xfrm>
          <a:prstGeom prst="rect">
            <a:avLst/>
          </a:prstGeom>
          <a:solidFill>
            <a:schemeClr val="bg1"/>
          </a:solidFill>
          <a:ln>
            <a:noFill/>
          </a:ln>
          <a:effectLst/>
        </p:spPr>
      </p:pic>
    </p:spTree>
    <p:extLst>
      <p:ext uri="{BB962C8B-B14F-4D97-AF65-F5344CB8AC3E}">
        <p14:creationId xmlns:p14="http://schemas.microsoft.com/office/powerpoint/2010/main" val="368538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fade">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52400"/>
            <a:ext cx="6858000" cy="1066800"/>
          </a:xfrm>
          <a:solidFill>
            <a:schemeClr val="bg1">
              <a:lumMod val="95000"/>
            </a:schemeClr>
          </a:solidFill>
          <a:ln>
            <a:solidFill>
              <a:schemeClr val="accent1"/>
            </a:solidFill>
          </a:ln>
          <a:effectLst>
            <a:outerShdw blurRad="50800" dist="177800" dir="2700000" algn="tl" rotWithShape="0">
              <a:schemeClr val="bg1">
                <a:lumMod val="85000"/>
                <a:alpha val="90000"/>
              </a:schemeClr>
            </a:outerShdw>
          </a:effectLst>
        </p:spPr>
        <p:txBody>
          <a:bodyPr lIns="182880" tIns="91440" rIns="182880" bIns="91440">
            <a:normAutofit fontScale="90000"/>
          </a:bodyPr>
          <a:lstStyle/>
          <a:p>
            <a:pPr algn="l"/>
            <a:r>
              <a:rPr lang="en-US" sz="3600" dirty="0" smtClean="0">
                <a:solidFill>
                  <a:schemeClr val="accent1">
                    <a:lumMod val="75000"/>
                  </a:schemeClr>
                </a:solidFill>
              </a:rPr>
              <a:t>Different poverty environments explain differences in academic gradients.</a:t>
            </a:r>
            <a:endParaRPr lang="en-US" sz="3600" dirty="0">
              <a:solidFill>
                <a:schemeClr val="accent1">
                  <a:lumMod val="75000"/>
                </a:schemeClr>
              </a:solidFill>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63" y="1447800"/>
            <a:ext cx="905964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51723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4233</TotalTime>
  <Words>9961</Words>
  <Application>Microsoft Office PowerPoint</Application>
  <PresentationFormat>On-screen Show (4:3)</PresentationFormat>
  <Paragraphs>502</Paragraphs>
  <Slides>39</Slides>
  <Notes>39</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Wingdings</vt:lpstr>
      <vt:lpstr>Office Theme</vt:lpstr>
      <vt:lpstr>What are gaps?   What causes them?</vt:lpstr>
      <vt:lpstr>Definition of Gaps:</vt:lpstr>
      <vt:lpstr>American gaps show in international comparisons:  UNICEF’s rating of child well being places the U.S. near the bottom of developed countries.  U.S. spends more but gets less in education &amp; health care;  no practical  support for single moms.</vt:lpstr>
      <vt:lpstr>Kansas Newborns by Ethnicity &amp; Characteristics,  from Kansas Birth Records, 1995-2001</vt:lpstr>
      <vt:lpstr>Medical and social risk correlates can be comparable in their long-term effects, but we don’t collect the latter.</vt:lpstr>
      <vt:lpstr>Like language skills, health gradients emerge in early childhood and persist:</vt:lpstr>
      <vt:lpstr>Earlier gaps have their counterpart at the end of life, in life expectancy.</vt:lpstr>
      <vt:lpstr>PowerPoint Presentation</vt:lpstr>
      <vt:lpstr>Different poverty environments explain differences in academic gradients.</vt:lpstr>
      <vt:lpstr>Poverty Trends within Ethnic Groups Kansas public schools only, all grades and preschool, 2006-2013</vt:lpstr>
      <vt:lpstr>Are these gaps related?</vt:lpstr>
      <vt:lpstr>Why is the academic gap an issue now?</vt:lpstr>
      <vt:lpstr>Increasing economic inequality is also increasing academic gaps. </vt:lpstr>
      <vt:lpstr>As income and wealth gaps have increased over the last 3 decades, the upper classes are investing more in their children, increasing academic gaps by 30 to 60 percent.</vt:lpstr>
      <vt:lpstr>Nationally, the income gap has eclipsed ethnic gaps, but in cities, some subgroups are segregated by both income and race.</vt:lpstr>
      <vt:lpstr>What, in particular, causes academic gaps?  If we can correctly identify causes, and reduce them, academic gaps should also decline.</vt:lpstr>
      <vt:lpstr>Huge advances in genetics, health, and human developmental sciences have put a new emphasis on environmental interactions.</vt:lpstr>
      <vt:lpstr>Simplified Conceptual  Interactive Model:</vt:lpstr>
      <vt:lpstr> What is child development?</vt:lpstr>
      <vt:lpstr>The social brain: our survival, and our resources, depend on our social networks.</vt:lpstr>
      <vt:lpstr>SES is like social rank.  Rank strongly influences health and brain development through stress-mechanisms.</vt:lpstr>
      <vt:lpstr>Social Status, Rank, and Control Over One’s Work Predict How Long We Live:  The Whitehall Studies </vt:lpstr>
      <vt:lpstr>PowerPoint Presentation</vt:lpstr>
      <vt:lpstr>Economic and Public Health Studies Conclusions:  </vt:lpstr>
      <vt:lpstr>Prenatal chronic stressors, (higher in low SES mothers), impair fetal growth</vt:lpstr>
      <vt:lpstr>A famous rat study by Michael Meaney showed how maternal behaviors—licking her pups, or not—could turn certain genes on or off, and pass the genes, in the on or off position, to the next generation, which then repeated the behavior.  The payoff:  some switches, in traumatic stress for example, may be turned back to the healthier position.</vt:lpstr>
      <vt:lpstr>Similar mechanisms in humans link prenatal stress to reduced birth weights and later diseases. </vt:lpstr>
      <vt:lpstr>Low SES prompts poor postnatal responsiveness</vt:lpstr>
      <vt:lpstr>We are talking about probabilities, not inevitabilities.  Poor parents can moderate the effects of poverty, but the odds are against them.</vt:lpstr>
      <vt:lpstr>Early stressors interfere with bonding and attachment, the foundation of later social skills.  Insecure bonding is biologically embedded in the HPA axis, which predicts more reactive stress responses and future social conflict.</vt:lpstr>
      <vt:lpstr>Quality of Parenting as Measured  by the HOME-Short Form</vt:lpstr>
      <vt:lpstr>PowerPoint Presentation</vt:lpstr>
      <vt:lpstr>The Damage of Neglect</vt:lpstr>
      <vt:lpstr>The effects of developmental poverty can emerge later, in adulthood</vt:lpstr>
      <vt:lpstr>The warmth and language environments of Early Ed. &amp; Child Care are also essential building blocks.  Of the 45 percent of 2-year-olds in low-quality day care, the majority are very poor, and African-American or Hispanic.  G.M. Mulligan and K.D. Flanagan, Age 2: Findings from the 2-Year-Old Follow-Up of the Early Childhood Longitudinal Study, Birth Cohort (ECLS-B), U.S. Dept. of Education, NCES, August 2006</vt:lpstr>
      <vt:lpstr>Take-home lessons about the gap:</vt:lpstr>
      <vt:lpstr>The 3 most important early factors for a child’s future academic success are:</vt:lpstr>
      <vt:lpstr>PowerPoint Presentation</vt:lpstr>
      <vt:lpstr>What topics would you like to cover in future meetings?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causes academic gaps?</dc:title>
  <dc:creator>Tony Moss</dc:creator>
  <cp:lastModifiedBy>Tony Moss</cp:lastModifiedBy>
  <cp:revision>47</cp:revision>
  <dcterms:created xsi:type="dcterms:W3CDTF">2014-08-10T19:05:18Z</dcterms:created>
  <dcterms:modified xsi:type="dcterms:W3CDTF">2017-08-17T18:34:26Z</dcterms:modified>
</cp:coreProperties>
</file>