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60" r:id="rId3"/>
    <p:sldId id="270" r:id="rId4"/>
    <p:sldId id="274" r:id="rId5"/>
    <p:sldId id="261" r:id="rId6"/>
    <p:sldId id="354" r:id="rId7"/>
    <p:sldId id="355" r:id="rId8"/>
    <p:sldId id="356" r:id="rId9"/>
    <p:sldId id="348" r:id="rId10"/>
    <p:sldId id="349" r:id="rId11"/>
    <p:sldId id="350" r:id="rId12"/>
    <p:sldId id="351" r:id="rId13"/>
    <p:sldId id="314" r:id="rId14"/>
    <p:sldId id="311" r:id="rId15"/>
    <p:sldId id="312" r:id="rId16"/>
    <p:sldId id="316" r:id="rId17"/>
    <p:sldId id="313" r:id="rId18"/>
    <p:sldId id="353" r:id="rId19"/>
    <p:sldId id="360" r:id="rId20"/>
    <p:sldId id="357" r:id="rId21"/>
    <p:sldId id="358" r:id="rId22"/>
    <p:sldId id="377" r:id="rId23"/>
    <p:sldId id="378" r:id="rId24"/>
    <p:sldId id="379" r:id="rId25"/>
    <p:sldId id="381" r:id="rId26"/>
    <p:sldId id="409" r:id="rId27"/>
    <p:sldId id="382" r:id="rId28"/>
    <p:sldId id="373" r:id="rId29"/>
    <p:sldId id="375" r:id="rId30"/>
    <p:sldId id="374" r:id="rId31"/>
    <p:sldId id="376" r:id="rId32"/>
    <p:sldId id="392" r:id="rId33"/>
    <p:sldId id="315" r:id="rId34"/>
    <p:sldId id="359" r:id="rId35"/>
    <p:sldId id="427"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268" r:id="rId49"/>
    <p:sldId id="384" r:id="rId50"/>
    <p:sldId id="393" r:id="rId51"/>
    <p:sldId id="385" r:id="rId52"/>
    <p:sldId id="386" r:id="rId53"/>
    <p:sldId id="394" r:id="rId54"/>
    <p:sldId id="387" r:id="rId55"/>
    <p:sldId id="389" r:id="rId56"/>
    <p:sldId id="428" r:id="rId57"/>
    <p:sldId id="416" r:id="rId58"/>
    <p:sldId id="424" r:id="rId59"/>
    <p:sldId id="423" r:id="rId60"/>
    <p:sldId id="421" r:id="rId61"/>
    <p:sldId id="431" r:id="rId62"/>
    <p:sldId id="383" r:id="rId63"/>
    <p:sldId id="407" r:id="rId64"/>
    <p:sldId id="257" r:id="rId65"/>
    <p:sldId id="402" r:id="rId66"/>
    <p:sldId id="403" r:id="rId67"/>
    <p:sldId id="404" r:id="rId68"/>
    <p:sldId id="399" r:id="rId69"/>
    <p:sldId id="408" r:id="rId70"/>
    <p:sldId id="417" r:id="rId71"/>
    <p:sldId id="418" r:id="rId72"/>
    <p:sldId id="321" r:id="rId73"/>
    <p:sldId id="420" r:id="rId74"/>
    <p:sldId id="337" r:id="rId75"/>
    <p:sldId id="42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84" autoAdjust="0"/>
    <p:restoredTop sz="75626" autoAdjust="0"/>
  </p:normalViewPr>
  <p:slideViewPr>
    <p:cSldViewPr>
      <p:cViewPr varScale="1">
        <p:scale>
          <a:sx n="70" d="100"/>
          <a:sy n="70" d="100"/>
        </p:scale>
        <p:origin x="-1666"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sz="2000" dirty="0"/>
              <a:t>National Teacher Turnover Trends</a:t>
            </a:r>
          </a:p>
        </c:rich>
      </c:tx>
      <c:layout/>
      <c:overlay val="0"/>
    </c:title>
    <c:autoTitleDeleted val="0"/>
    <c:plotArea>
      <c:layout/>
      <c:barChart>
        <c:barDir val="col"/>
        <c:grouping val="stacked"/>
        <c:varyColors val="0"/>
        <c:ser>
          <c:idx val="0"/>
          <c:order val="0"/>
          <c:tx>
            <c:strRef>
              <c:f>trends!$C$3</c:f>
              <c:strCache>
                <c:ptCount val="1"/>
                <c:pt idx="0">
                  <c:v>movers</c:v>
                </c:pt>
              </c:strCache>
            </c:strRef>
          </c:tx>
          <c:spPr>
            <a:solidFill>
              <a:srgbClr val="4F81BD"/>
            </a:solidFill>
          </c:spPr>
          <c:invertIfNegative val="0"/>
          <c:dLbls>
            <c:txPr>
              <a:bodyPr/>
              <a:lstStyle/>
              <a:p>
                <a:pPr>
                  <a:defRPr sz="1800">
                    <a:solidFill>
                      <a:schemeClr val="bg1"/>
                    </a:solidFill>
                  </a:defRPr>
                </a:pPr>
                <a:endParaRPr lang="en-US"/>
              </a:p>
            </c:txPr>
            <c:showLegendKey val="0"/>
            <c:showVal val="1"/>
            <c:showCatName val="0"/>
            <c:showSerName val="0"/>
            <c:showPercent val="0"/>
            <c:showBubbleSize val="0"/>
            <c:showLeaderLines val="0"/>
          </c:dLbls>
          <c:cat>
            <c:numRef>
              <c:f>trends!$B$4:$B$9</c:f>
              <c:numCache>
                <c:formatCode>0</c:formatCode>
                <c:ptCount val="6"/>
                <c:pt idx="0">
                  <c:v>1989</c:v>
                </c:pt>
                <c:pt idx="1">
                  <c:v>1992</c:v>
                </c:pt>
                <c:pt idx="2">
                  <c:v>1995</c:v>
                </c:pt>
                <c:pt idx="3">
                  <c:v>2001</c:v>
                </c:pt>
                <c:pt idx="4">
                  <c:v>2005</c:v>
                </c:pt>
                <c:pt idx="5">
                  <c:v>2009</c:v>
                </c:pt>
              </c:numCache>
            </c:numRef>
          </c:cat>
          <c:val>
            <c:numRef>
              <c:f>trends!$C$4:$C$9</c:f>
              <c:numCache>
                <c:formatCode>0.0%</c:formatCode>
                <c:ptCount val="6"/>
                <c:pt idx="0">
                  <c:v>7.9000000000000001E-2</c:v>
                </c:pt>
                <c:pt idx="1">
                  <c:v>7.2999999999999995E-2</c:v>
                </c:pt>
                <c:pt idx="2">
                  <c:v>7.2000000000000008E-2</c:v>
                </c:pt>
                <c:pt idx="3">
                  <c:v>7.6999999999999999E-2</c:v>
                </c:pt>
                <c:pt idx="4">
                  <c:v>8.1000000000000003E-2</c:v>
                </c:pt>
                <c:pt idx="5">
                  <c:v>7.5999999999999998E-2</c:v>
                </c:pt>
              </c:numCache>
            </c:numRef>
          </c:val>
        </c:ser>
        <c:ser>
          <c:idx val="1"/>
          <c:order val="1"/>
          <c:tx>
            <c:strRef>
              <c:f>trends!$D$3</c:f>
              <c:strCache>
                <c:ptCount val="1"/>
                <c:pt idx="0">
                  <c:v>leavers</c:v>
                </c:pt>
              </c:strCache>
            </c:strRef>
          </c:tx>
          <c:spPr>
            <a:solidFill>
              <a:srgbClr val="C0504D"/>
            </a:solidFill>
          </c:spPr>
          <c:invertIfNegative val="0"/>
          <c:dLbls>
            <c:txPr>
              <a:bodyPr/>
              <a:lstStyle/>
              <a:p>
                <a:pPr>
                  <a:defRPr sz="1800">
                    <a:solidFill>
                      <a:schemeClr val="bg1"/>
                    </a:solidFill>
                  </a:defRPr>
                </a:pPr>
                <a:endParaRPr lang="en-US"/>
              </a:p>
            </c:txPr>
            <c:showLegendKey val="0"/>
            <c:showVal val="1"/>
            <c:showCatName val="0"/>
            <c:showSerName val="0"/>
            <c:showPercent val="0"/>
            <c:showBubbleSize val="0"/>
            <c:showLeaderLines val="0"/>
          </c:dLbls>
          <c:cat>
            <c:numRef>
              <c:f>trends!$B$4:$B$9</c:f>
              <c:numCache>
                <c:formatCode>0</c:formatCode>
                <c:ptCount val="6"/>
                <c:pt idx="0">
                  <c:v>1989</c:v>
                </c:pt>
                <c:pt idx="1">
                  <c:v>1992</c:v>
                </c:pt>
                <c:pt idx="2">
                  <c:v>1995</c:v>
                </c:pt>
                <c:pt idx="3">
                  <c:v>2001</c:v>
                </c:pt>
                <c:pt idx="4">
                  <c:v>2005</c:v>
                </c:pt>
                <c:pt idx="5">
                  <c:v>2009</c:v>
                </c:pt>
              </c:numCache>
            </c:numRef>
          </c:cat>
          <c:val>
            <c:numRef>
              <c:f>trends!$D$4:$D$9</c:f>
              <c:numCache>
                <c:formatCode>0.0%</c:formatCode>
                <c:ptCount val="6"/>
                <c:pt idx="0">
                  <c:v>5.5999999999999994E-2</c:v>
                </c:pt>
                <c:pt idx="1">
                  <c:v>5.0999999999999997E-2</c:v>
                </c:pt>
                <c:pt idx="2">
                  <c:v>6.6000000000000003E-2</c:v>
                </c:pt>
                <c:pt idx="3">
                  <c:v>7.400000000000001E-2</c:v>
                </c:pt>
                <c:pt idx="4">
                  <c:v>8.4000000000000005E-2</c:v>
                </c:pt>
                <c:pt idx="5">
                  <c:v>0.08</c:v>
                </c:pt>
              </c:numCache>
            </c:numRef>
          </c:val>
        </c:ser>
        <c:dLbls>
          <c:showLegendKey val="0"/>
          <c:showVal val="0"/>
          <c:showCatName val="0"/>
          <c:showSerName val="0"/>
          <c:showPercent val="0"/>
          <c:showBubbleSize val="0"/>
        </c:dLbls>
        <c:gapWidth val="60"/>
        <c:overlap val="100"/>
        <c:axId val="112391680"/>
        <c:axId val="112393600"/>
      </c:barChart>
      <c:catAx>
        <c:axId val="112391680"/>
        <c:scaling>
          <c:orientation val="minMax"/>
        </c:scaling>
        <c:delete val="0"/>
        <c:axPos val="b"/>
        <c:title>
          <c:tx>
            <c:rich>
              <a:bodyPr/>
              <a:lstStyle/>
              <a:p>
                <a:pPr>
                  <a:defRPr/>
                </a:pPr>
                <a:r>
                  <a:rPr lang="en-US"/>
                  <a:t>NCES, Schools and Staffing Surveys and Teacher Follow-up Surveys</a:t>
                </a:r>
              </a:p>
            </c:rich>
          </c:tx>
          <c:layout/>
          <c:overlay val="0"/>
        </c:title>
        <c:numFmt formatCode="0" sourceLinked="1"/>
        <c:majorTickMark val="out"/>
        <c:minorTickMark val="none"/>
        <c:tickLblPos val="nextTo"/>
        <c:txPr>
          <a:bodyPr/>
          <a:lstStyle/>
          <a:p>
            <a:pPr>
              <a:defRPr sz="1800"/>
            </a:pPr>
            <a:endParaRPr lang="en-US"/>
          </a:p>
        </c:txPr>
        <c:crossAx val="112393600"/>
        <c:crosses val="autoZero"/>
        <c:auto val="1"/>
        <c:lblAlgn val="ctr"/>
        <c:lblOffset val="100"/>
        <c:noMultiLvlLbl val="0"/>
      </c:catAx>
      <c:valAx>
        <c:axId val="112393600"/>
        <c:scaling>
          <c:orientation val="minMax"/>
          <c:max val="0.4"/>
          <c:min val="0"/>
        </c:scaling>
        <c:delete val="0"/>
        <c:axPos val="l"/>
        <c:majorGridlines/>
        <c:numFmt formatCode="0%" sourceLinked="0"/>
        <c:majorTickMark val="out"/>
        <c:minorTickMark val="none"/>
        <c:tickLblPos val="nextTo"/>
        <c:txPr>
          <a:bodyPr/>
          <a:lstStyle/>
          <a:p>
            <a:pPr>
              <a:defRPr sz="1800"/>
            </a:pPr>
            <a:endParaRPr lang="en-US"/>
          </a:p>
        </c:txPr>
        <c:crossAx val="112391680"/>
        <c:crosses val="autoZero"/>
        <c:crossBetween val="between"/>
      </c:valAx>
    </c:plotArea>
    <c:legend>
      <c:legendPos val="r"/>
      <c:layout/>
      <c:overlay val="0"/>
    </c:legend>
    <c:plotVisOnly val="1"/>
    <c:dispBlanksAs val="gap"/>
    <c:showDLblsOverMax val="0"/>
  </c:chart>
  <c:spPr>
    <a:ln>
      <a:noFill/>
    </a:ln>
  </c:spPr>
  <c:txPr>
    <a:bodyPr/>
    <a:lstStyle/>
    <a:p>
      <a:pPr>
        <a:defRPr sz="14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USD 202, Turner-Kansas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Sheet1!$D$5:$D$9</c:f>
              <c:strCache>
                <c:ptCount val="5"/>
                <c:pt idx="0">
                  <c:v>2010</c:v>
                </c:pt>
                <c:pt idx="1">
                  <c:v>2011</c:v>
                </c:pt>
                <c:pt idx="2">
                  <c:v>2012</c:v>
                </c:pt>
                <c:pt idx="3">
                  <c:v>2013</c:v>
                </c:pt>
                <c:pt idx="4">
                  <c:v>2014</c:v>
                </c:pt>
              </c:strCache>
            </c:strRef>
          </c:cat>
          <c:val>
            <c:numRef>
              <c:f>Sheet1!$H$5:$H$9</c:f>
              <c:numCache>
                <c:formatCode>0.0%</c:formatCode>
                <c:ptCount val="5"/>
                <c:pt idx="0">
                  <c:v>0.17575757575757575</c:v>
                </c:pt>
                <c:pt idx="1">
                  <c:v>0.19631901840490798</c:v>
                </c:pt>
                <c:pt idx="2">
                  <c:v>0.20679012345679013</c:v>
                </c:pt>
                <c:pt idx="3">
                  <c:v>0.35312500000000002</c:v>
                </c:pt>
                <c:pt idx="4">
                  <c:v>0.20062695924764889</c:v>
                </c:pt>
              </c:numCache>
            </c:numRef>
          </c:val>
        </c:ser>
        <c:ser>
          <c:idx val="1"/>
          <c:order val="1"/>
          <c:tx>
            <c:v>leavers, all types</c:v>
          </c:tx>
          <c:invertIfNegative val="0"/>
          <c:dLbls>
            <c:numFmt formatCode="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Sheet1!$D$5:$D$9</c:f>
              <c:strCache>
                <c:ptCount val="5"/>
                <c:pt idx="0">
                  <c:v>2010</c:v>
                </c:pt>
                <c:pt idx="1">
                  <c:v>2011</c:v>
                </c:pt>
                <c:pt idx="2">
                  <c:v>2012</c:v>
                </c:pt>
                <c:pt idx="3">
                  <c:v>2013</c:v>
                </c:pt>
                <c:pt idx="4">
                  <c:v>2014</c:v>
                </c:pt>
              </c:strCache>
            </c:strRef>
          </c:cat>
          <c:val>
            <c:numRef>
              <c:f>Sheet1!$I$5:$I$9</c:f>
              <c:numCache>
                <c:formatCode>0.0%</c:formatCode>
                <c:ptCount val="5"/>
                <c:pt idx="0">
                  <c:v>3.9393939393939391E-2</c:v>
                </c:pt>
                <c:pt idx="1">
                  <c:v>6.4417177914110432E-2</c:v>
                </c:pt>
                <c:pt idx="2">
                  <c:v>5.5555555555555552E-2</c:v>
                </c:pt>
                <c:pt idx="3">
                  <c:v>4.6875E-2</c:v>
                </c:pt>
                <c:pt idx="4">
                  <c:v>4.7021943573667714E-2</c:v>
                </c:pt>
              </c:numCache>
            </c:numRef>
          </c:val>
        </c:ser>
        <c:dLbls>
          <c:showLegendKey val="0"/>
          <c:showVal val="0"/>
          <c:showCatName val="0"/>
          <c:showSerName val="0"/>
          <c:showPercent val="0"/>
          <c:showBubbleSize val="0"/>
        </c:dLbls>
        <c:gapWidth val="50"/>
        <c:overlap val="100"/>
        <c:axId val="115700864"/>
        <c:axId val="115702400"/>
      </c:barChart>
      <c:catAx>
        <c:axId val="115700864"/>
        <c:scaling>
          <c:orientation val="minMax"/>
        </c:scaling>
        <c:delete val="0"/>
        <c:axPos val="b"/>
        <c:majorTickMark val="out"/>
        <c:minorTickMark val="none"/>
        <c:tickLblPos val="nextTo"/>
        <c:crossAx val="115702400"/>
        <c:crosses val="autoZero"/>
        <c:auto val="1"/>
        <c:lblAlgn val="ctr"/>
        <c:lblOffset val="100"/>
        <c:noMultiLvlLbl val="0"/>
      </c:catAx>
      <c:valAx>
        <c:axId val="115702400"/>
        <c:scaling>
          <c:orientation val="minMax"/>
          <c:max val="0.4"/>
          <c:min val="0"/>
        </c:scaling>
        <c:delete val="0"/>
        <c:axPos val="l"/>
        <c:majorGridlines/>
        <c:numFmt formatCode="0%" sourceLinked="0"/>
        <c:majorTickMark val="out"/>
        <c:minorTickMark val="none"/>
        <c:tickLblPos val="nextTo"/>
        <c:crossAx val="115700864"/>
        <c:crosses val="autoZero"/>
        <c:crossBetween val="between"/>
      </c:valAx>
    </c:plotArea>
    <c:legend>
      <c:legendPos val="r"/>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475, Geary County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Sheet1!$D$35:$D$39</c:f>
              <c:strCache>
                <c:ptCount val="5"/>
                <c:pt idx="0">
                  <c:v>2010</c:v>
                </c:pt>
                <c:pt idx="1">
                  <c:v>2011</c:v>
                </c:pt>
                <c:pt idx="2">
                  <c:v>2012</c:v>
                </c:pt>
                <c:pt idx="3">
                  <c:v>2013</c:v>
                </c:pt>
                <c:pt idx="4">
                  <c:v>2014</c:v>
                </c:pt>
              </c:strCache>
            </c:strRef>
          </c:cat>
          <c:val>
            <c:numRef>
              <c:f>Sheet1!$H$35:$H$39</c:f>
              <c:numCache>
                <c:formatCode>0.0%</c:formatCode>
                <c:ptCount val="5"/>
                <c:pt idx="0">
                  <c:v>0.13793103448275862</c:v>
                </c:pt>
                <c:pt idx="1">
                  <c:v>0.13476263399693722</c:v>
                </c:pt>
                <c:pt idx="2">
                  <c:v>9.5870206489675522E-2</c:v>
                </c:pt>
                <c:pt idx="3">
                  <c:v>0.14017521902377972</c:v>
                </c:pt>
                <c:pt idx="4">
                  <c:v>0.16270337922403003</c:v>
                </c:pt>
              </c:numCache>
            </c:numRef>
          </c:val>
        </c:ser>
        <c:ser>
          <c:idx val="1"/>
          <c:order val="1"/>
          <c:tx>
            <c:v>leavers, all types</c:v>
          </c:tx>
          <c:invertIfNegative val="0"/>
          <c:dLbls>
            <c:dLbl>
              <c:idx val="1"/>
              <c:delete val="1"/>
            </c:dLbl>
            <c:dLbl>
              <c:idx val="2"/>
              <c:delete val="1"/>
            </c:dLbl>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Sheet1!$D$35:$D$39</c:f>
              <c:strCache>
                <c:ptCount val="5"/>
                <c:pt idx="0">
                  <c:v>2010</c:v>
                </c:pt>
                <c:pt idx="1">
                  <c:v>2011</c:v>
                </c:pt>
                <c:pt idx="2">
                  <c:v>2012</c:v>
                </c:pt>
                <c:pt idx="3">
                  <c:v>2013</c:v>
                </c:pt>
                <c:pt idx="4">
                  <c:v>2014</c:v>
                </c:pt>
              </c:strCache>
            </c:strRef>
          </c:cat>
          <c:val>
            <c:numRef>
              <c:f>Sheet1!$I$35:$I$39</c:f>
              <c:numCache>
                <c:formatCode>0.0%</c:formatCode>
                <c:ptCount val="5"/>
                <c:pt idx="0">
                  <c:v>0.10482758620689656</c:v>
                </c:pt>
                <c:pt idx="1">
                  <c:v>3.0627871362940277E-3</c:v>
                </c:pt>
                <c:pt idx="2">
                  <c:v>0</c:v>
                </c:pt>
                <c:pt idx="3">
                  <c:v>6.7584480600750937E-2</c:v>
                </c:pt>
                <c:pt idx="4">
                  <c:v>4.130162703379224E-2</c:v>
                </c:pt>
              </c:numCache>
            </c:numRef>
          </c:val>
        </c:ser>
        <c:dLbls>
          <c:showLegendKey val="0"/>
          <c:showVal val="0"/>
          <c:showCatName val="0"/>
          <c:showSerName val="0"/>
          <c:showPercent val="0"/>
          <c:showBubbleSize val="0"/>
        </c:dLbls>
        <c:gapWidth val="50"/>
        <c:overlap val="100"/>
        <c:axId val="115778304"/>
        <c:axId val="115779840"/>
      </c:barChart>
      <c:catAx>
        <c:axId val="115778304"/>
        <c:scaling>
          <c:orientation val="minMax"/>
        </c:scaling>
        <c:delete val="0"/>
        <c:axPos val="b"/>
        <c:majorTickMark val="out"/>
        <c:minorTickMark val="none"/>
        <c:tickLblPos val="nextTo"/>
        <c:txPr>
          <a:bodyPr/>
          <a:lstStyle/>
          <a:p>
            <a:pPr>
              <a:defRPr sz="1400"/>
            </a:pPr>
            <a:endParaRPr lang="en-US"/>
          </a:p>
        </c:txPr>
        <c:crossAx val="115779840"/>
        <c:crosses val="autoZero"/>
        <c:auto val="1"/>
        <c:lblAlgn val="ctr"/>
        <c:lblOffset val="100"/>
        <c:noMultiLvlLbl val="0"/>
      </c:catAx>
      <c:valAx>
        <c:axId val="115779840"/>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5778304"/>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aseline="0"/>
              <a:t>Average of All the Other Districts in the State</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Sheet1!$D$55:$D$59</c:f>
              <c:strCache>
                <c:ptCount val="5"/>
                <c:pt idx="0">
                  <c:v>2010</c:v>
                </c:pt>
                <c:pt idx="1">
                  <c:v>2011</c:v>
                </c:pt>
                <c:pt idx="2">
                  <c:v>2012</c:v>
                </c:pt>
                <c:pt idx="3">
                  <c:v>2013</c:v>
                </c:pt>
                <c:pt idx="4">
                  <c:v>2014</c:v>
                </c:pt>
              </c:strCache>
            </c:strRef>
          </c:cat>
          <c:val>
            <c:numRef>
              <c:f>Sheet1!$H$55:$H$59</c:f>
              <c:numCache>
                <c:formatCode>0.0%</c:formatCode>
                <c:ptCount val="5"/>
                <c:pt idx="0">
                  <c:v>0.11098272926295305</c:v>
                </c:pt>
                <c:pt idx="1">
                  <c:v>0.12590865871238843</c:v>
                </c:pt>
                <c:pt idx="2">
                  <c:v>0.11649039630440068</c:v>
                </c:pt>
                <c:pt idx="3">
                  <c:v>0.12251075827274076</c:v>
                </c:pt>
                <c:pt idx="4">
                  <c:v>0.12069995222169136</c:v>
                </c:pt>
              </c:numCache>
            </c:numRef>
          </c:val>
        </c:ser>
        <c:ser>
          <c:idx val="1"/>
          <c:order val="1"/>
          <c:tx>
            <c:v>leavers, all types</c:v>
          </c:tx>
          <c:spPr>
            <a:solidFill>
              <a:srgbClr val="C0504D"/>
            </a:solidFill>
          </c:spPr>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Sheet1!$D$55:$D$59</c:f>
              <c:strCache>
                <c:ptCount val="5"/>
                <c:pt idx="0">
                  <c:v>2010</c:v>
                </c:pt>
                <c:pt idx="1">
                  <c:v>2011</c:v>
                </c:pt>
                <c:pt idx="2">
                  <c:v>2012</c:v>
                </c:pt>
                <c:pt idx="3">
                  <c:v>2013</c:v>
                </c:pt>
                <c:pt idx="4">
                  <c:v>2014</c:v>
                </c:pt>
              </c:strCache>
            </c:strRef>
          </c:cat>
          <c:val>
            <c:numRef>
              <c:f>Sheet1!$I$55:$I$59</c:f>
              <c:numCache>
                <c:formatCode>0.0%</c:formatCode>
                <c:ptCount val="5"/>
                <c:pt idx="0">
                  <c:v>5.3697397226952083E-2</c:v>
                </c:pt>
                <c:pt idx="1">
                  <c:v>6.7325092782872742E-2</c:v>
                </c:pt>
                <c:pt idx="2">
                  <c:v>6.4612205203014833E-2</c:v>
                </c:pt>
                <c:pt idx="3">
                  <c:v>6.3837364594153428E-2</c:v>
                </c:pt>
                <c:pt idx="4">
                  <c:v>5.9782608695652176E-2</c:v>
                </c:pt>
              </c:numCache>
            </c:numRef>
          </c:val>
        </c:ser>
        <c:dLbls>
          <c:showLegendKey val="0"/>
          <c:showVal val="0"/>
          <c:showCatName val="0"/>
          <c:showSerName val="0"/>
          <c:showPercent val="0"/>
          <c:showBubbleSize val="0"/>
        </c:dLbls>
        <c:gapWidth val="50"/>
        <c:overlap val="100"/>
        <c:axId val="115896704"/>
        <c:axId val="115898240"/>
      </c:barChart>
      <c:catAx>
        <c:axId val="115896704"/>
        <c:scaling>
          <c:orientation val="minMax"/>
        </c:scaling>
        <c:delete val="0"/>
        <c:axPos val="b"/>
        <c:majorTickMark val="out"/>
        <c:minorTickMark val="none"/>
        <c:tickLblPos val="nextTo"/>
        <c:txPr>
          <a:bodyPr/>
          <a:lstStyle/>
          <a:p>
            <a:pPr>
              <a:defRPr sz="1800"/>
            </a:pPr>
            <a:endParaRPr lang="en-US"/>
          </a:p>
        </c:txPr>
        <c:crossAx val="115898240"/>
        <c:crosses val="autoZero"/>
        <c:auto val="1"/>
        <c:lblAlgn val="ctr"/>
        <c:lblOffset val="100"/>
        <c:noMultiLvlLbl val="0"/>
      </c:catAx>
      <c:valAx>
        <c:axId val="115898240"/>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15896704"/>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259, Wichita</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Sheet1!$D$15:$D$19</c:f>
              <c:strCache>
                <c:ptCount val="5"/>
                <c:pt idx="0">
                  <c:v>2010</c:v>
                </c:pt>
                <c:pt idx="1">
                  <c:v>2011</c:v>
                </c:pt>
                <c:pt idx="2">
                  <c:v>2012</c:v>
                </c:pt>
                <c:pt idx="3">
                  <c:v>2013</c:v>
                </c:pt>
                <c:pt idx="4">
                  <c:v>2014</c:v>
                </c:pt>
              </c:strCache>
            </c:strRef>
          </c:cat>
          <c:val>
            <c:numRef>
              <c:f>Sheet1!$H$15:$H$19</c:f>
              <c:numCache>
                <c:formatCode>0.0%</c:formatCode>
                <c:ptCount val="5"/>
                <c:pt idx="0">
                  <c:v>2.8921795465062471E-2</c:v>
                </c:pt>
                <c:pt idx="1">
                  <c:v>3.2722209329310747E-2</c:v>
                </c:pt>
                <c:pt idx="2">
                  <c:v>3.380147583908593E-2</c:v>
                </c:pt>
                <c:pt idx="3">
                  <c:v>4.7193021695370166E-2</c:v>
                </c:pt>
                <c:pt idx="4">
                  <c:v>4.5332737829388119E-2</c:v>
                </c:pt>
              </c:numCache>
            </c:numRef>
          </c:val>
        </c:ser>
        <c:ser>
          <c:idx val="1"/>
          <c:order val="1"/>
          <c:tx>
            <c:v>leavers, all types</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Sheet1!$D$15:$D$19</c:f>
              <c:strCache>
                <c:ptCount val="5"/>
                <c:pt idx="0">
                  <c:v>2010</c:v>
                </c:pt>
                <c:pt idx="1">
                  <c:v>2011</c:v>
                </c:pt>
                <c:pt idx="2">
                  <c:v>2012</c:v>
                </c:pt>
                <c:pt idx="3">
                  <c:v>2013</c:v>
                </c:pt>
                <c:pt idx="4">
                  <c:v>2014</c:v>
                </c:pt>
              </c:strCache>
            </c:strRef>
          </c:cat>
          <c:val>
            <c:numRef>
              <c:f>Sheet1!$I$15:$I$19</c:f>
              <c:numCache>
                <c:formatCode>0.0%</c:formatCode>
                <c:ptCount val="5"/>
                <c:pt idx="0">
                  <c:v>5.0439611291068949E-2</c:v>
                </c:pt>
                <c:pt idx="1">
                  <c:v>6.7300997911348345E-2</c:v>
                </c:pt>
                <c:pt idx="2">
                  <c:v>6.3794334682218526E-2</c:v>
                </c:pt>
                <c:pt idx="3">
                  <c:v>9.2596734511295006E-2</c:v>
                </c:pt>
                <c:pt idx="4">
                  <c:v>8.4412684234033045E-2</c:v>
                </c:pt>
              </c:numCache>
            </c:numRef>
          </c:val>
        </c:ser>
        <c:dLbls>
          <c:showLegendKey val="0"/>
          <c:showVal val="0"/>
          <c:showCatName val="0"/>
          <c:showSerName val="0"/>
          <c:showPercent val="0"/>
          <c:showBubbleSize val="0"/>
        </c:dLbls>
        <c:gapWidth val="50"/>
        <c:overlap val="100"/>
        <c:axId val="113691648"/>
        <c:axId val="114275072"/>
      </c:barChart>
      <c:catAx>
        <c:axId val="113691648"/>
        <c:scaling>
          <c:orientation val="minMax"/>
        </c:scaling>
        <c:delete val="0"/>
        <c:axPos val="b"/>
        <c:majorTickMark val="out"/>
        <c:minorTickMark val="none"/>
        <c:tickLblPos val="nextTo"/>
        <c:txPr>
          <a:bodyPr/>
          <a:lstStyle/>
          <a:p>
            <a:pPr>
              <a:defRPr sz="1800"/>
            </a:pPr>
            <a:endParaRPr lang="en-US"/>
          </a:p>
        </c:txPr>
        <c:crossAx val="114275072"/>
        <c:crosses val="autoZero"/>
        <c:auto val="1"/>
        <c:lblAlgn val="ctr"/>
        <c:lblOffset val="100"/>
        <c:noMultiLvlLbl val="0"/>
      </c:catAx>
      <c:valAx>
        <c:axId val="114275072"/>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13691648"/>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500, Kansas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Sheet1!$D$40:$D$44</c:f>
              <c:strCache>
                <c:ptCount val="5"/>
                <c:pt idx="0">
                  <c:v>2010</c:v>
                </c:pt>
                <c:pt idx="1">
                  <c:v>2011</c:v>
                </c:pt>
                <c:pt idx="2">
                  <c:v>2012</c:v>
                </c:pt>
                <c:pt idx="3">
                  <c:v>2013</c:v>
                </c:pt>
                <c:pt idx="4">
                  <c:v>2014</c:v>
                </c:pt>
              </c:strCache>
            </c:strRef>
          </c:cat>
          <c:val>
            <c:numRef>
              <c:f>Sheet1!$H$40:$H$44</c:f>
              <c:numCache>
                <c:formatCode>0.0%</c:formatCode>
                <c:ptCount val="5"/>
                <c:pt idx="0">
                  <c:v>8.0362195812110918E-2</c:v>
                </c:pt>
                <c:pt idx="1">
                  <c:v>0.20540236353404615</c:v>
                </c:pt>
                <c:pt idx="2">
                  <c:v>0.15561643835616437</c:v>
                </c:pt>
                <c:pt idx="3">
                  <c:v>7.0809984717269486E-2</c:v>
                </c:pt>
                <c:pt idx="4">
                  <c:v>0.16666666666666666</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Sheet1!$D$40:$D$44</c:f>
              <c:strCache>
                <c:ptCount val="5"/>
                <c:pt idx="0">
                  <c:v>2010</c:v>
                </c:pt>
                <c:pt idx="1">
                  <c:v>2011</c:v>
                </c:pt>
                <c:pt idx="2">
                  <c:v>2012</c:v>
                </c:pt>
                <c:pt idx="3">
                  <c:v>2013</c:v>
                </c:pt>
                <c:pt idx="4">
                  <c:v>2014</c:v>
                </c:pt>
              </c:strCache>
            </c:strRef>
          </c:cat>
          <c:val>
            <c:numRef>
              <c:f>Sheet1!$I$40:$I$44</c:f>
              <c:numCache>
                <c:formatCode>0.0%</c:formatCode>
                <c:ptCount val="5"/>
                <c:pt idx="0">
                  <c:v>7.5834748160724386E-2</c:v>
                </c:pt>
                <c:pt idx="1">
                  <c:v>7.6533483398987051E-2</c:v>
                </c:pt>
                <c:pt idx="2">
                  <c:v>8.3287671232876712E-2</c:v>
                </c:pt>
                <c:pt idx="3">
                  <c:v>0.11054508405501783</c:v>
                </c:pt>
                <c:pt idx="4">
                  <c:v>7.0707070707070704E-2</c:v>
                </c:pt>
              </c:numCache>
            </c:numRef>
          </c:val>
        </c:ser>
        <c:dLbls>
          <c:showLegendKey val="0"/>
          <c:showVal val="0"/>
          <c:showCatName val="0"/>
          <c:showSerName val="0"/>
          <c:showPercent val="0"/>
          <c:showBubbleSize val="0"/>
        </c:dLbls>
        <c:gapWidth val="50"/>
        <c:overlap val="100"/>
        <c:axId val="113242112"/>
        <c:axId val="113243648"/>
      </c:barChart>
      <c:catAx>
        <c:axId val="113242112"/>
        <c:scaling>
          <c:orientation val="minMax"/>
        </c:scaling>
        <c:delete val="0"/>
        <c:axPos val="b"/>
        <c:majorTickMark val="out"/>
        <c:minorTickMark val="none"/>
        <c:tickLblPos val="nextTo"/>
        <c:txPr>
          <a:bodyPr/>
          <a:lstStyle/>
          <a:p>
            <a:pPr>
              <a:defRPr sz="1400"/>
            </a:pPr>
            <a:endParaRPr lang="en-US"/>
          </a:p>
        </c:txPr>
        <c:crossAx val="113243648"/>
        <c:crosses val="autoZero"/>
        <c:auto val="1"/>
        <c:lblAlgn val="ctr"/>
        <c:lblOffset val="100"/>
        <c:noMultiLvlLbl val="0"/>
      </c:catAx>
      <c:valAx>
        <c:axId val="113243648"/>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3242112"/>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501, Topeka</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Sheet1!$D$45:$D$49</c:f>
              <c:strCache>
                <c:ptCount val="5"/>
                <c:pt idx="0">
                  <c:v>2010</c:v>
                </c:pt>
                <c:pt idx="1">
                  <c:v>2011</c:v>
                </c:pt>
                <c:pt idx="2">
                  <c:v>2012</c:v>
                </c:pt>
                <c:pt idx="3">
                  <c:v>2013</c:v>
                </c:pt>
                <c:pt idx="4">
                  <c:v>2014</c:v>
                </c:pt>
              </c:strCache>
            </c:strRef>
          </c:cat>
          <c:val>
            <c:numRef>
              <c:f>Sheet1!$H$45:$H$49</c:f>
              <c:numCache>
                <c:formatCode>0.0%</c:formatCode>
                <c:ptCount val="5"/>
                <c:pt idx="0">
                  <c:v>3.7288135593220341E-2</c:v>
                </c:pt>
                <c:pt idx="1">
                  <c:v>4.1172365666434056E-2</c:v>
                </c:pt>
                <c:pt idx="2">
                  <c:v>7.0222822417285613E-2</c:v>
                </c:pt>
                <c:pt idx="3">
                  <c:v>0.1426126640045636</c:v>
                </c:pt>
                <c:pt idx="4">
                  <c:v>0.10563836681788723</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Sheet1!$D$45:$D$49</c:f>
              <c:strCache>
                <c:ptCount val="5"/>
                <c:pt idx="0">
                  <c:v>2010</c:v>
                </c:pt>
                <c:pt idx="1">
                  <c:v>2011</c:v>
                </c:pt>
                <c:pt idx="2">
                  <c:v>2012</c:v>
                </c:pt>
                <c:pt idx="3">
                  <c:v>2013</c:v>
                </c:pt>
                <c:pt idx="4">
                  <c:v>2014</c:v>
                </c:pt>
              </c:strCache>
            </c:strRef>
          </c:cat>
          <c:val>
            <c:numRef>
              <c:f>Sheet1!$I$45:$I$49</c:f>
              <c:numCache>
                <c:formatCode>0.0%</c:formatCode>
                <c:ptCount val="5"/>
                <c:pt idx="0">
                  <c:v>5.9661016949152545E-2</c:v>
                </c:pt>
                <c:pt idx="1">
                  <c:v>0.10327983251919051</c:v>
                </c:pt>
                <c:pt idx="2">
                  <c:v>5.8744091829844698E-2</c:v>
                </c:pt>
                <c:pt idx="3">
                  <c:v>0.10496292070735881</c:v>
                </c:pt>
                <c:pt idx="4">
                  <c:v>0.118600129617628</c:v>
                </c:pt>
              </c:numCache>
            </c:numRef>
          </c:val>
        </c:ser>
        <c:dLbls>
          <c:showLegendKey val="0"/>
          <c:showVal val="0"/>
          <c:showCatName val="0"/>
          <c:showSerName val="0"/>
          <c:showPercent val="0"/>
          <c:showBubbleSize val="0"/>
        </c:dLbls>
        <c:gapWidth val="50"/>
        <c:overlap val="100"/>
        <c:axId val="113180032"/>
        <c:axId val="113247360"/>
      </c:barChart>
      <c:catAx>
        <c:axId val="113180032"/>
        <c:scaling>
          <c:orientation val="minMax"/>
        </c:scaling>
        <c:delete val="0"/>
        <c:axPos val="b"/>
        <c:majorTickMark val="out"/>
        <c:minorTickMark val="none"/>
        <c:tickLblPos val="nextTo"/>
        <c:txPr>
          <a:bodyPr/>
          <a:lstStyle/>
          <a:p>
            <a:pPr>
              <a:defRPr sz="1400"/>
            </a:pPr>
            <a:endParaRPr lang="en-US"/>
          </a:p>
        </c:txPr>
        <c:crossAx val="113247360"/>
        <c:crosses val="autoZero"/>
        <c:auto val="1"/>
        <c:lblAlgn val="ctr"/>
        <c:lblOffset val="100"/>
        <c:noMultiLvlLbl val="0"/>
      </c:catAx>
      <c:valAx>
        <c:axId val="113247360"/>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3180032"/>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512, Shawnee Mission</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Sheet1!$D$50:$D$54</c:f>
              <c:strCache>
                <c:ptCount val="5"/>
                <c:pt idx="0">
                  <c:v>2010</c:v>
                </c:pt>
                <c:pt idx="1">
                  <c:v>2011</c:v>
                </c:pt>
                <c:pt idx="2">
                  <c:v>2012</c:v>
                </c:pt>
                <c:pt idx="3">
                  <c:v>2013</c:v>
                </c:pt>
                <c:pt idx="4">
                  <c:v>2014</c:v>
                </c:pt>
              </c:strCache>
            </c:strRef>
          </c:cat>
          <c:val>
            <c:numRef>
              <c:f>Sheet1!$H$50:$H$54</c:f>
              <c:numCache>
                <c:formatCode>0.0%</c:formatCode>
                <c:ptCount val="5"/>
                <c:pt idx="0">
                  <c:v>5.7142857142857143E-3</c:v>
                </c:pt>
                <c:pt idx="1">
                  <c:v>7.702523240371846E-2</c:v>
                </c:pt>
                <c:pt idx="2">
                  <c:v>0.12089300758213985</c:v>
                </c:pt>
                <c:pt idx="3">
                  <c:v>3.6619718309859155E-2</c:v>
                </c:pt>
                <c:pt idx="4">
                  <c:v>4.2042042042042045E-2</c:v>
                </c:pt>
              </c:numCache>
            </c:numRef>
          </c:val>
        </c:ser>
        <c:ser>
          <c:idx val="1"/>
          <c:order val="1"/>
          <c:tx>
            <c:v>leavers, all types</c:v>
          </c:tx>
          <c:invertIfNegative val="0"/>
          <c:dLbls>
            <c:dLbl>
              <c:idx val="4"/>
              <c:delete val="1"/>
            </c:dLbl>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Sheet1!$D$50:$D$54</c:f>
              <c:strCache>
                <c:ptCount val="5"/>
                <c:pt idx="0">
                  <c:v>2010</c:v>
                </c:pt>
                <c:pt idx="1">
                  <c:v>2011</c:v>
                </c:pt>
                <c:pt idx="2">
                  <c:v>2012</c:v>
                </c:pt>
                <c:pt idx="3">
                  <c:v>2013</c:v>
                </c:pt>
                <c:pt idx="4">
                  <c:v>2014</c:v>
                </c:pt>
              </c:strCache>
            </c:strRef>
          </c:cat>
          <c:val>
            <c:numRef>
              <c:f>Sheet1!$I$50:$I$54</c:f>
              <c:numCache>
                <c:formatCode>0.0%</c:formatCode>
                <c:ptCount val="5"/>
                <c:pt idx="0">
                  <c:v>3.7362637362637362E-2</c:v>
                </c:pt>
                <c:pt idx="1">
                  <c:v>7.3483842408145192E-2</c:v>
                </c:pt>
                <c:pt idx="2">
                  <c:v>0.14111204717775905</c:v>
                </c:pt>
                <c:pt idx="3">
                  <c:v>5.5868544600938964E-2</c:v>
                </c:pt>
                <c:pt idx="4">
                  <c:v>5.005005005005005E-4</c:v>
                </c:pt>
              </c:numCache>
            </c:numRef>
          </c:val>
        </c:ser>
        <c:dLbls>
          <c:showLegendKey val="0"/>
          <c:showVal val="0"/>
          <c:showCatName val="0"/>
          <c:showSerName val="0"/>
          <c:showPercent val="0"/>
          <c:showBubbleSize val="0"/>
        </c:dLbls>
        <c:gapWidth val="50"/>
        <c:overlap val="100"/>
        <c:axId val="113310720"/>
        <c:axId val="113316608"/>
      </c:barChart>
      <c:catAx>
        <c:axId val="113310720"/>
        <c:scaling>
          <c:orientation val="minMax"/>
        </c:scaling>
        <c:delete val="0"/>
        <c:axPos val="b"/>
        <c:majorTickMark val="out"/>
        <c:minorTickMark val="none"/>
        <c:tickLblPos val="nextTo"/>
        <c:txPr>
          <a:bodyPr/>
          <a:lstStyle/>
          <a:p>
            <a:pPr>
              <a:defRPr sz="1400"/>
            </a:pPr>
            <a:endParaRPr lang="en-US"/>
          </a:p>
        </c:txPr>
        <c:crossAx val="113316608"/>
        <c:crosses val="autoZero"/>
        <c:auto val="1"/>
        <c:lblAlgn val="ctr"/>
        <c:lblOffset val="100"/>
        <c:noMultiLvlLbl val="0"/>
      </c:catAx>
      <c:valAx>
        <c:axId val="113316608"/>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3310720"/>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443, Dodge City</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Sheet1!$D$25:$D$29</c:f>
              <c:strCache>
                <c:ptCount val="5"/>
                <c:pt idx="0">
                  <c:v>2010</c:v>
                </c:pt>
                <c:pt idx="1">
                  <c:v>2011</c:v>
                </c:pt>
                <c:pt idx="2">
                  <c:v>2012</c:v>
                </c:pt>
                <c:pt idx="3">
                  <c:v>2013</c:v>
                </c:pt>
                <c:pt idx="4">
                  <c:v>2014</c:v>
                </c:pt>
              </c:strCache>
            </c:strRef>
          </c:cat>
          <c:val>
            <c:numRef>
              <c:f>Sheet1!$H$25:$H$29</c:f>
              <c:numCache>
                <c:formatCode>0.0%</c:formatCode>
                <c:ptCount val="5"/>
                <c:pt idx="0">
                  <c:v>0.12406015037593984</c:v>
                </c:pt>
                <c:pt idx="1">
                  <c:v>0.1105072463768116</c:v>
                </c:pt>
                <c:pt idx="2">
                  <c:v>0.10431654676258993</c:v>
                </c:pt>
                <c:pt idx="3">
                  <c:v>0.21993127147766323</c:v>
                </c:pt>
                <c:pt idx="4">
                  <c:v>7.8610603290676415E-2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Sheet1!$D$25:$D$29</c:f>
              <c:strCache>
                <c:ptCount val="5"/>
                <c:pt idx="0">
                  <c:v>2010</c:v>
                </c:pt>
                <c:pt idx="1">
                  <c:v>2011</c:v>
                </c:pt>
                <c:pt idx="2">
                  <c:v>2012</c:v>
                </c:pt>
                <c:pt idx="3">
                  <c:v>2013</c:v>
                </c:pt>
                <c:pt idx="4">
                  <c:v>2014</c:v>
                </c:pt>
              </c:strCache>
            </c:strRef>
          </c:cat>
          <c:val>
            <c:numRef>
              <c:f>Sheet1!$I$25:$I$29</c:f>
              <c:numCache>
                <c:formatCode>0.0%</c:formatCode>
                <c:ptCount val="5"/>
                <c:pt idx="0">
                  <c:v>2.4436090225563908E-2</c:v>
                </c:pt>
                <c:pt idx="1">
                  <c:v>4.5289855072463768E-2</c:v>
                </c:pt>
                <c:pt idx="2">
                  <c:v>4.4964028776978415E-2</c:v>
                </c:pt>
                <c:pt idx="3">
                  <c:v>5.4982817869415807E-2</c:v>
                </c:pt>
                <c:pt idx="4">
                  <c:v>2.9250457038391225E-2</c:v>
                </c:pt>
              </c:numCache>
            </c:numRef>
          </c:val>
        </c:ser>
        <c:dLbls>
          <c:showLegendKey val="0"/>
          <c:showVal val="0"/>
          <c:showCatName val="0"/>
          <c:showSerName val="0"/>
          <c:showPercent val="0"/>
          <c:showBubbleSize val="0"/>
        </c:dLbls>
        <c:gapWidth val="50"/>
        <c:overlap val="100"/>
        <c:axId val="114625152"/>
        <c:axId val="114639232"/>
      </c:barChart>
      <c:catAx>
        <c:axId val="114625152"/>
        <c:scaling>
          <c:orientation val="minMax"/>
        </c:scaling>
        <c:delete val="0"/>
        <c:axPos val="b"/>
        <c:majorTickMark val="out"/>
        <c:minorTickMark val="none"/>
        <c:tickLblPos val="nextTo"/>
        <c:txPr>
          <a:bodyPr/>
          <a:lstStyle/>
          <a:p>
            <a:pPr>
              <a:defRPr sz="1400"/>
            </a:pPr>
            <a:endParaRPr lang="en-US"/>
          </a:p>
        </c:txPr>
        <c:crossAx val="114639232"/>
        <c:crosses val="autoZero"/>
        <c:auto val="1"/>
        <c:lblAlgn val="ctr"/>
        <c:lblOffset val="100"/>
        <c:noMultiLvlLbl val="0"/>
      </c:catAx>
      <c:valAx>
        <c:axId val="114639232"/>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4625152"/>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457, Garden City</a:t>
            </a:r>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Sheet1!$D$30:$D$34</c:f>
              <c:strCache>
                <c:ptCount val="5"/>
                <c:pt idx="0">
                  <c:v>2010</c:v>
                </c:pt>
                <c:pt idx="1">
                  <c:v>2011</c:v>
                </c:pt>
                <c:pt idx="2">
                  <c:v>2012</c:v>
                </c:pt>
                <c:pt idx="3">
                  <c:v>2013</c:v>
                </c:pt>
                <c:pt idx="4">
                  <c:v>2014</c:v>
                </c:pt>
              </c:strCache>
            </c:strRef>
          </c:cat>
          <c:val>
            <c:numRef>
              <c:f>Sheet1!$H$30:$H$34</c:f>
              <c:numCache>
                <c:formatCode>0.0%</c:formatCode>
                <c:ptCount val="5"/>
                <c:pt idx="0">
                  <c:v>0.13324175824175824</c:v>
                </c:pt>
                <c:pt idx="1">
                  <c:v>0.1994750656167979</c:v>
                </c:pt>
                <c:pt idx="2">
                  <c:v>0.15405777166437415</c:v>
                </c:pt>
                <c:pt idx="3">
                  <c:v>0.23378378378378378</c:v>
                </c:pt>
                <c:pt idx="4">
                  <c:v>6.9387755102040816E-2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Sheet1!$D$30:$D$34</c:f>
              <c:strCache>
                <c:ptCount val="5"/>
                <c:pt idx="0">
                  <c:v>2010</c:v>
                </c:pt>
                <c:pt idx="1">
                  <c:v>2011</c:v>
                </c:pt>
                <c:pt idx="2">
                  <c:v>2012</c:v>
                </c:pt>
                <c:pt idx="3">
                  <c:v>2013</c:v>
                </c:pt>
                <c:pt idx="4">
                  <c:v>2014</c:v>
                </c:pt>
              </c:strCache>
            </c:strRef>
          </c:cat>
          <c:val>
            <c:numRef>
              <c:f>Sheet1!$I$30:$I$34</c:f>
              <c:numCache>
                <c:formatCode>0.0%</c:formatCode>
                <c:ptCount val="5"/>
                <c:pt idx="0">
                  <c:v>5.21978021978022E-2</c:v>
                </c:pt>
                <c:pt idx="1">
                  <c:v>5.3805774278215222E-2</c:v>
                </c:pt>
                <c:pt idx="2">
                  <c:v>5.0894085281980743E-2</c:v>
                </c:pt>
                <c:pt idx="3">
                  <c:v>4.72972972972973E-2</c:v>
                </c:pt>
                <c:pt idx="4">
                  <c:v>9.3877551020408165E-2</c:v>
                </c:pt>
              </c:numCache>
            </c:numRef>
          </c:val>
        </c:ser>
        <c:dLbls>
          <c:showLegendKey val="0"/>
          <c:showVal val="0"/>
          <c:showCatName val="0"/>
          <c:showSerName val="0"/>
          <c:showPercent val="0"/>
          <c:showBubbleSize val="0"/>
        </c:dLbls>
        <c:gapWidth val="50"/>
        <c:overlap val="100"/>
        <c:axId val="114587904"/>
        <c:axId val="114593792"/>
      </c:barChart>
      <c:catAx>
        <c:axId val="114587904"/>
        <c:scaling>
          <c:orientation val="minMax"/>
        </c:scaling>
        <c:delete val="0"/>
        <c:axPos val="b"/>
        <c:majorTickMark val="out"/>
        <c:minorTickMark val="none"/>
        <c:tickLblPos val="nextTo"/>
        <c:txPr>
          <a:bodyPr/>
          <a:lstStyle/>
          <a:p>
            <a:pPr>
              <a:defRPr sz="1400"/>
            </a:pPr>
            <a:endParaRPr lang="en-US"/>
          </a:p>
        </c:txPr>
        <c:crossAx val="114593792"/>
        <c:crosses val="autoZero"/>
        <c:auto val="1"/>
        <c:lblAlgn val="ctr"/>
        <c:lblOffset val="100"/>
        <c:noMultiLvlLbl val="0"/>
      </c:catAx>
      <c:valAx>
        <c:axId val="114593792"/>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4587904"/>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USD</a:t>
            </a:r>
            <a:r>
              <a:rPr lang="en-US" sz="2000" baseline="0"/>
              <a:t> 233, Olathe</a:t>
            </a:r>
            <a:endParaRPr lang="en-US" sz="2000"/>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Sheet1!$D$10:$D$14</c:f>
              <c:strCache>
                <c:ptCount val="5"/>
                <c:pt idx="0">
                  <c:v>2010</c:v>
                </c:pt>
                <c:pt idx="1">
                  <c:v>2011</c:v>
                </c:pt>
                <c:pt idx="2">
                  <c:v>2012</c:v>
                </c:pt>
                <c:pt idx="3">
                  <c:v>2013</c:v>
                </c:pt>
                <c:pt idx="4">
                  <c:v>2014</c:v>
                </c:pt>
              </c:strCache>
            </c:strRef>
          </c:cat>
          <c:val>
            <c:numRef>
              <c:f>Sheet1!$H$10:$H$14</c:f>
              <c:numCache>
                <c:formatCode>0.0%</c:formatCode>
                <c:ptCount val="5"/>
                <c:pt idx="0">
                  <c:v>3.515459551037696E-2</c:v>
                </c:pt>
                <c:pt idx="1">
                  <c:v>3.4633932485751862E-2</c:v>
                </c:pt>
                <c:pt idx="2">
                  <c:v>5.5217391304347829E-2</c:v>
                </c:pt>
                <c:pt idx="3">
                  <c:v>5.8397271952259168E-2</c:v>
                </c:pt>
                <c:pt idx="4">
                  <c:v>5.1292920729122511E-2</c:v>
                </c:pt>
              </c:numCache>
            </c:numRef>
          </c:val>
        </c:ser>
        <c:ser>
          <c:idx val="1"/>
          <c:order val="1"/>
          <c:tx>
            <c:v>leavers, all types</c:v>
          </c:tx>
          <c:invertIfNegative val="0"/>
          <c:dLbls>
            <c:numFmt formatCode="0%" sourceLinked="0"/>
            <c:txPr>
              <a:bodyPr/>
              <a:lstStyle/>
              <a:p>
                <a:pPr>
                  <a:defRPr sz="1800">
                    <a:solidFill>
                      <a:schemeClr val="bg1"/>
                    </a:solidFill>
                  </a:defRPr>
                </a:pPr>
                <a:endParaRPr lang="en-US"/>
              </a:p>
            </c:txPr>
            <c:showLegendKey val="0"/>
            <c:showVal val="1"/>
            <c:showCatName val="0"/>
            <c:showSerName val="0"/>
            <c:showPercent val="0"/>
            <c:showBubbleSize val="0"/>
            <c:showLeaderLines val="0"/>
          </c:dLbls>
          <c:cat>
            <c:strRef>
              <c:f>Sheet1!$D$10:$D$14</c:f>
              <c:strCache>
                <c:ptCount val="5"/>
                <c:pt idx="0">
                  <c:v>2010</c:v>
                </c:pt>
                <c:pt idx="1">
                  <c:v>2011</c:v>
                </c:pt>
                <c:pt idx="2">
                  <c:v>2012</c:v>
                </c:pt>
                <c:pt idx="3">
                  <c:v>2013</c:v>
                </c:pt>
                <c:pt idx="4">
                  <c:v>2014</c:v>
                </c:pt>
              </c:strCache>
            </c:strRef>
          </c:cat>
          <c:val>
            <c:numRef>
              <c:f>Sheet1!$I$10:$I$14</c:f>
              <c:numCache>
                <c:formatCode>0.0%</c:formatCode>
                <c:ptCount val="5"/>
                <c:pt idx="0">
                  <c:v>5.1673019906819141E-2</c:v>
                </c:pt>
                <c:pt idx="1">
                  <c:v>4.2963612450679527E-2</c:v>
                </c:pt>
                <c:pt idx="2">
                  <c:v>3.6521739130434785E-2</c:v>
                </c:pt>
                <c:pt idx="3">
                  <c:v>3.8363171355498722E-2</c:v>
                </c:pt>
                <c:pt idx="4">
                  <c:v>3.5184400169563375E-2</c:v>
                </c:pt>
              </c:numCache>
            </c:numRef>
          </c:val>
        </c:ser>
        <c:dLbls>
          <c:showLegendKey val="0"/>
          <c:showVal val="0"/>
          <c:showCatName val="0"/>
          <c:showSerName val="0"/>
          <c:showPercent val="0"/>
          <c:showBubbleSize val="0"/>
        </c:dLbls>
        <c:gapWidth val="50"/>
        <c:overlap val="100"/>
        <c:axId val="115361664"/>
        <c:axId val="115363200"/>
      </c:barChart>
      <c:catAx>
        <c:axId val="115361664"/>
        <c:scaling>
          <c:orientation val="minMax"/>
        </c:scaling>
        <c:delete val="0"/>
        <c:axPos val="b"/>
        <c:majorTickMark val="out"/>
        <c:minorTickMark val="none"/>
        <c:tickLblPos val="nextTo"/>
        <c:txPr>
          <a:bodyPr/>
          <a:lstStyle/>
          <a:p>
            <a:pPr>
              <a:defRPr sz="1800"/>
            </a:pPr>
            <a:endParaRPr lang="en-US"/>
          </a:p>
        </c:txPr>
        <c:crossAx val="115363200"/>
        <c:crosses val="autoZero"/>
        <c:auto val="1"/>
        <c:lblAlgn val="ctr"/>
        <c:lblOffset val="100"/>
        <c:noMultiLvlLbl val="0"/>
      </c:catAx>
      <c:valAx>
        <c:axId val="115363200"/>
        <c:scaling>
          <c:orientation val="minMax"/>
          <c:max val="0.4"/>
        </c:scaling>
        <c:delete val="0"/>
        <c:axPos val="l"/>
        <c:majorGridlines/>
        <c:numFmt formatCode="0%" sourceLinked="0"/>
        <c:majorTickMark val="out"/>
        <c:minorTickMark val="none"/>
        <c:tickLblPos val="nextTo"/>
        <c:txPr>
          <a:bodyPr/>
          <a:lstStyle/>
          <a:p>
            <a:pPr>
              <a:defRPr sz="1800"/>
            </a:pPr>
            <a:endParaRPr lang="en-US"/>
          </a:p>
        </c:txPr>
        <c:crossAx val="115361664"/>
        <c:crosses val="autoZero"/>
        <c:crossBetween val="between"/>
      </c:valAx>
    </c:plotArea>
    <c:legend>
      <c:legendPos val="r"/>
      <c:layout/>
      <c:overlay val="0"/>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USD</a:t>
            </a:r>
            <a:r>
              <a:rPr lang="en-US" baseline="0"/>
              <a:t> 305, Salina</a:t>
            </a:r>
            <a:endParaRPr lang="en-US"/>
          </a:p>
        </c:rich>
      </c:tx>
      <c:layout/>
      <c:overlay val="0"/>
    </c:title>
    <c:autoTitleDeleted val="0"/>
    <c:plotArea>
      <c:layout/>
      <c:barChart>
        <c:barDir val="col"/>
        <c:grouping val="stacked"/>
        <c:varyColors val="0"/>
        <c:ser>
          <c:idx val="0"/>
          <c:order val="0"/>
          <c:tx>
            <c:v>movers, including new staff</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Sheet1!$D$20:$D$24</c:f>
              <c:strCache>
                <c:ptCount val="5"/>
                <c:pt idx="0">
                  <c:v>2010</c:v>
                </c:pt>
                <c:pt idx="1">
                  <c:v>2011</c:v>
                </c:pt>
                <c:pt idx="2">
                  <c:v>2012</c:v>
                </c:pt>
                <c:pt idx="3">
                  <c:v>2013</c:v>
                </c:pt>
                <c:pt idx="4">
                  <c:v>2014</c:v>
                </c:pt>
              </c:strCache>
            </c:strRef>
          </c:cat>
          <c:val>
            <c:numRef>
              <c:f>Sheet1!$H$20:$H$24</c:f>
              <c:numCache>
                <c:formatCode>0.0%</c:formatCode>
                <c:ptCount val="5"/>
                <c:pt idx="0">
                  <c:v>5.0520059435364043E-2</c:v>
                </c:pt>
                <c:pt idx="1">
                  <c:v>4.1221374045801527E-2</c:v>
                </c:pt>
                <c:pt idx="2">
                  <c:v>7.0692194403534608E-2</c:v>
                </c:pt>
                <c:pt idx="3">
                  <c:v>8.7896253602305477E-2</c:v>
                </c:pt>
                <c:pt idx="4">
                  <c:v>9.154929577464789E-2</c:v>
                </c:pt>
              </c:numCache>
            </c:numRef>
          </c:val>
        </c:ser>
        <c:ser>
          <c:idx val="1"/>
          <c:order val="1"/>
          <c:tx>
            <c:v>leavers, all types</c:v>
          </c:tx>
          <c:invertIfNegative val="0"/>
          <c:dLbls>
            <c:numFmt formatCode="0%" sourceLinked="0"/>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Sheet1!$D$20:$D$24</c:f>
              <c:strCache>
                <c:ptCount val="5"/>
                <c:pt idx="0">
                  <c:v>2010</c:v>
                </c:pt>
                <c:pt idx="1">
                  <c:v>2011</c:v>
                </c:pt>
                <c:pt idx="2">
                  <c:v>2012</c:v>
                </c:pt>
                <c:pt idx="3">
                  <c:v>2013</c:v>
                </c:pt>
                <c:pt idx="4">
                  <c:v>2014</c:v>
                </c:pt>
              </c:strCache>
            </c:strRef>
          </c:cat>
          <c:val>
            <c:numRef>
              <c:f>Sheet1!$I$20:$I$24</c:f>
              <c:numCache>
                <c:formatCode>0.0%</c:formatCode>
                <c:ptCount val="5"/>
                <c:pt idx="0">
                  <c:v>3.2689450222882617E-2</c:v>
                </c:pt>
                <c:pt idx="1">
                  <c:v>5.1908396946564885E-2</c:v>
                </c:pt>
                <c:pt idx="2">
                  <c:v>5.3019145802650956E-2</c:v>
                </c:pt>
                <c:pt idx="3">
                  <c:v>5.6195965417867436E-2</c:v>
                </c:pt>
                <c:pt idx="4">
                  <c:v>7.746478873239436E-2</c:v>
                </c:pt>
              </c:numCache>
            </c:numRef>
          </c:val>
        </c:ser>
        <c:dLbls>
          <c:showLegendKey val="0"/>
          <c:showVal val="0"/>
          <c:showCatName val="0"/>
          <c:showSerName val="0"/>
          <c:showPercent val="0"/>
          <c:showBubbleSize val="0"/>
        </c:dLbls>
        <c:gapWidth val="50"/>
        <c:overlap val="100"/>
        <c:axId val="115303936"/>
        <c:axId val="115305472"/>
      </c:barChart>
      <c:catAx>
        <c:axId val="115303936"/>
        <c:scaling>
          <c:orientation val="minMax"/>
        </c:scaling>
        <c:delete val="0"/>
        <c:axPos val="b"/>
        <c:majorTickMark val="out"/>
        <c:minorTickMark val="none"/>
        <c:tickLblPos val="nextTo"/>
        <c:txPr>
          <a:bodyPr/>
          <a:lstStyle/>
          <a:p>
            <a:pPr>
              <a:defRPr sz="1400"/>
            </a:pPr>
            <a:endParaRPr lang="en-US"/>
          </a:p>
        </c:txPr>
        <c:crossAx val="115305472"/>
        <c:crosses val="autoZero"/>
        <c:auto val="1"/>
        <c:lblAlgn val="ctr"/>
        <c:lblOffset val="100"/>
        <c:noMultiLvlLbl val="0"/>
      </c:catAx>
      <c:valAx>
        <c:axId val="115305472"/>
        <c:scaling>
          <c:orientation val="minMax"/>
          <c:max val="0.4"/>
        </c:scaling>
        <c:delete val="0"/>
        <c:axPos val="l"/>
        <c:majorGridlines/>
        <c:numFmt formatCode="0%" sourceLinked="0"/>
        <c:majorTickMark val="out"/>
        <c:minorTickMark val="none"/>
        <c:tickLblPos val="nextTo"/>
        <c:txPr>
          <a:bodyPr/>
          <a:lstStyle/>
          <a:p>
            <a:pPr>
              <a:defRPr sz="1400"/>
            </a:pPr>
            <a:endParaRPr lang="en-US"/>
          </a:p>
        </c:txPr>
        <c:crossAx val="115303936"/>
        <c:crosses val="autoZero"/>
        <c:crossBetween val="between"/>
      </c:valAx>
    </c:plotArea>
    <c:legend>
      <c:legendPos val="r"/>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015248-A551-40F1-8593-4205A4DEBEC9}" type="datetimeFigureOut">
              <a:rPr lang="en-US" smtClean="0"/>
              <a:t>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B4B06B-973D-4D1A-A0D7-9FF9EF49D029}" type="slidenum">
              <a:rPr lang="en-US" smtClean="0"/>
              <a:t>‹#›</a:t>
            </a:fld>
            <a:endParaRPr lang="en-US"/>
          </a:p>
        </p:txBody>
      </p:sp>
    </p:spTree>
    <p:extLst>
      <p:ext uri="{BB962C8B-B14F-4D97-AF65-F5344CB8AC3E}">
        <p14:creationId xmlns:p14="http://schemas.microsoft.com/office/powerpoint/2010/main" val="212620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a:t>
            </a:fld>
            <a:endParaRPr lang="en-US"/>
          </a:p>
        </p:txBody>
      </p:sp>
    </p:spTree>
    <p:extLst>
      <p:ext uri="{BB962C8B-B14F-4D97-AF65-F5344CB8AC3E}">
        <p14:creationId xmlns:p14="http://schemas.microsoft.com/office/powerpoint/2010/main" val="164599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Insecurely attached toddlers</a:t>
            </a:r>
            <a:r>
              <a:rPr lang="en-US" baseline="0" dirty="0" smtClean="0"/>
              <a:t> have more reactive hypothalamic-pituitary-adrenal systems.  Think of the Romanian orphans who were later adopted.  After the neglect in the state-run orphanages, these children tended to become high-cortisol reactors with profound social-emotional, developmental, and mental disturbances that persisted into early adolescence or later.  A lifetime of lower socio-economic position increases the odds of having an abnormal cortisol secretion pattern by 60 to 91 percent.  “Chronic exposure to high levels of cortisol is associated with memory impairments in the elderly.”  </a:t>
            </a:r>
          </a:p>
          <a:p>
            <a:endParaRPr lang="en-US" baseline="0" dirty="0" smtClean="0"/>
          </a:p>
          <a:p>
            <a:r>
              <a:rPr lang="en-US" baseline="0" dirty="0" smtClean="0"/>
              <a:t>L. Li, C. Power, S. Kelly, C. </a:t>
            </a:r>
            <a:r>
              <a:rPr lang="en-US" baseline="0" dirty="0" err="1" smtClean="0"/>
              <a:t>Kirschbaum</a:t>
            </a:r>
            <a:r>
              <a:rPr lang="en-US" baseline="0" dirty="0" smtClean="0"/>
              <a:t>, C. </a:t>
            </a:r>
            <a:r>
              <a:rPr lang="en-US" baseline="0" dirty="0" err="1" smtClean="0"/>
              <a:t>Hertzman</a:t>
            </a:r>
            <a:r>
              <a:rPr lang="en-US" baseline="0" dirty="0" smtClean="0"/>
              <a:t> (2007).  Life-time socio-economic position and cortisol patterns in mid-life.  </a:t>
            </a:r>
            <a:r>
              <a:rPr lang="en-US" i="1" baseline="0" dirty="0" err="1" smtClean="0"/>
              <a:t>Psychoneuroendocrinology</a:t>
            </a:r>
            <a:r>
              <a:rPr lang="en-US" i="1" baseline="0" dirty="0" smtClean="0"/>
              <a:t> </a:t>
            </a:r>
            <a:r>
              <a:rPr lang="en-US" i="0" baseline="0" dirty="0" smtClean="0"/>
              <a:t>32: 824-33.  </a:t>
            </a:r>
          </a:p>
          <a:p>
            <a:r>
              <a:rPr lang="en-US" i="0" baseline="0" dirty="0" smtClean="0"/>
              <a:t>Quote and paraphrasing from C. </a:t>
            </a:r>
            <a:r>
              <a:rPr lang="en-US" i="0" baseline="0" dirty="0" err="1" smtClean="0"/>
              <a:t>Hertzman</a:t>
            </a:r>
            <a:r>
              <a:rPr lang="en-US" i="0" baseline="0" dirty="0" smtClean="0"/>
              <a:t> and T Boyce (2010).  How experience gets under the skin to create gradients in developmental health.  </a:t>
            </a:r>
            <a:r>
              <a:rPr lang="en-US" i="1" baseline="0" dirty="0" smtClean="0"/>
              <a:t>Annual Review of Public Health, </a:t>
            </a:r>
            <a:r>
              <a:rPr lang="en-US" i="0" baseline="0" dirty="0" smtClean="0"/>
              <a:t>31: 329-47.</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11</a:t>
            </a:fld>
            <a:endParaRPr lang="en-US"/>
          </a:p>
        </p:txBody>
      </p:sp>
    </p:spTree>
    <p:extLst>
      <p:ext uri="{BB962C8B-B14F-4D97-AF65-F5344CB8AC3E}">
        <p14:creationId xmlns:p14="http://schemas.microsoft.com/office/powerpoint/2010/main" val="149601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Jeanne Brooks-Gunn and Lisa </a:t>
            </a:r>
            <a:r>
              <a:rPr lang="en-US" baseline="0" dirty="0" err="1" smtClean="0"/>
              <a:t>Markman</a:t>
            </a:r>
            <a:r>
              <a:rPr lang="en-US" baseline="0" dirty="0" smtClean="0"/>
              <a:t> studied ethnic variations in parenting –in nurturance, discipline, teaching, and language use.  All of these are linked to children’s cognitive, social, and emotional skills.  They found that parenting differences can explain as much as </a:t>
            </a:r>
            <a:r>
              <a:rPr lang="en-US" i="1" baseline="0" dirty="0" smtClean="0"/>
              <a:t>half</a:t>
            </a:r>
            <a:r>
              <a:rPr lang="en-US" baseline="0" dirty="0" smtClean="0"/>
              <a:t> of the racial and ethnic differences in school readiness.  (Brooks-Gunn, J. &amp; </a:t>
            </a:r>
            <a:r>
              <a:rPr lang="en-US" baseline="0" dirty="0" err="1" smtClean="0"/>
              <a:t>Markman</a:t>
            </a:r>
            <a:r>
              <a:rPr lang="en-US" baseline="0" dirty="0" smtClean="0"/>
              <a:t>, L. 2005.  The contribution of parenting to ethnic and racial gaps in school readiness, in </a:t>
            </a:r>
            <a:r>
              <a:rPr lang="en-US" i="1" baseline="0" dirty="0" smtClean="0"/>
              <a:t>The Future of Children, </a:t>
            </a:r>
            <a:r>
              <a:rPr lang="en-US" i="0" baseline="0" dirty="0" err="1" smtClean="0"/>
              <a:t>vol</a:t>
            </a:r>
            <a:r>
              <a:rPr lang="en-US" i="0" baseline="0" dirty="0" smtClean="0"/>
              <a:t> 15, 1, Spring, 139-168.</a:t>
            </a:r>
            <a:endParaRPr lang="en-US" baseline="0" dirty="0" smtClean="0"/>
          </a:p>
          <a:p>
            <a:endParaRPr lang="en-US" dirty="0"/>
          </a:p>
          <a:p>
            <a:r>
              <a:rPr lang="en-US" dirty="0" smtClean="0"/>
              <a:t>“Data </a:t>
            </a:r>
            <a:r>
              <a:rPr lang="en-US" dirty="0"/>
              <a:t>from the HOME scale are only currently available for the mother – a clear limitation of the dataset. </a:t>
            </a:r>
          </a:p>
          <a:p>
            <a:endParaRPr lang="en-US" dirty="0"/>
          </a:p>
          <a:p>
            <a:r>
              <a:rPr lang="en-US" dirty="0" smtClean="0"/>
              <a:t>“The </a:t>
            </a:r>
            <a:r>
              <a:rPr lang="en-US" dirty="0"/>
              <a:t>HOME-SF scale has been widely used (Mott 2004), and researchers have created subscales to measure specific aspects of parenting, such as parental warmth and parental verbal skills, which predict child outcomes </a:t>
            </a:r>
            <a:r>
              <a:rPr lang="en-US" dirty="0" smtClean="0"/>
              <a:t>like academic achievement (</a:t>
            </a:r>
            <a:r>
              <a:rPr lang="en-US" dirty="0" err="1" smtClean="0"/>
              <a:t>Linver</a:t>
            </a:r>
            <a:r>
              <a:rPr lang="en-US" dirty="0"/>
              <a:t>, Brooks-Gunn, and Cabrera 2004).  However, for the purposes of this paper we employ the entire HOME scale both for comparability across childhood stages and to most broadly measure the behavior and environment that parents provide for their children. </a:t>
            </a:r>
          </a:p>
          <a:p>
            <a:endParaRPr lang="en-US" dirty="0"/>
          </a:p>
          <a:p>
            <a:r>
              <a:rPr lang="en-US" dirty="0" smtClean="0"/>
              <a:t>“An </a:t>
            </a:r>
            <a:r>
              <a:rPr lang="en-US" dirty="0"/>
              <a:t>important caveat: any measure of parenting quality rests on a judgment of what constitutes quality. The HOME scale is one of the most widely used scales, but it contains items that could favor certain groups. One measure, for example, is whether or not there are toys in the home. This item could favor more advantaged parents, if the reason lower income parents do not supply toys is that they cannot afford them. </a:t>
            </a:r>
          </a:p>
          <a:p>
            <a:endParaRPr lang="en-US" dirty="0"/>
          </a:p>
          <a:p>
            <a:r>
              <a:rPr lang="en-US" dirty="0" smtClean="0"/>
              <a:t>‘In </a:t>
            </a:r>
            <a:r>
              <a:rPr lang="en-US" dirty="0"/>
              <a:t>order to examine the impact of parenting quality, our research focuses on the ends of the distribution: in other words, on the strongest and weakest parents. The weakest parents score in the bottom 25% percent of parents on the HOME scale in two or more of the three stages of their child’s life; the strongest parents are those that score in the top 25 percent of parents on the HOME in two or more stages.3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12</a:t>
            </a:fld>
            <a:endParaRPr lang="en-US"/>
          </a:p>
        </p:txBody>
      </p:sp>
    </p:spTree>
    <p:extLst>
      <p:ext uri="{BB962C8B-B14F-4D97-AF65-F5344CB8AC3E}">
        <p14:creationId xmlns:p14="http://schemas.microsoft.com/office/powerpoint/2010/main" val="32488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brain is really the central organ</a:t>
            </a:r>
            <a:r>
              <a:rPr lang="en-US" baseline="0" dirty="0" smtClean="0"/>
              <a:t> in the transmission of stress and experience into biological and social capacities.  </a:t>
            </a:r>
            <a:r>
              <a:rPr lang="en-US" dirty="0" smtClean="0"/>
              <a:t>This early experiential sculpting of the brain has lasting</a:t>
            </a:r>
            <a:r>
              <a:rPr lang="en-US" baseline="0" dirty="0" smtClean="0"/>
              <a:t> effects on the academic and social capacities, really the long-term productive capacities, of all our young people.</a:t>
            </a:r>
            <a:endParaRPr lang="en-US" dirty="0" smtClean="0"/>
          </a:p>
          <a:p>
            <a:endParaRPr lang="en-US" dirty="0" smtClean="0"/>
          </a:p>
          <a:p>
            <a:r>
              <a:rPr lang="en-US" dirty="0" smtClean="0"/>
              <a:t>The</a:t>
            </a:r>
            <a:r>
              <a:rPr lang="en-US" baseline="0" dirty="0" smtClean="0"/>
              <a:t> neurologists have opened up new territory here.  They are working on diagnosing, with a combination of brain imaging and behavioral and developmental histories, individual needs and interventions designed to improve the functioning of working memory, and cognitive controls.  </a:t>
            </a:r>
          </a:p>
          <a:p>
            <a:endParaRPr lang="en-US" baseline="0" dirty="0" smtClean="0"/>
          </a:p>
          <a:p>
            <a:r>
              <a:rPr lang="en-US" baseline="0" dirty="0" smtClean="0"/>
              <a:t>There are now curricula designed to exercise and cultivate the particular parts of the brain needing development.  If a child fails the marshmallow test, and has poor impulse control, there are exercises to help develop the pre-frontal lobes and greater self-control.  </a:t>
            </a:r>
            <a:endParaRPr lang="en-US" dirty="0" smtClean="0"/>
          </a:p>
        </p:txBody>
      </p:sp>
      <p:sp>
        <p:nvSpPr>
          <p:cNvPr id="4" name="Slide Number Placeholder 3"/>
          <p:cNvSpPr>
            <a:spLocks noGrp="1"/>
          </p:cNvSpPr>
          <p:nvPr>
            <p:ph type="sldNum" sz="quarter" idx="10"/>
          </p:nvPr>
        </p:nvSpPr>
        <p:spPr/>
        <p:txBody>
          <a:bodyPr/>
          <a:lstStyle/>
          <a:p>
            <a:fld id="{C52F0A14-1693-438F-9479-EDFFFB53828A}" type="slidenum">
              <a:rPr lang="en-US" smtClean="0"/>
              <a:t>13</a:t>
            </a:fld>
            <a:endParaRPr lang="en-US"/>
          </a:p>
        </p:txBody>
      </p:sp>
    </p:spTree>
    <p:extLst>
      <p:ext uri="{BB962C8B-B14F-4D97-AF65-F5344CB8AC3E}">
        <p14:creationId xmlns:p14="http://schemas.microsoft.com/office/powerpoint/2010/main" val="158392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academic</a:t>
            </a:r>
            <a:r>
              <a:rPr lang="en-US" baseline="0" dirty="0" smtClean="0"/>
              <a:t> gap begins to emerge as early as 16 months.  </a:t>
            </a:r>
            <a:r>
              <a:rPr lang="en-US" dirty="0" smtClean="0"/>
              <a:t>A</a:t>
            </a:r>
            <a:r>
              <a:rPr lang="en-US" baseline="0" dirty="0" smtClean="0"/>
              <a:t> child’s vocabulary mostly reflects parents’ and child-care workers effects on the child, not the child’s genes.  The sensitive period for </a:t>
            </a:r>
            <a:r>
              <a:rPr lang="en-US" baseline="0" dirty="0" err="1" smtClean="0"/>
              <a:t>phenome</a:t>
            </a:r>
            <a:r>
              <a:rPr lang="en-US" baseline="0" dirty="0" smtClean="0"/>
              <a:t> recognition seems to be less than 12 months, maybe less than 7 months.  A sensitive period is when a biological capacity is being constructed with the stimulus of experience.  Most people know about the critical period of the optic nerve, but there are many, many sensitive and critical periods where a child needs the right stimulation at the right time.  Language is one of them.</a:t>
            </a:r>
          </a:p>
          <a:p>
            <a:endParaRPr lang="en-US" baseline="0" dirty="0" smtClean="0"/>
          </a:p>
          <a:p>
            <a:r>
              <a:rPr lang="en-US" dirty="0" smtClean="0"/>
              <a:t>Both</a:t>
            </a:r>
            <a:r>
              <a:rPr lang="en-US" baseline="0" dirty="0" smtClean="0"/>
              <a:t> </a:t>
            </a:r>
            <a:r>
              <a:rPr lang="en-US" i="1" baseline="0" dirty="0" smtClean="0"/>
              <a:t>quantity</a:t>
            </a:r>
            <a:r>
              <a:rPr lang="en-US" baseline="0" dirty="0" smtClean="0"/>
              <a:t> and </a:t>
            </a:r>
            <a:r>
              <a:rPr lang="en-US" i="1" baseline="0" dirty="0" smtClean="0"/>
              <a:t>quality</a:t>
            </a:r>
            <a:r>
              <a:rPr lang="en-US" baseline="0" dirty="0" smtClean="0"/>
              <a:t> of parental speech, and the </a:t>
            </a:r>
            <a:r>
              <a:rPr lang="en-US" i="1" baseline="0" dirty="0" smtClean="0"/>
              <a:t>emotional content</a:t>
            </a:r>
            <a:r>
              <a:rPr lang="en-US" baseline="0" dirty="0" smtClean="0"/>
              <a:t> of that speech, are key ingredients of building language abilities.  </a:t>
            </a:r>
          </a:p>
          <a:p>
            <a:endParaRPr lang="en-US" baseline="0" dirty="0" smtClean="0"/>
          </a:p>
          <a:p>
            <a:r>
              <a:rPr lang="en-US" baseline="0" dirty="0" smtClean="0"/>
              <a:t>So with 2 parents instead of a single parent, we should expect children will have more language exposures in both quantity and quality.</a:t>
            </a:r>
          </a:p>
          <a:p>
            <a:endParaRPr lang="en-US" baseline="0" dirty="0" smtClean="0"/>
          </a:p>
          <a:p>
            <a:r>
              <a:rPr lang="en-US" baseline="0" dirty="0" smtClean="0"/>
              <a:t>We should also expect, because in early childhood, from birth through the sensitive period of language acquisition, that the quality and quantity of language exposures, the fun of language exposures, in any environment where the child spends significant time, can be profoundly influential over the long term.  For example, being able to use language to explain and negotiate one’s wants, may be an essential skill for reducing the risk of physical aggression and antisocial behavior.  </a:t>
            </a:r>
            <a:r>
              <a:rPr lang="en-US" baseline="0" dirty="0" err="1" smtClean="0"/>
              <a:t>Stattin</a:t>
            </a:r>
            <a:r>
              <a:rPr lang="en-US" baseline="0" dirty="0" smtClean="0"/>
              <a:t> and </a:t>
            </a:r>
            <a:r>
              <a:rPr lang="en-US" baseline="0" dirty="0" err="1" smtClean="0"/>
              <a:t>Klackenberg</a:t>
            </a:r>
            <a:r>
              <a:rPr lang="en-US" baseline="0" dirty="0" smtClean="0"/>
              <a:t>-Larsson (1993), using a longitudinal male Swedish sample, were able to show that language skills between 18 and 24 months were a good predictor of adult criminality.  Language skills are the foundation of academic success.  Each child’s acquisition of language skills is tied to the responsiveness and emotional rapport of early caregivers.  They are integrated.  One group of researchers, Shaw, </a:t>
            </a:r>
            <a:r>
              <a:rPr lang="en-US" baseline="0" dirty="0" err="1" smtClean="0"/>
              <a:t>Vondra</a:t>
            </a:r>
            <a:r>
              <a:rPr lang="en-US" baseline="0" dirty="0" smtClean="0"/>
              <a:t>, et al, were able to show that mother’s lack of responsiveness to their sons at 12 months of age, predicted behavior problems at 3 years old.  Other researchers have tied maternal depression—a condition which impairs maternal responsiveness—to a much higher likelihood of sons’ later aggressiveness.  This is why high-quality vs. low-quality early education and child care (EECC), and responsive parenting, are so essential.  </a:t>
            </a:r>
          </a:p>
          <a:p>
            <a:endParaRPr lang="en-US" baseline="0" dirty="0" smtClean="0"/>
          </a:p>
          <a:p>
            <a:r>
              <a:rPr lang="en-US" baseline="0" dirty="0" smtClean="0"/>
              <a:t>See </a:t>
            </a:r>
            <a:r>
              <a:rPr lang="en-US" baseline="0" dirty="0" err="1" smtClean="0"/>
              <a:t>Goelman</a:t>
            </a:r>
            <a:r>
              <a:rPr lang="en-US" baseline="0" dirty="0" smtClean="0"/>
              <a:t> &amp; Pence, 1996, Where are they now? A longitudinal follow-up of the children from the Victoria daycare project.  Unpublished manuscript.  They found effects of day care 13 years after the children had left day care.</a:t>
            </a:r>
          </a:p>
          <a:p>
            <a:endParaRPr lang="en-US" baseline="0" dirty="0" smtClean="0"/>
          </a:p>
          <a:p>
            <a:r>
              <a:rPr lang="en-US" baseline="0" dirty="0" err="1" smtClean="0"/>
              <a:t>Stattin</a:t>
            </a:r>
            <a:r>
              <a:rPr lang="en-US" baseline="0" dirty="0" smtClean="0"/>
              <a:t>, H. and </a:t>
            </a:r>
            <a:r>
              <a:rPr lang="en-US" baseline="0" dirty="0" err="1" smtClean="0"/>
              <a:t>Klackenberg</a:t>
            </a:r>
            <a:r>
              <a:rPr lang="en-US" baseline="0" dirty="0" smtClean="0"/>
              <a:t>-Larsson, I.  (1993).   Early language and intelligence development and their relationship to future criminal behavior.  </a:t>
            </a:r>
            <a:r>
              <a:rPr lang="en-US" i="1" baseline="0" dirty="0" smtClean="0"/>
              <a:t>Journal of Abnormal Psychology, </a:t>
            </a:r>
            <a:r>
              <a:rPr lang="en-US" i="0" baseline="0" dirty="0" smtClean="0"/>
              <a:t>102, 369-378.</a:t>
            </a:r>
          </a:p>
          <a:p>
            <a:endParaRPr lang="en-US" i="0" baseline="0" dirty="0" smtClean="0"/>
          </a:p>
          <a:p>
            <a:r>
              <a:rPr lang="en-US" i="0" baseline="0" dirty="0" smtClean="0"/>
              <a:t>Shaw, D.S., </a:t>
            </a:r>
            <a:r>
              <a:rPr lang="en-US" i="0" baseline="0" dirty="0" err="1" smtClean="0"/>
              <a:t>Vondra</a:t>
            </a:r>
            <a:r>
              <a:rPr lang="en-US" i="0" baseline="0" dirty="0" smtClean="0"/>
              <a:t>, J.I., </a:t>
            </a:r>
            <a:r>
              <a:rPr lang="en-US" i="0" baseline="0" dirty="0" err="1" smtClean="0"/>
              <a:t>Hommerding</a:t>
            </a:r>
            <a:r>
              <a:rPr lang="en-US" i="0" baseline="0" dirty="0" smtClean="0"/>
              <a:t>, K.D., Keenan, K., &amp; Dunn, M.  (1994).  Chronic family adversity and early child behavior problems: A longitudinal study of low income families.  </a:t>
            </a:r>
            <a:r>
              <a:rPr lang="en-US" i="1" baseline="0" dirty="0" smtClean="0"/>
              <a:t>Journal of Child Psychology and Psychiatry, </a:t>
            </a:r>
            <a:r>
              <a:rPr lang="en-US" i="0" baseline="0" dirty="0" smtClean="0"/>
              <a:t>35, 6, 1109-1122.</a:t>
            </a:r>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0624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accent1">
                    <a:lumMod val="75000"/>
                  </a:schemeClr>
                </a:solidFill>
              </a:rPr>
              <a:t>Sub-optimal architecture increases the probability of lower academic performance</a:t>
            </a:r>
            <a:r>
              <a:rPr lang="en-US" i="1" dirty="0" smtClean="0"/>
              <a:t>, heart disease, diabetes, mental illnesses, and criminal behaviors. </a:t>
            </a:r>
            <a:endParaRPr lang="en-US" dirty="0" smtClean="0"/>
          </a:p>
          <a:p>
            <a:endParaRPr lang="en-US" dirty="0" smtClean="0"/>
          </a:p>
          <a:p>
            <a:r>
              <a:rPr lang="en-US" dirty="0" smtClean="0"/>
              <a:t>The</a:t>
            </a:r>
            <a:r>
              <a:rPr lang="en-US" baseline="0" dirty="0" smtClean="0"/>
              <a:t> relationship between household income and child health emerges as early as 3 years of age.</a:t>
            </a:r>
          </a:p>
          <a:p>
            <a:r>
              <a:rPr lang="en-US" baseline="0" dirty="0" smtClean="0"/>
              <a:t>The health of children from lower income families erodes faster as they age.  Some types of chronic stress have a weathering effect on telomeres—they accelerate aging.</a:t>
            </a:r>
          </a:p>
          <a:p>
            <a:endParaRPr lang="en-US" baseline="0" dirty="0" smtClean="0"/>
          </a:p>
          <a:p>
            <a:r>
              <a:rPr lang="en-US" baseline="0" dirty="0" smtClean="0"/>
              <a:t>The authors were able to eliminate explanations based on genetic, health insurance differences, and health at birth.</a:t>
            </a:r>
          </a:p>
          <a:p>
            <a:pPr defTabSz="897203">
              <a:defRPr/>
            </a:pPr>
            <a:endParaRPr lang="en-US" dirty="0" smtClean="0"/>
          </a:p>
          <a:p>
            <a:pPr defTabSz="897203">
              <a:defRPr/>
            </a:pPr>
            <a:r>
              <a:rPr lang="en-US" dirty="0" smtClean="0"/>
              <a:t>There is a social</a:t>
            </a:r>
            <a:r>
              <a:rPr lang="en-US" baseline="0" dirty="0" smtClean="0"/>
              <a:t> status and health gradient:  the higher one’s status, the better one’s health, the lower, the lower.  Social position—in class, wealth, and education—shapes health.  It isn’t just by better access to health care, diet, exercise, and education, but a substantial portion is due to status, </a:t>
            </a:r>
            <a:r>
              <a:rPr lang="en-US" i="1" baseline="0" dirty="0" smtClean="0"/>
              <a:t>peer group subordination</a:t>
            </a:r>
            <a:r>
              <a:rPr lang="en-US" baseline="0" dirty="0" smtClean="0"/>
              <a:t>, one’s social identity, respect, and position in the social hierarchy, and the weathering or wear and tear of lower status.  Social context matters a great deal in the development and maintenance, the improvement, or the worsening, of the gaps.  </a:t>
            </a:r>
            <a:endParaRPr lang="en-US" dirty="0" smtClean="0"/>
          </a:p>
          <a:p>
            <a:endParaRPr lang="en-US" dirty="0" smtClean="0"/>
          </a:p>
          <a:p>
            <a:r>
              <a:rPr lang="en-US" dirty="0" smtClean="0"/>
              <a:t>Notice in the second chart how the gradients increase in magnitude as people age.  As</a:t>
            </a:r>
            <a:r>
              <a:rPr lang="en-US" baseline="0" dirty="0" smtClean="0"/>
              <a:t> one ages, earlier developmental insults that have affected the architecture of stress-sensitive systems manifest themselves and lead to premature death.</a:t>
            </a:r>
          </a:p>
          <a:p>
            <a:endParaRPr lang="en-US" baseline="0" dirty="0" smtClean="0"/>
          </a:p>
          <a:p>
            <a:r>
              <a:rPr lang="en-US" baseline="0" dirty="0" smtClean="0"/>
              <a:t>These discoveries—they have several names-- the Barker Hypothesis, fetal programming, the developmental origins of health and disease-- if converted to social costs, and understood broadly by the public and policymakers, have the potential of shifting the public policy debate in a very new direction.  Over the last 20 years, research has been accumulating that the stressors, and the complex of environmental influences associated with early poverty, have large latent costs—in poorer academic outcomes, in higher crime rates, in higher social costs, in higher health costs, in poorer social relationships.  If these costs are demonstrated to be substantial, then preventive strategies in early childhood will become necessary steps toward lower government costs, and healthier, more competitive societies.  A good moral commitment becomes practical. This understanding has the potential greatly benefit investments in early childhood and child and maternal health and care.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Rough estimates from Janet Currie suggest that about 13 percent of the racial gap in school readiness is due to health difference, about 6 percent due to differences in breast feeding, and another 6 percent to differences in maternal depression.  (Currie, J., 2005.  Health disparities and gaps in school readiness, in </a:t>
            </a:r>
            <a:r>
              <a:rPr lang="en-US" i="1" baseline="0" dirty="0" smtClean="0"/>
              <a:t>The Future of Children, </a:t>
            </a:r>
            <a:r>
              <a:rPr lang="en-US" i="0" baseline="0" dirty="0" err="1" smtClean="0"/>
              <a:t>vol</a:t>
            </a:r>
            <a:r>
              <a:rPr lang="en-US" i="0" baseline="0" dirty="0" smtClean="0"/>
              <a:t> 15, 1, Spring, 117 – 138).</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pPr/>
              <a:t>15</a:t>
            </a:fld>
            <a:endParaRPr lang="en-US"/>
          </a:p>
        </p:txBody>
      </p:sp>
    </p:spTree>
    <p:extLst>
      <p:ext uri="{BB962C8B-B14F-4D97-AF65-F5344CB8AC3E}">
        <p14:creationId xmlns:p14="http://schemas.microsoft.com/office/powerpoint/2010/main" val="91905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aseline="0" dirty="0" smtClean="0"/>
              <a:t>It comes down to essential questions, like how much are longer, healthier, more productive lives worth to us? </a:t>
            </a:r>
          </a:p>
          <a:p>
            <a:pPr defTabSz="914350">
              <a:defRPr/>
            </a:pPr>
            <a:endParaRPr lang="en-US" baseline="0" dirty="0" smtClean="0"/>
          </a:p>
          <a:p>
            <a:pPr defTabSz="914350">
              <a:defRPr/>
            </a:pPr>
            <a:r>
              <a:rPr lang="en-US" baseline="0" dirty="0" smtClean="0"/>
              <a:t>We can see, at the other end of life, in life expectancy, the final consequence of health gaps.  In KS, the life expectancy of white males is about 76 years.  For Black males, it is 8 years less, at about 68 years.  Epidemiologists sometimes use the metaphor of ‘weathering,’ to explain how a series of negative experiences accumulate and accelerate the aging process and vulnerability to disease.  Stressors can create an </a:t>
            </a:r>
            <a:r>
              <a:rPr lang="en-US" baseline="0" dirty="0" err="1" smtClean="0"/>
              <a:t>allostatic</a:t>
            </a:r>
            <a:r>
              <a:rPr lang="en-US" baseline="0" dirty="0" smtClean="0"/>
              <a:t> load that moves bodily resources into defensive responses, away from normal growth, and away from normal emotional responses typical of temporary stressors.  </a:t>
            </a:r>
          </a:p>
          <a:p>
            <a:pPr defTabSz="914350">
              <a:defRPr/>
            </a:pPr>
            <a:endParaRPr lang="en-US" baseline="0" dirty="0" smtClean="0"/>
          </a:p>
          <a:p>
            <a:pPr defTabSz="914350">
              <a:defRPr/>
            </a:pPr>
            <a:r>
              <a:rPr lang="en-US" baseline="0" dirty="0" smtClean="0"/>
              <a:t>In the last decade, demographers have documented that the life expectancy of some demographic groups, like white women with only a high school education, are dropping.  That too, is a big deal—instead of longer life expectancy, we are seeing a shorter life expectancy and it seems to be tied to lower educational achievement.  We won’t just tell our kids, “Study hard, learn lots in school so you can get a good job and have a good life,” but “Study hard, so you can live longer.”</a:t>
            </a:r>
          </a:p>
          <a:p>
            <a:endParaRPr lang="en-US" dirty="0"/>
          </a:p>
        </p:txBody>
      </p:sp>
      <p:sp>
        <p:nvSpPr>
          <p:cNvPr id="4" name="Slide Number Placeholder 3"/>
          <p:cNvSpPr>
            <a:spLocks noGrp="1"/>
          </p:cNvSpPr>
          <p:nvPr>
            <p:ph type="sldNum" sz="quarter" idx="10"/>
          </p:nvPr>
        </p:nvSpPr>
        <p:spPr/>
        <p:txBody>
          <a:bodyPr/>
          <a:lstStyle/>
          <a:p>
            <a:fld id="{944D4A61-420D-463C-8EEF-C79CACC2150B}" type="slidenum">
              <a:rPr lang="en-US" smtClean="0"/>
              <a:pPr/>
              <a:t>16</a:t>
            </a:fld>
            <a:endParaRPr lang="en-US"/>
          </a:p>
        </p:txBody>
      </p:sp>
    </p:spTree>
    <p:extLst>
      <p:ext uri="{BB962C8B-B14F-4D97-AF65-F5344CB8AC3E}">
        <p14:creationId xmlns:p14="http://schemas.microsoft.com/office/powerpoint/2010/main" val="2686351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practical terms, the</a:t>
            </a:r>
            <a:r>
              <a:rPr lang="en-US" baseline="0" dirty="0" smtClean="0"/>
              <a:t> sensitivity and plasticity of e</a:t>
            </a:r>
            <a:r>
              <a:rPr lang="en-US" dirty="0" smtClean="0"/>
              <a:t>arly childhood makes</a:t>
            </a:r>
            <a:r>
              <a:rPr lang="en-US" baseline="0" dirty="0" smtClean="0"/>
              <a:t> it </a:t>
            </a:r>
            <a:r>
              <a:rPr lang="en-US" dirty="0" smtClean="0"/>
              <a:t>the most cost-effective period in which </a:t>
            </a:r>
            <a:r>
              <a:rPr lang="en-US" baseline="0" dirty="0" smtClean="0"/>
              <a:t>to invest.  Yet it is the period that American society invests in the least.  Older people vote and can more effectively direct collective resources toward their benefit—children can’t vote.  Many young people don’t see the value in voting.</a:t>
            </a:r>
          </a:p>
          <a:p>
            <a:endParaRPr lang="en-US" baseline="0" dirty="0" smtClean="0"/>
          </a:p>
          <a:p>
            <a:r>
              <a:rPr lang="en-US" baseline="0" dirty="0" smtClean="0"/>
              <a:t>But in the U.S. we spend one-and-a-half times the average of other wealthy countries on school-age children—about $12,000 per pupil per year nationally, but almost nothing on very young children, though that is where we would get the most benefit from our investments.  (See “Choose your parents wisely,” in The Economist, July 26</a:t>
            </a:r>
            <a:r>
              <a:rPr lang="en-US" baseline="30000" dirty="0" smtClean="0"/>
              <a:t>th</a:t>
            </a:r>
            <a:r>
              <a:rPr lang="en-US" baseline="0" dirty="0" smtClean="0"/>
              <a:t>, 2014, 21-25).  </a:t>
            </a:r>
          </a:p>
          <a:p>
            <a:endParaRPr lang="en-US" baseline="0" dirty="0" smtClean="0"/>
          </a:p>
          <a:p>
            <a:r>
              <a:rPr lang="en-US" baseline="0" dirty="0" smtClean="0"/>
              <a:t>With few exceptions, our school curricula do not teach young people the basics of good parenting and healthy family life.  Some of this blindness to practicality is ideological:  Some of us know that parents and families matter a great deal, but want all the responsibility for whatever goes wrong to be blamed on the parents, and to avoid any public spending obligations.  Others may favor public investments in early childhood, but want to avoid holding parents responsible when they haven’t invested in their children.  </a:t>
            </a:r>
          </a:p>
          <a:p>
            <a:endParaRPr lang="en-US" baseline="0" dirty="0" smtClean="0"/>
          </a:p>
          <a:p>
            <a:r>
              <a:rPr lang="en-US" baseline="0" dirty="0" smtClean="0"/>
              <a:t>This question of harnessing the interests of parents, to be better parents, is at the core of improving the foundational characteristics of coming generations.  How do we get parents to care, particularly lower-income parents without opportunities or time, to be great parents?  How do we get them to participate in well-designed programs?   We’ll come back to this question.</a:t>
            </a:r>
          </a:p>
          <a:p>
            <a:endParaRPr lang="en-US" baseline="0" dirty="0" smtClean="0"/>
          </a:p>
          <a:p>
            <a:r>
              <a:rPr lang="en-US" baseline="0" dirty="0" smtClean="0"/>
              <a:t>Sources:</a:t>
            </a:r>
          </a:p>
          <a:p>
            <a:r>
              <a:rPr lang="en-US" baseline="0" dirty="0" smtClean="0"/>
              <a:t> Heckman, James, “Lessons from the Technology of Skill Formation,” University of Chicago (Jan. 2005)</a:t>
            </a:r>
          </a:p>
          <a:p>
            <a:r>
              <a:rPr lang="en-US" baseline="0" dirty="0" smtClean="0"/>
              <a:t> America’s Promise, “Every Child, Every Promise”   </a:t>
            </a:r>
          </a:p>
          <a:p>
            <a:r>
              <a:rPr lang="en-US" baseline="0" dirty="0" smtClean="0"/>
              <a:t> Heckman, J. and Cunha, F., “Investing in Our Young People,” University of Chicago, University College Dublin, The American Bar Association (Nov. 2006)</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3064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percent of 2 year olds are in low-quality center-based care while 36 percent are in low-quality home-based care.  Current early childhood care might be </a:t>
            </a:r>
            <a:r>
              <a:rPr lang="en-US" i="1" dirty="0" smtClean="0"/>
              <a:t>widening </a:t>
            </a:r>
            <a:r>
              <a:rPr lang="en-US" i="0" dirty="0" smtClean="0"/>
              <a:t>later health and education gaps because</a:t>
            </a:r>
            <a:r>
              <a:rPr lang="en-US" i="0" baseline="0" dirty="0" smtClean="0"/>
              <a:t> a larger proportion of lower income, African-American and Hispanic children attend low-quality home-based care.</a:t>
            </a:r>
          </a:p>
          <a:p>
            <a:endParaRPr lang="en-US" i="0" baseline="0" dirty="0" smtClean="0"/>
          </a:p>
          <a:p>
            <a:r>
              <a:rPr lang="en-US" i="0" baseline="0" dirty="0" smtClean="0"/>
              <a:t>How do we measure quality?  The most important measure is the training and quality of the teachers—they should have, at least, bachelor’s degrees in early childhood education and development and be well-selected for their warmth, responsiveness and social skills.  Another factor is the child to staff ratios.  The social interactions, the bonding and attachment, that are foundational to a child’s later academic and social skills, can’t be well developed without frequent opportunities for interaction with the same caregivers, be they teachers or parents.  </a:t>
            </a:r>
            <a:endParaRPr lang="en-US" dirty="0" smtClean="0"/>
          </a:p>
          <a:p>
            <a:endParaRPr lang="en-US" dirty="0" smtClean="0"/>
          </a:p>
          <a:p>
            <a:r>
              <a:rPr lang="en-US" dirty="0" smtClean="0"/>
              <a:t>According to Katherine</a:t>
            </a:r>
            <a:r>
              <a:rPr lang="en-US" baseline="0" dirty="0" smtClean="0"/>
              <a:t> Magnuson and Jane </a:t>
            </a:r>
            <a:r>
              <a:rPr lang="en-US" baseline="0" dirty="0" err="1" smtClean="0"/>
              <a:t>Waldfogel</a:t>
            </a:r>
            <a:r>
              <a:rPr lang="en-US" baseline="0" dirty="0" smtClean="0"/>
              <a:t>, equalizing access to center-based care could close up to 26 percent of the gap between Hispanic and White children.  Improving the quality of Head Start programs could close between 4 and 10 percent of the White-Black gap, and 4 to 8 percent of the White-Hispanic gap.  Magnuson, K.A. and </a:t>
            </a:r>
            <a:r>
              <a:rPr lang="en-US" baseline="0" dirty="0" err="1" smtClean="0"/>
              <a:t>Waldfogel</a:t>
            </a:r>
            <a:r>
              <a:rPr lang="en-US" baseline="0" dirty="0" smtClean="0"/>
              <a:t>, J. (2005).  Early childhood care and education: Effects on ethnic and racial gaps in school readiness, in </a:t>
            </a:r>
            <a:r>
              <a:rPr lang="en-US" i="1" baseline="0" dirty="0" smtClean="0"/>
              <a:t>The Future of Children, </a:t>
            </a:r>
            <a:r>
              <a:rPr lang="en-US" i="0" baseline="0" dirty="0" err="1" smtClean="0"/>
              <a:t>vol</a:t>
            </a:r>
            <a:r>
              <a:rPr lang="en-US" i="0" baseline="0" dirty="0" smtClean="0"/>
              <a:t> 15, 1, Spring, 169-196.</a:t>
            </a:r>
          </a:p>
          <a:p>
            <a:endParaRPr lang="en-US" i="0" baseline="0" dirty="0" smtClean="0"/>
          </a:p>
          <a:p>
            <a:r>
              <a:rPr lang="en-US" i="0" baseline="0" dirty="0" smtClean="0"/>
              <a:t>So if we put all of these factors together, poverty, parenting, health, maternal health, lack of quality care, they probably account for most of the gaps in school readiness.  </a:t>
            </a:r>
          </a:p>
          <a:p>
            <a:endParaRPr lang="en-US" i="0" baseline="0" dirty="0" smtClean="0"/>
          </a:p>
          <a:p>
            <a:r>
              <a:rPr lang="en-US" i="0" baseline="0" dirty="0" smtClean="0"/>
              <a:t>Academics who are experts in the academic gap believe that supplying high quality center based care with teachers well-trained in early childhood education, and low pupil-teacher ratios, and stimulating curricula, is the most promising strategy for reducing ethnic and class gaps in school readiness and achievement.  (Rouse, C., Brooks-Gunn, J., and </a:t>
            </a:r>
            <a:r>
              <a:rPr lang="en-US" i="0" baseline="0" dirty="0" err="1" smtClean="0"/>
              <a:t>McLanahan</a:t>
            </a:r>
            <a:r>
              <a:rPr lang="en-US" i="0" baseline="0" dirty="0" smtClean="0"/>
              <a:t>, S., 2005, Introducing the issue: school readiness: Closing racial and ethnic gaps.  In </a:t>
            </a:r>
            <a:r>
              <a:rPr lang="en-US" i="1" baseline="0" dirty="0" smtClean="0"/>
              <a:t>The Future of Children, </a:t>
            </a:r>
            <a:r>
              <a:rPr lang="en-US" i="0" baseline="0" dirty="0" err="1" smtClean="0"/>
              <a:t>vol</a:t>
            </a:r>
            <a:r>
              <a:rPr lang="en-US" i="0" baseline="0" dirty="0" smtClean="0"/>
              <a:t> 15, 1, Spring, 3-14).</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18</a:t>
            </a:fld>
            <a:endParaRPr lang="en-US"/>
          </a:p>
        </p:txBody>
      </p:sp>
    </p:spTree>
    <p:extLst>
      <p:ext uri="{BB962C8B-B14F-4D97-AF65-F5344CB8AC3E}">
        <p14:creationId xmlns:p14="http://schemas.microsoft.com/office/powerpoint/2010/main" val="263636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 from the Population Reference</a:t>
            </a:r>
            <a:r>
              <a:rPr lang="en-US" baseline="0" dirty="0" smtClean="0"/>
              <a:t> Bureau:</a:t>
            </a:r>
          </a:p>
          <a:p>
            <a:endParaRPr lang="en-US" dirty="0" smtClean="0"/>
          </a:p>
          <a:p>
            <a:r>
              <a:rPr lang="en-US" dirty="0" smtClean="0"/>
              <a:t>“While 19 percent of all women in the labor force were single in 2011, 29 percent of women with young kids in the labor force were single mothers. The share of single-mother families has increased slightly in recent years, which has contributed to the overall increase in labor force participation among mothers with young children. Utah, the state with the smallest share of children in single-parent families, also had the lowest labor force participation rate of mothers with young children at 56 percent in 2011, a full 12 percentage points lower than the national average of 68 percent. The state with the highest share of children in single-parent families in 2011 was Mississippi, and 71 percent of mothers with young children in Mississippi were in the labor force.”</a:t>
            </a:r>
          </a:p>
          <a:p>
            <a:endParaRPr lang="en-US" dirty="0" smtClean="0"/>
          </a:p>
          <a:p>
            <a:r>
              <a:rPr lang="en-US" dirty="0" smtClean="0"/>
              <a:t>http://www.prb.org/Publications/Articles/2012/us-working-mothers-with-children.aspx</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19</a:t>
            </a:fld>
            <a:endParaRPr lang="en-US"/>
          </a:p>
        </p:txBody>
      </p:sp>
    </p:spTree>
    <p:extLst>
      <p:ext uri="{BB962C8B-B14F-4D97-AF65-F5344CB8AC3E}">
        <p14:creationId xmlns:p14="http://schemas.microsoft.com/office/powerpoint/2010/main" val="158839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is unique in that we’ve experienced this enormous transfer</a:t>
            </a:r>
            <a:r>
              <a:rPr lang="en-US" baseline="0" dirty="0" smtClean="0"/>
              <a:t> of wealth up the income ladder to the managerial classes.  Over the last few decades, the top 10 percent has taken an additional 15 percent of GNP from the bottom 90 percent—that’s extraordinary.  It put class divisions back where they were in the early 1920s.   Much of this, according to </a:t>
            </a:r>
            <a:r>
              <a:rPr lang="en-US" baseline="0" dirty="0" err="1" smtClean="0"/>
              <a:t>Piketty</a:t>
            </a:r>
            <a:r>
              <a:rPr lang="en-US" baseline="0" dirty="0" smtClean="0"/>
              <a:t>, is due to the Reagan tax reductions for the upper classes.  The cuts gave the CEO and corporate managers big incentives to increase their salaries because salary increases meant they would become rich, they wouldn’t just mean more of their paycheck would go to taxes.  </a:t>
            </a:r>
          </a:p>
          <a:p>
            <a:endParaRPr lang="en-US" baseline="0" dirty="0" smtClean="0"/>
          </a:p>
          <a:p>
            <a:r>
              <a:rPr lang="en-US" dirty="0" smtClean="0"/>
              <a:t>So any </a:t>
            </a:r>
            <a:r>
              <a:rPr lang="en-US" baseline="0" dirty="0" smtClean="0"/>
              <a:t>efforts to reduce academic gaps are going against some major tax policies and economic trends.  As economic, wealth, and income inequalities grow, we should expect that health and academic gaps will continue to grow, too.</a:t>
            </a:r>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20</a:t>
            </a:fld>
            <a:endParaRPr lang="en-US"/>
          </a:p>
        </p:txBody>
      </p:sp>
    </p:spTree>
    <p:extLst>
      <p:ext uri="{BB962C8B-B14F-4D97-AF65-F5344CB8AC3E}">
        <p14:creationId xmlns:p14="http://schemas.microsoft.com/office/powerpoint/2010/main" val="64562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Gaps as measures of success:  The bigger the gaps, the less egalitarian, the more divided, the worse health and crime will be, the more selfish a society will be, </a:t>
            </a:r>
            <a:r>
              <a:rPr lang="en-US" sz="1800" i="1" dirty="0">
                <a:solidFill>
                  <a:srgbClr val="C00000"/>
                </a:solidFill>
              </a:rPr>
              <a:t>the more one’s destiny will depend on the SES class of one’s birth</a:t>
            </a:r>
            <a:r>
              <a:rPr lang="en-US" dirty="0"/>
              <a:t>; the smaller the gaps, the healthier, happier, and more united a society will be, </a:t>
            </a:r>
            <a:r>
              <a:rPr lang="en-US" i="1" dirty="0"/>
              <a:t>the more one’s destiny will depend on effort, work, and talent.  </a:t>
            </a:r>
          </a:p>
          <a:p>
            <a:pPr defTabSz="914350">
              <a:defRPr/>
            </a:pPr>
            <a:endParaRPr lang="en-US" dirty="0"/>
          </a:p>
          <a:p>
            <a:pPr defTabSz="914350">
              <a:defRPr/>
            </a:pPr>
            <a:r>
              <a:rPr lang="en-US" dirty="0"/>
              <a:t>Gaps as Leading Indicators:  In an age of knowledge-intensive innovation, global trade, and mass-consumer societies, gaps are also </a:t>
            </a:r>
            <a:r>
              <a:rPr lang="en-US" i="1" dirty="0"/>
              <a:t>leading indicators of a society’s economic future.</a:t>
            </a:r>
            <a:r>
              <a:rPr lang="en-US" dirty="0"/>
              <a:t>  Big gaps predict economic and political instability, decline and greater economic and social waste.  Small gaps predict wider prosperity, health, and political and economic stability.  </a:t>
            </a:r>
            <a:r>
              <a:rPr lang="en-US" i="1" dirty="0"/>
              <a:t>If political institutions and influences allow, reducing health and education gaps between the upper and lower classes, between ethnic groups, should reduce the wage gaps between these groups and result in a stronger economy</a:t>
            </a:r>
            <a:r>
              <a:rPr lang="en-US" i="1" dirty="0" smtClean="0"/>
              <a:t>.</a:t>
            </a:r>
            <a:endParaRPr lang="en-US" dirty="0"/>
          </a:p>
          <a:p>
            <a:pPr defTabSz="914350">
              <a:defRPr/>
            </a:pPr>
            <a:endParaRPr lang="en-US" dirty="0"/>
          </a:p>
          <a:p>
            <a:pPr defTabSz="914350">
              <a:defRPr/>
            </a:pPr>
            <a:r>
              <a:rPr lang="en-US" dirty="0"/>
              <a:t>When Americans declared their freedom to pursue happiness, they were saying a subjective sense of satisfaction was important.  Relative status, the sense of where one is in a social order, compared to others, of how much control one has in shaping one’s future—one person, one vote—equal treatment no matter what one’s class or ethnicity—equal access to the resources that sustain life and progress—healthcare, education, childcare, clean air, clean water, </a:t>
            </a:r>
            <a:r>
              <a:rPr lang="en-US" dirty="0" smtClean="0"/>
              <a:t>a</a:t>
            </a:r>
            <a:r>
              <a:rPr lang="en-US" baseline="0" dirty="0" smtClean="0"/>
              <a:t> safe community</a:t>
            </a:r>
            <a:r>
              <a:rPr lang="en-US" dirty="0" smtClean="0"/>
              <a:t>—these </a:t>
            </a:r>
            <a:r>
              <a:rPr lang="en-US" dirty="0"/>
              <a:t>all are assertions of the ideal of no gaps, everybody participates, everybody contributes.  They are social ideals that are threatened as gaps and inequalities grow.  </a:t>
            </a:r>
          </a:p>
          <a:p>
            <a:pPr defTabSz="914350">
              <a:defRPr/>
            </a:pPr>
            <a:endParaRPr lang="en-US" dirty="0"/>
          </a:p>
          <a:p>
            <a:pPr defTabSz="914350">
              <a:defRPr/>
            </a:pPr>
            <a:r>
              <a:rPr lang="en-US" dirty="0" smtClean="0"/>
              <a:t>Practical </a:t>
            </a:r>
            <a:r>
              <a:rPr lang="en-US" dirty="0"/>
              <a:t>arguments may help prompt action where moral arguments don’t.  </a:t>
            </a:r>
            <a:endParaRPr lang="en-US" dirty="0" smtClean="0"/>
          </a:p>
          <a:p>
            <a:pPr defTabSz="914350">
              <a:defRPr/>
            </a:pPr>
            <a:endParaRPr lang="en-US" dirty="0"/>
          </a:p>
          <a:p>
            <a:pPr defTabSz="914350">
              <a:defRPr/>
            </a:pPr>
            <a:r>
              <a:rPr lang="en-US" dirty="0" smtClean="0"/>
              <a:t>What’s new is the</a:t>
            </a:r>
            <a:r>
              <a:rPr lang="en-US" baseline="0" dirty="0" smtClean="0"/>
              <a:t> knowledge of how inequality shapes our biology.  T</a:t>
            </a:r>
            <a:r>
              <a:rPr lang="en-US" dirty="0" smtClean="0"/>
              <a:t>he </a:t>
            </a:r>
            <a:r>
              <a:rPr lang="en-US" dirty="0"/>
              <a:t>subjective experience of having less power, less equality, less control, affects us internally, embeds itself in our biology. </a:t>
            </a:r>
          </a:p>
        </p:txBody>
      </p:sp>
      <p:sp>
        <p:nvSpPr>
          <p:cNvPr id="4" name="Slide Number Placeholder 3"/>
          <p:cNvSpPr>
            <a:spLocks noGrp="1"/>
          </p:cNvSpPr>
          <p:nvPr>
            <p:ph type="sldNum" sz="quarter" idx="10"/>
          </p:nvPr>
        </p:nvSpPr>
        <p:spPr/>
        <p:txBody>
          <a:bodyPr/>
          <a:lstStyle/>
          <a:p>
            <a:fld id="{944D4A61-420D-463C-8EEF-C79CACC2150B}" type="slidenum">
              <a:rPr lang="en-US" smtClean="0"/>
              <a:pPr/>
              <a:t>3</a:t>
            </a:fld>
            <a:endParaRPr lang="en-US"/>
          </a:p>
        </p:txBody>
      </p:sp>
    </p:spTree>
    <p:extLst>
      <p:ext uri="{BB962C8B-B14F-4D97-AF65-F5344CB8AC3E}">
        <p14:creationId xmlns:p14="http://schemas.microsoft.com/office/powerpoint/2010/main" val="202364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isn’t just Venus</a:t>
            </a:r>
            <a:r>
              <a:rPr lang="en-US" baseline="0" dirty="0" smtClean="0"/>
              <a:t> and </a:t>
            </a:r>
            <a:r>
              <a:rPr lang="en-US" dirty="0" smtClean="0"/>
              <a:t>Serena</a:t>
            </a:r>
            <a:r>
              <a:rPr lang="en-US" baseline="0" dirty="0" smtClean="0"/>
              <a:t> William’s dad, or Michael Jackson’s dad, or Mozart’s dad, but much of the middle and upper classes are now investing in early child experience and promotion of abilities that are also increasing the gap.   It is harder to close an academic gap when income and wealth gaps are increasing. </a:t>
            </a:r>
          </a:p>
          <a:p>
            <a:endParaRPr lang="en-US" baseline="0" dirty="0" smtClean="0"/>
          </a:p>
          <a:p>
            <a:r>
              <a:rPr lang="en-US" baseline="0" dirty="0" smtClean="0"/>
              <a:t>This explains, in part, why we often see the academic performance of lower class students increase, only to see the academic performance of upper class students pull away, maintaining the size of the gap.  As income inequality grows, competition between individuals and families grows, too.</a:t>
            </a:r>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21</a:t>
            </a:fld>
            <a:endParaRPr lang="en-US"/>
          </a:p>
        </p:txBody>
      </p:sp>
    </p:spTree>
    <p:extLst>
      <p:ext uri="{BB962C8B-B14F-4D97-AF65-F5344CB8AC3E}">
        <p14:creationId xmlns:p14="http://schemas.microsoft.com/office/powerpoint/2010/main" val="196440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quality of parenting accounts for about one-third of the health and education gaps between rich and poor children. </a:t>
            </a:r>
          </a:p>
          <a:p>
            <a:r>
              <a:rPr lang="en-US" dirty="0" smtClean="0"/>
              <a:t>Richard Reeves and Kimberly Howard, 2013, The Parenting Gap. </a:t>
            </a:r>
          </a:p>
          <a:p>
            <a:endParaRPr lang="en-US" dirty="0" smtClean="0"/>
          </a:p>
          <a:p>
            <a:r>
              <a:rPr lang="en-US" dirty="0" smtClean="0"/>
              <a:t>Show the Thirty Million Words video?</a:t>
            </a:r>
            <a:r>
              <a:rPr lang="en-US" baseline="0" dirty="0" smtClean="0"/>
              <a:t>  </a:t>
            </a:r>
            <a:r>
              <a:rPr lang="en-US" dirty="0" smtClean="0"/>
              <a:t> http://tmw.org/tmw-initiative/</a:t>
            </a:r>
          </a:p>
          <a:p>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22</a:t>
            </a:fld>
            <a:endParaRPr lang="en-US"/>
          </a:p>
        </p:txBody>
      </p:sp>
    </p:spTree>
    <p:extLst>
      <p:ext uri="{BB962C8B-B14F-4D97-AF65-F5344CB8AC3E}">
        <p14:creationId xmlns:p14="http://schemas.microsoft.com/office/powerpoint/2010/main" val="330588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Development is a dynamic process between each individual and the environment in which:</a:t>
            </a:r>
          </a:p>
          <a:p>
            <a:pPr marL="953382" lvl="1" indent="-504732">
              <a:buFont typeface="+mj-lt"/>
              <a:buAutoNum type="arabicPeriod"/>
            </a:pPr>
            <a:r>
              <a:rPr lang="en-US" dirty="0" smtClean="0"/>
              <a:t>Experiences, especially early social experiences and family environments, shape genetic expression and biological architecture, especially of the brain;</a:t>
            </a:r>
          </a:p>
          <a:p>
            <a:pPr marL="953382" lvl="1" indent="-504732">
              <a:buFont typeface="+mj-lt"/>
              <a:buAutoNum type="arabicPeriod"/>
            </a:pPr>
            <a:r>
              <a:rPr lang="en-US" dirty="0" smtClean="0"/>
              <a:t>Social, emotional, cognitive, and linguistic competencies are interdependent—optimum growth depends on them all;</a:t>
            </a:r>
          </a:p>
          <a:p>
            <a:pPr marL="953382" lvl="1" indent="-504732">
              <a:buFont typeface="+mj-lt"/>
              <a:buAutoNum type="arabicPeriod"/>
            </a:pPr>
            <a:r>
              <a:rPr lang="en-US" dirty="0" smtClean="0"/>
              <a:t>Skills are mastered hierarchically so that later attainments are built upon previous ones; and</a:t>
            </a:r>
          </a:p>
          <a:p>
            <a:pPr marL="953382" lvl="1" indent="-504732">
              <a:buFont typeface="+mj-lt"/>
              <a:buAutoNum type="arabicPeriod"/>
            </a:pPr>
            <a:r>
              <a:rPr lang="en-US" dirty="0" smtClean="0"/>
              <a:t>Growth is sometimes dependent on the right interactions at the right time (critical and sensitive periods).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23</a:t>
            </a:fld>
            <a:endParaRPr lang="en-US"/>
          </a:p>
        </p:txBody>
      </p:sp>
    </p:spTree>
    <p:extLst>
      <p:ext uri="{BB962C8B-B14F-4D97-AF65-F5344CB8AC3E}">
        <p14:creationId xmlns:p14="http://schemas.microsoft.com/office/powerpoint/2010/main" val="1797673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trends that ought to concern us:</a:t>
            </a:r>
          </a:p>
          <a:p>
            <a:r>
              <a:rPr lang="en-US" dirty="0" smtClean="0"/>
              <a:t>There is some evidence</a:t>
            </a:r>
            <a:r>
              <a:rPr lang="en-US" baseline="0" dirty="0" smtClean="0"/>
              <a:t> that children’s working memory and executive functions have declined in the last 40 years.  </a:t>
            </a:r>
          </a:p>
          <a:p>
            <a:r>
              <a:rPr lang="en-US" baseline="0" dirty="0" smtClean="0"/>
              <a:t>Another big concern is that the quality of family life, its stability and the time available for quality interactions, have also declined.  At the same time, the proportions of students from low-income and single-parent families are increasing.</a:t>
            </a:r>
            <a:endParaRPr lang="en-US" dirty="0"/>
          </a:p>
        </p:txBody>
      </p:sp>
      <p:sp>
        <p:nvSpPr>
          <p:cNvPr id="4" name="Slide Number Placeholder 3"/>
          <p:cNvSpPr>
            <a:spLocks noGrp="1"/>
          </p:cNvSpPr>
          <p:nvPr>
            <p:ph type="sldNum" sz="quarter" idx="10"/>
          </p:nvPr>
        </p:nvSpPr>
        <p:spPr/>
        <p:txBody>
          <a:bodyPr/>
          <a:lstStyle/>
          <a:p>
            <a:fld id="{39C4BA32-8190-4A2C-9993-5A05C0B97F1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16147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Criminal Justice and Social Service policymakers should</a:t>
            </a:r>
            <a:r>
              <a:rPr lang="en-US" baseline="0" dirty="0" smtClean="0"/>
              <a:t> be natural allies in advocating for high-quality, well-placed early childhood education and care.</a:t>
            </a:r>
            <a:endParaRPr lang="en-US" dirty="0"/>
          </a:p>
        </p:txBody>
      </p:sp>
      <p:sp>
        <p:nvSpPr>
          <p:cNvPr id="4" name="Slide Number Placeholder 3"/>
          <p:cNvSpPr>
            <a:spLocks noGrp="1"/>
          </p:cNvSpPr>
          <p:nvPr>
            <p:ph type="sldNum" sz="quarter" idx="10"/>
          </p:nvPr>
        </p:nvSpPr>
        <p:spPr/>
        <p:txBody>
          <a:bodyPr/>
          <a:lstStyle/>
          <a:p>
            <a:fld id="{C52F0A14-1693-438F-9479-EDFFFB53828A}" type="slidenum">
              <a:rPr lang="en-US" smtClean="0"/>
              <a:t>25</a:t>
            </a:fld>
            <a:endParaRPr lang="en-US"/>
          </a:p>
        </p:txBody>
      </p:sp>
    </p:spTree>
    <p:extLst>
      <p:ext uri="{BB962C8B-B14F-4D97-AF65-F5344CB8AC3E}">
        <p14:creationId xmlns:p14="http://schemas.microsoft.com/office/powerpoint/2010/main" val="4226777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u="sng" dirty="0"/>
              <a:t>Sources</a:t>
            </a:r>
            <a:r>
              <a:rPr lang="en-US" dirty="0"/>
              <a:t>:  </a:t>
            </a:r>
            <a:r>
              <a:rPr lang="en-US" dirty="0" err="1"/>
              <a:t>Karoly</a:t>
            </a:r>
            <a:r>
              <a:rPr lang="en-US" dirty="0"/>
              <a:t>, L.A., et al, </a:t>
            </a:r>
            <a:r>
              <a:rPr lang="en-US" i="1" dirty="0"/>
              <a:t>Investing in our children: What we know and don't know about the costs and benefits of early childhood interventions </a:t>
            </a:r>
            <a:r>
              <a:rPr lang="en-US" dirty="0"/>
              <a:t>(Rand Corporation, 1998); and Bruner, C., et al, Seven Things Policy Makers Need to Know about School Readiness (Child and Family Policy Center, 2005); and Reynolds, A.J., et al, Age-26 cost benefit analysis of the Child-Parent Center Early Education Program</a:t>
            </a:r>
            <a:r>
              <a:rPr lang="en-US" i="1" dirty="0"/>
              <a:t>, Child Development</a:t>
            </a:r>
            <a:r>
              <a:rPr lang="en-US" dirty="0"/>
              <a:t>, 2011, 82 (1).</a:t>
            </a:r>
          </a:p>
        </p:txBody>
      </p:sp>
      <p:sp>
        <p:nvSpPr>
          <p:cNvPr id="4" name="Slide Number Placeholder 3"/>
          <p:cNvSpPr>
            <a:spLocks noGrp="1"/>
          </p:cNvSpPr>
          <p:nvPr>
            <p:ph type="sldNum" sz="quarter" idx="10"/>
          </p:nvPr>
        </p:nvSpPr>
        <p:spPr/>
        <p:txBody>
          <a:bodyPr/>
          <a:lstStyle/>
          <a:p>
            <a:fld id="{C52F0A14-1693-438F-9479-EDFFFB53828A}" type="slidenum">
              <a:rPr lang="en-US" smtClean="0"/>
              <a:t>26</a:t>
            </a:fld>
            <a:endParaRPr lang="en-US"/>
          </a:p>
        </p:txBody>
      </p:sp>
    </p:spTree>
    <p:extLst>
      <p:ext uri="{BB962C8B-B14F-4D97-AF65-F5344CB8AC3E}">
        <p14:creationId xmlns:p14="http://schemas.microsoft.com/office/powerpoint/2010/main" val="469330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2F0A14-1693-438F-9479-EDFFFB53828A}" type="slidenum">
              <a:rPr lang="en-US" smtClean="0"/>
              <a:t>27</a:t>
            </a:fld>
            <a:endParaRPr lang="en-US"/>
          </a:p>
        </p:txBody>
      </p:sp>
    </p:spTree>
    <p:extLst>
      <p:ext uri="{BB962C8B-B14F-4D97-AF65-F5344CB8AC3E}">
        <p14:creationId xmlns:p14="http://schemas.microsoft.com/office/powerpoint/2010/main" val="1566607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28</a:t>
            </a:fld>
            <a:endParaRPr lang="en-US"/>
          </a:p>
        </p:txBody>
      </p:sp>
    </p:spTree>
    <p:extLst>
      <p:ext uri="{BB962C8B-B14F-4D97-AF65-F5344CB8AC3E}">
        <p14:creationId xmlns:p14="http://schemas.microsoft.com/office/powerpoint/2010/main" val="1424053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Hispanic</a:t>
            </a:r>
            <a:r>
              <a:rPr lang="en-US" baseline="0" dirty="0" smtClean="0"/>
              <a:t> shows up as a predictor of lower growth, we can’t be sure.  We may be missing some variables or there may be something about being Hispanic in Kansas that predicts lower academic growth.</a:t>
            </a:r>
          </a:p>
          <a:p>
            <a:endParaRPr lang="en-US" baseline="0" dirty="0" smtClean="0"/>
          </a:p>
          <a:p>
            <a:r>
              <a:rPr lang="en-US" baseline="0" dirty="0" smtClean="0"/>
              <a:t>I used was it called a mixed or hierarchical model so that school-level effects could be separated from individual-level influences.  We see that poverty shows up as a very </a:t>
            </a:r>
            <a:r>
              <a:rPr lang="en-US" baseline="0" smtClean="0"/>
              <a:t>strong predictor </a:t>
            </a:r>
            <a:r>
              <a:rPr lang="en-US" baseline="0" dirty="0" smtClean="0"/>
              <a:t>at both the school level—the percentage of students receiving free or reduced lunch—and at the individual level—the cumulative times that a student has qualified for free or reduced lunch.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29</a:t>
            </a:fld>
            <a:endParaRPr lang="en-US"/>
          </a:p>
        </p:txBody>
      </p:sp>
    </p:spTree>
    <p:extLst>
      <p:ext uri="{BB962C8B-B14F-4D97-AF65-F5344CB8AC3E}">
        <p14:creationId xmlns:p14="http://schemas.microsoft.com/office/powerpoint/2010/main" val="80783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what happens to the proportions when White</a:t>
            </a:r>
            <a:r>
              <a:rPr lang="en-US" baseline="0" dirty="0" smtClean="0"/>
              <a:t> and other ethnicities are added:  they go way down.  That’s because the </a:t>
            </a:r>
            <a:r>
              <a:rPr lang="en-US" i="1" baseline="0" dirty="0" smtClean="0"/>
              <a:t>greatest number </a:t>
            </a:r>
            <a:r>
              <a:rPr lang="en-US" i="0" baseline="0" dirty="0" smtClean="0"/>
              <a:t>of low-income and below proficient students are White, but they are much more evenly distributed around the state, while the African-American and Hispanic students are much more concentrated in a few </a:t>
            </a:r>
            <a:r>
              <a:rPr lang="en-US" i="0" baseline="0" smtClean="0"/>
              <a:t>larger districts.  </a:t>
            </a:r>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30</a:t>
            </a:fld>
            <a:endParaRPr lang="en-US"/>
          </a:p>
        </p:txBody>
      </p:sp>
    </p:spTree>
    <p:extLst>
      <p:ext uri="{BB962C8B-B14F-4D97-AF65-F5344CB8AC3E}">
        <p14:creationId xmlns:p14="http://schemas.microsoft.com/office/powerpoint/2010/main" val="241235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disappointing because by some measures, the </a:t>
            </a:r>
            <a:r>
              <a:rPr lang="en-US" i="1" baseline="0" dirty="0" smtClean="0">
                <a:solidFill>
                  <a:schemeClr val="accent1">
                    <a:lumMod val="75000"/>
                  </a:schemeClr>
                </a:solidFill>
              </a:rPr>
              <a:t>U.S. spends more and gets less </a:t>
            </a:r>
            <a:r>
              <a:rPr lang="en-US" baseline="0" dirty="0" smtClean="0"/>
              <a:t>achievement than all other developed countries.  Like health care, our results don’t fit our spending.  Like health care, positive educational results are undermined by poor investments in early childhood, and higher proportions of funding going to administrators’ salaries (McKinsey &amp; Company, The Economic Impact of the Achievement Gap in America’s schools).  Like health care, in education, we are investing much more in the end of the cycle than the beginning, where effective investments have much greater returns.  So </a:t>
            </a:r>
            <a:r>
              <a:rPr lang="en-US" i="1" baseline="0" dirty="0" smtClean="0"/>
              <a:t>we are overspending late in life but underinvesting in early childhood at the same time.  </a:t>
            </a:r>
          </a:p>
          <a:p>
            <a:endParaRPr lang="en-US" baseline="0" dirty="0" smtClean="0"/>
          </a:p>
          <a:p>
            <a:r>
              <a:rPr lang="en-US" baseline="0" dirty="0" smtClean="0"/>
              <a:t>While it was inevitable that after World War II, other countries would rebuild and improve, and that their advance would reduce America’s relative competitive advantages, other countries are showing themselves to be more effective in improving their human resources than the United States, and more competitive in a global economy by doing so.   This problem of declining competitiveness in human resources, in the quality and capacities of our whole population, has increased leadership’s and the public’s focus on academic performance and academic gaps.  But so far, results have been limited.</a:t>
            </a:r>
            <a:endParaRPr lang="en-US" dirty="0" smtClean="0"/>
          </a:p>
          <a:p>
            <a:endParaRPr lang="en-US" dirty="0" smtClean="0"/>
          </a:p>
          <a:p>
            <a:r>
              <a:rPr lang="en-US" dirty="0" smtClean="0"/>
              <a:t>It isn’t just a problem</a:t>
            </a:r>
            <a:r>
              <a:rPr lang="en-US" baseline="0" dirty="0" smtClean="0"/>
              <a:t> of </a:t>
            </a:r>
            <a:r>
              <a:rPr lang="en-US" i="1" baseline="0" dirty="0" smtClean="0"/>
              <a:t>moral laxity </a:t>
            </a:r>
            <a:r>
              <a:rPr lang="en-US" baseline="0" dirty="0" smtClean="0"/>
              <a:t>in the U.S.  </a:t>
            </a:r>
            <a:r>
              <a:rPr lang="en-US" i="1" dirty="0" smtClean="0"/>
              <a:t>Single-parenthood</a:t>
            </a:r>
            <a:r>
              <a:rPr lang="en-US" baseline="0" dirty="0" smtClean="0"/>
              <a:t> has grown at very high rates in all the developed countries.  </a:t>
            </a:r>
            <a:r>
              <a:rPr lang="en-US" i="1" baseline="0" dirty="0" smtClean="0"/>
              <a:t>But in the US, for lack of a family support infrastructure, it is often a sentence to poverty and higher risks and poorer outcomes for children:</a:t>
            </a:r>
          </a:p>
          <a:p>
            <a:endParaRPr lang="en-US" baseline="0" dirty="0" smtClean="0"/>
          </a:p>
          <a:p>
            <a:r>
              <a:rPr lang="en-US" baseline="0" dirty="0" smtClean="0"/>
              <a:t>http://www.huffingtonpost.com/nigel-barber/reasons-for-the-surge-in-_b_3831174.html :</a:t>
            </a:r>
          </a:p>
          <a:p>
            <a:endParaRPr lang="en-US" baseline="0" dirty="0" smtClean="0"/>
          </a:p>
          <a:p>
            <a:r>
              <a:rPr lang="en-US" baseline="0" dirty="0" smtClean="0"/>
              <a:t>The surge in single parenthood in Europe</a:t>
            </a:r>
          </a:p>
          <a:p>
            <a:endParaRPr lang="en-US" baseline="0" dirty="0" smtClean="0"/>
          </a:p>
          <a:p>
            <a:r>
              <a:rPr lang="en-US" baseline="0" dirty="0" smtClean="0"/>
              <a:t>Change was even more rapid in some European countries. </a:t>
            </a:r>
            <a:r>
              <a:rPr lang="en-US" i="1" baseline="0" dirty="0" smtClean="0"/>
              <a:t>Births outside marriage increased by a factor of 21 in Ireland between 1960 and 2011 (from 1.6 to 33.7 percent) and a factor of 23 in Belgium (from 2.1 to 49.2 percent). These are not the most rapid growth rates either. Single parenthood increased by a factor of 32 in the Netherlands (1.4 to 45.3 percent) and Malta (0.7 to 22.7 percent).</a:t>
            </a:r>
          </a:p>
          <a:p>
            <a:endParaRPr lang="en-US" baseline="0" dirty="0" smtClean="0"/>
          </a:p>
          <a:p>
            <a:r>
              <a:rPr lang="en-US" i="1" baseline="0" dirty="0" smtClean="0"/>
              <a:t>Nor is the growth in births to single women likely to stabilize at these levels. In some countries the proportion of non marital births exceeds marital ones. These include Bulgaria (56.1), Estonia (59.7), Slovenia (56.8), Sweden (54.3) and Norway (55).</a:t>
            </a:r>
          </a:p>
          <a:p>
            <a:endParaRPr lang="en-US" baseline="0" dirty="0" smtClean="0"/>
          </a:p>
          <a:p>
            <a:r>
              <a:rPr lang="en-US" dirty="0" smtClean="0"/>
              <a:t>Poor women in the U.S. constitute most of the single mothers whereas there has been a negligible increase in non-marital births to middle-class women (4). This phenomenon is fairly easily explained in terms of declining wages for unskilled workers.  Poor men no longer earn enough to be economically qualified for marriage and single women raise children with the help of their relatives instead of taking on a low wage husband who may also be an economic burden.</a:t>
            </a:r>
          </a:p>
          <a:p>
            <a:endParaRPr lang="en-US" dirty="0" smtClean="0"/>
          </a:p>
          <a:p>
            <a:r>
              <a:rPr lang="en-US" dirty="0" smtClean="0"/>
              <a:t>Circumstances are quite different in Europe, however, and the surge in non-marital births is not due to increased poverty there.  Indeed, thanks to a well-developed welfare state, there is little poverty in countries like Sweden that have high single-parenthood ratios.   The</a:t>
            </a:r>
            <a:r>
              <a:rPr lang="en-US" baseline="0" dirty="0" smtClean="0"/>
              <a:t> difference is that in the Nordic countries, because they have the social infrastructure for high-quality early childhood and care, Nordic women can get better educations, and more fully participate in the economy, which improves their economic competitiveness and efficiency.  </a:t>
            </a:r>
          </a:p>
          <a:p>
            <a:endParaRPr lang="en-US" dirty="0" smtClean="0"/>
          </a:p>
          <a:p>
            <a:r>
              <a:rPr lang="en-US" dirty="0" smtClean="0"/>
              <a:t>Why might single motherhood increase with the number of women participating in the labor force given that this reduces poverty?  One obvious connection is that obtaining an education and getting established in an occupation takes time and postpones marriage.  Another is that women who earn as much as men do not have to depend on a husband to raise a child although most might prefer not to bear the burden alone.</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4</a:t>
            </a:fld>
            <a:endParaRPr lang="en-US"/>
          </a:p>
        </p:txBody>
      </p:sp>
    </p:spTree>
    <p:extLst>
      <p:ext uri="{BB962C8B-B14F-4D97-AF65-F5344CB8AC3E}">
        <p14:creationId xmlns:p14="http://schemas.microsoft.com/office/powerpoint/2010/main" val="3064955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641E61-D9CF-4BF7-9B4A-390179A8413A}" type="slidenum">
              <a:rPr lang="en-US" smtClean="0"/>
              <a:t>31</a:t>
            </a:fld>
            <a:endParaRPr lang="en-US"/>
          </a:p>
        </p:txBody>
      </p:sp>
    </p:spTree>
    <p:extLst>
      <p:ext uri="{BB962C8B-B14F-4D97-AF65-F5344CB8AC3E}">
        <p14:creationId xmlns:p14="http://schemas.microsoft.com/office/powerpoint/2010/main" val="233116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endParaRPr lang="en-US" dirty="0"/>
          </a:p>
        </p:txBody>
      </p:sp>
      <p:sp>
        <p:nvSpPr>
          <p:cNvPr id="4" name="Slide Number Placeholder 3"/>
          <p:cNvSpPr>
            <a:spLocks noGrp="1"/>
          </p:cNvSpPr>
          <p:nvPr>
            <p:ph type="sldNum" sz="quarter" idx="10"/>
          </p:nvPr>
        </p:nvSpPr>
        <p:spPr/>
        <p:txBody>
          <a:bodyPr/>
          <a:lstStyle/>
          <a:p>
            <a:fld id="{43641E61-D9CF-4BF7-9B4A-390179A8413A}" type="slidenum">
              <a:rPr lang="en-US" smtClean="0"/>
              <a:t>33</a:t>
            </a:fld>
            <a:endParaRPr lang="en-US"/>
          </a:p>
        </p:txBody>
      </p:sp>
    </p:spTree>
    <p:extLst>
      <p:ext uri="{BB962C8B-B14F-4D97-AF65-F5344CB8AC3E}">
        <p14:creationId xmlns:p14="http://schemas.microsoft.com/office/powerpoint/2010/main" val="933289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these studies ignor</a:t>
            </a:r>
            <a:r>
              <a:rPr lang="en-US" baseline="0" dirty="0" smtClean="0"/>
              <a:t>e the early developmental foundation of student capacities, and seem to assume that students’ developmental plasticity is unlimited, that all these developmental steps don’t fit together.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34</a:t>
            </a:fld>
            <a:endParaRPr lang="en-US"/>
          </a:p>
        </p:txBody>
      </p:sp>
    </p:spTree>
    <p:extLst>
      <p:ext uri="{BB962C8B-B14F-4D97-AF65-F5344CB8AC3E}">
        <p14:creationId xmlns:p14="http://schemas.microsoft.com/office/powerpoint/2010/main" val="3023380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35</a:t>
            </a:fld>
            <a:endParaRPr lang="en-US"/>
          </a:p>
        </p:txBody>
      </p:sp>
    </p:spTree>
    <p:extLst>
      <p:ext uri="{BB962C8B-B14F-4D97-AF65-F5344CB8AC3E}">
        <p14:creationId xmlns:p14="http://schemas.microsoft.com/office/powerpoint/2010/main" val="335492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36</a:t>
            </a:fld>
            <a:endParaRPr lang="en-US"/>
          </a:p>
        </p:txBody>
      </p:sp>
    </p:spTree>
    <p:extLst>
      <p:ext uri="{BB962C8B-B14F-4D97-AF65-F5344CB8AC3E}">
        <p14:creationId xmlns:p14="http://schemas.microsoft.com/office/powerpoint/2010/main" val="4045048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figures include new staff and transfers from other districts among</a:t>
            </a:r>
            <a:r>
              <a:rPr lang="en-US" baseline="0" dirty="0" smtClean="0"/>
              <a:t> the movers.  I’m new to this data set, so I’m not sure of these figures yet.  The red numbers for the leavers are probably stronger.</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37</a:t>
            </a:fld>
            <a:endParaRPr lang="en-US"/>
          </a:p>
        </p:txBody>
      </p:sp>
    </p:spTree>
    <p:extLst>
      <p:ext uri="{BB962C8B-B14F-4D97-AF65-F5344CB8AC3E}">
        <p14:creationId xmlns:p14="http://schemas.microsoft.com/office/powerpoint/2010/main" val="327527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countries have turnover rates running from 1 to 3 percent.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48</a:t>
            </a:fld>
            <a:endParaRPr lang="en-US"/>
          </a:p>
        </p:txBody>
      </p:sp>
    </p:spTree>
    <p:extLst>
      <p:ext uri="{BB962C8B-B14F-4D97-AF65-F5344CB8AC3E}">
        <p14:creationId xmlns:p14="http://schemas.microsoft.com/office/powerpoint/2010/main" val="365352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pay for teachers will attract higher quality graduates into the profession and improve</a:t>
            </a:r>
            <a:r>
              <a:rPr lang="en-US" baseline="0" dirty="0" smtClean="0"/>
              <a:t> pupil performance.”</a:t>
            </a:r>
          </a:p>
          <a:p>
            <a:r>
              <a:rPr lang="en-US" baseline="0" dirty="0" smtClean="0"/>
              <a:t>“A 5% increase in the relative position of teachers in the income distribution would increase pupil performance by around 5-10%”</a:t>
            </a:r>
          </a:p>
          <a:p>
            <a:endParaRPr lang="en-US" baseline="0" dirty="0" smtClean="0"/>
          </a:p>
          <a:p>
            <a:r>
              <a:rPr lang="en-US" dirty="0" smtClean="0"/>
              <a:t>This article summarizes ‘If You Pay </a:t>
            </a:r>
            <a:r>
              <a:rPr lang="en-US" dirty="0" err="1" smtClean="0"/>
              <a:t>Peanuts,Do</a:t>
            </a:r>
            <a:r>
              <a:rPr lang="en-US" dirty="0" smtClean="0"/>
              <a:t> You Get Monkeys? A Cross-country</a:t>
            </a:r>
            <a:r>
              <a:rPr lang="en-US" baseline="0" dirty="0" smtClean="0"/>
              <a:t> </a:t>
            </a:r>
            <a:r>
              <a:rPr lang="en-US" dirty="0" smtClean="0"/>
              <a:t>Analysis of Teacher Pay and Pupil</a:t>
            </a:r>
            <a:r>
              <a:rPr lang="en-US" baseline="0" dirty="0" smtClean="0"/>
              <a:t> </a:t>
            </a:r>
            <a:r>
              <a:rPr lang="en-US" dirty="0" smtClean="0"/>
              <a:t>Performance’ by Peter</a:t>
            </a:r>
            <a:r>
              <a:rPr lang="en-US" baseline="0" dirty="0" smtClean="0"/>
              <a:t> </a:t>
            </a:r>
            <a:r>
              <a:rPr lang="en-US" dirty="0" smtClean="0"/>
              <a:t>Dolton and</a:t>
            </a:r>
            <a:r>
              <a:rPr lang="en-US" baseline="0" dirty="0" smtClean="0"/>
              <a:t> </a:t>
            </a:r>
            <a:r>
              <a:rPr lang="en-US" dirty="0" smtClean="0"/>
              <a:t>Oscar </a:t>
            </a:r>
            <a:r>
              <a:rPr lang="en-US" dirty="0" err="1" smtClean="0"/>
              <a:t>Marcenaro</a:t>
            </a:r>
            <a:r>
              <a:rPr lang="en-US" dirty="0" smtClean="0"/>
              <a:t>-Gutierrez, Economic</a:t>
            </a:r>
            <a:r>
              <a:rPr lang="en-US" baseline="0" dirty="0" smtClean="0"/>
              <a:t> </a:t>
            </a:r>
            <a:r>
              <a:rPr lang="en-US" dirty="0" smtClean="0"/>
              <a:t>Policy 26(65): 5-55, January 2011</a:t>
            </a:r>
            <a:r>
              <a:rPr lang="en-US" baseline="0" dirty="0" smtClean="0"/>
              <a:t> </a:t>
            </a:r>
            <a:r>
              <a:rPr lang="en-US" dirty="0" smtClean="0"/>
              <a:t>(http://onlinelibrary.wiley.com/doi/10.1111/j.14680327.2010.00257.x/full).</a:t>
            </a:r>
          </a:p>
          <a:p>
            <a:endParaRPr lang="en-US" dirty="0" smtClean="0"/>
          </a:p>
          <a:p>
            <a:r>
              <a:rPr lang="en-US" dirty="0" smtClean="0"/>
              <a:t>One place we need to improve the quality and pay is among all the teachers</a:t>
            </a:r>
            <a:r>
              <a:rPr lang="en-US" baseline="0" dirty="0" smtClean="0"/>
              <a:t> working with young children.  For example, Head Start serves about 10 percent of 3- and 4-year-olds.  When it was started, Head Start had the goal of creating employment in the low-income communities it serves.  The importance of providers with 4-year degrees and deep knowledge of child development, and language acquisition wasn’t known.   Today, only one-third of Head Start teachers hold 4 year degrees.  It is probably the low-pay and low-levels of staff education that most constrain the long-term child outcomes of Head Start.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49</a:t>
            </a:fld>
            <a:endParaRPr lang="en-US"/>
          </a:p>
        </p:txBody>
      </p:sp>
    </p:spTree>
    <p:extLst>
      <p:ext uri="{BB962C8B-B14F-4D97-AF65-F5344CB8AC3E}">
        <p14:creationId xmlns:p14="http://schemas.microsoft.com/office/powerpoint/2010/main" val="2669968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gender percentages too</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52</a:t>
            </a:fld>
            <a:endParaRPr lang="en-US"/>
          </a:p>
        </p:txBody>
      </p:sp>
    </p:spTree>
    <p:extLst>
      <p:ext uri="{BB962C8B-B14F-4D97-AF65-F5344CB8AC3E}">
        <p14:creationId xmlns:p14="http://schemas.microsoft.com/office/powerpoint/2010/main" val="850401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too, how different</a:t>
            </a:r>
            <a:r>
              <a:rPr lang="en-US" baseline="0" dirty="0" smtClean="0"/>
              <a:t> the teaching staff is from the student body.  There is a body of research that has found that students perform better when there is gender and racial congruence with their teachers.  White females are highly likely to have that, but most others aren’t.</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53</a:t>
            </a:fld>
            <a:endParaRPr lang="en-US"/>
          </a:p>
        </p:txBody>
      </p:sp>
    </p:spTree>
    <p:extLst>
      <p:ext uri="{BB962C8B-B14F-4D97-AF65-F5344CB8AC3E}">
        <p14:creationId xmlns:p14="http://schemas.microsoft.com/office/powerpoint/2010/main" val="60997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Genetically,</a:t>
            </a:r>
            <a:r>
              <a:rPr lang="en-US" baseline="0" dirty="0" smtClean="0"/>
              <a:t> we are all polymorphous.  I’m not a geneticist, so I’m going to use very simplified examples.  </a:t>
            </a:r>
          </a:p>
          <a:p>
            <a:endParaRPr lang="en-US" baseline="0" dirty="0" smtClean="0"/>
          </a:p>
          <a:p>
            <a:r>
              <a:rPr lang="en-US" baseline="0" dirty="0" smtClean="0"/>
              <a:t>During World War II, Japanese doctors discovered an early example of this polymorphism.  They noted that Japanese soldiers who have been born in northern climates were more likely to die of heat exhaustion when stationed in a tropical setting.  They discovered that during the first 3 years of life, according to the environment’s temperature range, the human body permanently sets the number of pores in the skin.  Soldiers who had spent the first 3 years of their lives in tropical settings had more pores and could dissipate heat better than soldiers from northern climates.  The soldiers from warmer climates had higher survival rates in tropical settings.</a:t>
            </a:r>
          </a:p>
          <a:p>
            <a:r>
              <a:rPr lang="en-US" baseline="0" dirty="0" smtClean="0"/>
              <a:t> </a:t>
            </a:r>
          </a:p>
          <a:p>
            <a:r>
              <a:rPr lang="en-US" baseline="0" dirty="0" smtClean="0"/>
              <a:t>A more recently discovered example are the MAOA genes (monoamine oxidase-A—the serotonin transporter 5-HTTLPR is also involved).  These genes, turned on, have been linked to hyper-aggressiveness in males.   A male born with MAOA genes, raised with normal patience and care, will not be hyper-aggressive.  But a male with these genes who is raised with aggression, say in an very authoritarian style, with lots of spanking and punishments, will be hyper-aggressive—probably for the rest of his life.  On the other hand, a child with these genes who is neglected, will more likely suffer depression.  Unless ways to turn off and on certain genes are discovered—and people are working on this--it looks like these are lifetime conditions shaped by early experience.  </a:t>
            </a:r>
          </a:p>
        </p:txBody>
      </p:sp>
      <p:sp>
        <p:nvSpPr>
          <p:cNvPr id="4" name="Slide Number Placeholder 3"/>
          <p:cNvSpPr>
            <a:spLocks noGrp="1"/>
          </p:cNvSpPr>
          <p:nvPr>
            <p:ph type="sldNum" sz="quarter" idx="10"/>
          </p:nvPr>
        </p:nvSpPr>
        <p:spPr/>
        <p:txBody>
          <a:bodyPr/>
          <a:lstStyle/>
          <a:p>
            <a:fld id="{43641E61-D9CF-4BF7-9B4A-390179A8413A}" type="slidenum">
              <a:rPr lang="en-US" smtClean="0"/>
              <a:t>5</a:t>
            </a:fld>
            <a:endParaRPr lang="en-US"/>
          </a:p>
        </p:txBody>
      </p:sp>
    </p:spTree>
    <p:extLst>
      <p:ext uri="{BB962C8B-B14F-4D97-AF65-F5344CB8AC3E}">
        <p14:creationId xmlns:p14="http://schemas.microsoft.com/office/powerpoint/2010/main" val="722168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I’m not very</a:t>
            </a:r>
            <a:r>
              <a:rPr lang="en-US" baseline="0" dirty="0" smtClean="0"/>
              <a:t> confident of these numbers.  The teacher data bases are new to me.</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54</a:t>
            </a:fld>
            <a:endParaRPr lang="en-US"/>
          </a:p>
        </p:txBody>
      </p:sp>
    </p:spTree>
    <p:extLst>
      <p:ext uri="{BB962C8B-B14F-4D97-AF65-F5344CB8AC3E}">
        <p14:creationId xmlns:p14="http://schemas.microsoft.com/office/powerpoint/2010/main" val="2607621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relatively poor labor market has pushed slightly higher quality students into the teaching profession, but we are very far from the selectivity and training levels of successful reformers.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55</a:t>
            </a:fld>
            <a:endParaRPr lang="en-US"/>
          </a:p>
        </p:txBody>
      </p:sp>
    </p:spTree>
    <p:extLst>
      <p:ext uri="{BB962C8B-B14F-4D97-AF65-F5344CB8AC3E}">
        <p14:creationId xmlns:p14="http://schemas.microsoft.com/office/powerpoint/2010/main" val="2252221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Finnish teacher selection process.</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57</a:t>
            </a:fld>
            <a:endParaRPr lang="en-US"/>
          </a:p>
        </p:txBody>
      </p:sp>
    </p:spTree>
    <p:extLst>
      <p:ext uri="{BB962C8B-B14F-4D97-AF65-F5344CB8AC3E}">
        <p14:creationId xmlns:p14="http://schemas.microsoft.com/office/powerpoint/2010/main" val="3811558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Approaches</a:t>
            </a:r>
            <a:r>
              <a:rPr lang="en-US" baseline="0" dirty="0" smtClean="0"/>
              <a:t> that directly improve parenting quality are currently thought to be more effective than approaches that improve the parents’ income.</a:t>
            </a:r>
          </a:p>
          <a:p>
            <a:endParaRPr lang="en-US" baseline="0" dirty="0" smtClean="0"/>
          </a:p>
          <a:p>
            <a:r>
              <a:rPr lang="en-US" baseline="0" dirty="0" smtClean="0"/>
              <a:t>Researchers who have analyzed differences in parenting by race find that about 25 to 50 percent of the gap in school readiness is due to differences in parenting.  Brooks-Gun, J. and Markham, L.B. (2005).  The contribution of parenting to ethnic and racial gaps in school readiness, in </a:t>
            </a:r>
            <a:r>
              <a:rPr lang="en-US" i="1" baseline="0" dirty="0" smtClean="0"/>
              <a:t>The Future of Children, </a:t>
            </a:r>
            <a:r>
              <a:rPr lang="en-US" i="0" baseline="0" dirty="0" err="1" smtClean="0"/>
              <a:t>vol</a:t>
            </a:r>
            <a:r>
              <a:rPr lang="en-US" i="0" baseline="0" dirty="0" smtClean="0"/>
              <a:t> 15, 1, Spring, 139-168</a:t>
            </a:r>
            <a:endParaRPr lang="en-US" baseline="0" dirty="0" smtClean="0"/>
          </a:p>
          <a:p>
            <a:endParaRPr lang="en-US" baseline="0" dirty="0" smtClean="0"/>
          </a:p>
          <a:p>
            <a:r>
              <a:rPr lang="en-US" baseline="0" dirty="0" smtClean="0"/>
              <a:t>Schools teach teenagers—parents to be.  We could do experiments in teaching about child development to parenting skills.  We have nearly universal training in how to drive, we teach the basics of finance.  Should we see if we can teach how to optimize your child’s chances for a better future?  </a:t>
            </a:r>
            <a:endParaRPr lang="en-US" dirty="0"/>
          </a:p>
        </p:txBody>
      </p:sp>
      <p:sp>
        <p:nvSpPr>
          <p:cNvPr id="4" name="Slide Number Placeholder 3"/>
          <p:cNvSpPr>
            <a:spLocks noGrp="1"/>
          </p:cNvSpPr>
          <p:nvPr>
            <p:ph type="sldNum" sz="quarter" idx="10"/>
          </p:nvPr>
        </p:nvSpPr>
        <p:spPr/>
        <p:txBody>
          <a:bodyPr/>
          <a:lstStyle/>
          <a:p>
            <a:fld id="{6AC34C47-802A-4FBA-ABE1-8782551F37C1}" type="slidenum">
              <a:rPr lang="en-US" smtClean="0"/>
              <a:t>58</a:t>
            </a:fld>
            <a:endParaRPr lang="en-US"/>
          </a:p>
        </p:txBody>
      </p:sp>
    </p:spTree>
    <p:extLst>
      <p:ext uri="{BB962C8B-B14F-4D97-AF65-F5344CB8AC3E}">
        <p14:creationId xmlns:p14="http://schemas.microsoft.com/office/powerpoint/2010/main" val="986293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most</a:t>
            </a:r>
            <a:r>
              <a:rPr lang="en-US" baseline="0" dirty="0" smtClean="0"/>
              <a:t> influential foundations are backing and financing experiments in 2 generation programs.</a:t>
            </a:r>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59</a:t>
            </a:fld>
            <a:endParaRPr lang="en-US"/>
          </a:p>
        </p:txBody>
      </p:sp>
    </p:spTree>
    <p:extLst>
      <p:ext uri="{BB962C8B-B14F-4D97-AF65-F5344CB8AC3E}">
        <p14:creationId xmlns:p14="http://schemas.microsoft.com/office/powerpoint/2010/main" val="1649981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come back to this.</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61</a:t>
            </a:fld>
            <a:endParaRPr lang="en-US"/>
          </a:p>
        </p:txBody>
      </p:sp>
    </p:spTree>
    <p:extLst>
      <p:ext uri="{BB962C8B-B14F-4D97-AF65-F5344CB8AC3E}">
        <p14:creationId xmlns:p14="http://schemas.microsoft.com/office/powerpoint/2010/main" val="3053703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a:t>
            </a:r>
            <a:r>
              <a:rPr lang="en-US" baseline="0" dirty="0" smtClean="0"/>
              <a:t> upper estimates of how much of the school readiness gap is due to differences in health and health behaviors as high as 25 percent, but this is probably high as many conditions are overlapping and the estimate is a simple summation of differences.  J. Currie, Health disparities and gaps in school readiness, in </a:t>
            </a:r>
            <a:r>
              <a:rPr lang="en-US" i="1" baseline="0" dirty="0" smtClean="0"/>
              <a:t>The Future of Children, </a:t>
            </a:r>
            <a:r>
              <a:rPr lang="en-US" i="0" baseline="0" dirty="0" err="1" smtClean="0"/>
              <a:t>vol</a:t>
            </a:r>
            <a:r>
              <a:rPr lang="en-US" i="0" baseline="0" dirty="0" smtClean="0"/>
              <a:t> 15, 1, Spring, 117-138</a:t>
            </a:r>
            <a:endParaRPr lang="en-US" dirty="0" smtClean="0"/>
          </a:p>
          <a:p>
            <a:endParaRPr lang="en-US" dirty="0" smtClean="0"/>
          </a:p>
          <a:p>
            <a:r>
              <a:rPr lang="en-US" dirty="0" smtClean="0"/>
              <a:t>Gabe: </a:t>
            </a:r>
            <a:r>
              <a:rPr lang="en-US" dirty="0" err="1" smtClean="0"/>
              <a:t>here’’s</a:t>
            </a:r>
            <a:r>
              <a:rPr lang="en-US" dirty="0" smtClean="0"/>
              <a:t> a video </a:t>
            </a:r>
            <a:r>
              <a:rPr lang="en-US" dirty="0" err="1" smtClean="0"/>
              <a:t>i</a:t>
            </a:r>
            <a:r>
              <a:rPr lang="en-US" dirty="0" smtClean="0"/>
              <a:t> saw recently that made me believe in humanity again.  Had to use super precise 3d printing technology to make the hearing aid because he’s such a young kid.  Human ingenuity and capacity for good is astounding sometimes.</a:t>
            </a:r>
          </a:p>
          <a:p>
            <a:endParaRPr lang="en-US" dirty="0" smtClean="0"/>
          </a:p>
          <a:p>
            <a:r>
              <a:rPr lang="en-US" dirty="0" smtClean="0"/>
              <a:t>We are attempting</a:t>
            </a:r>
            <a:r>
              <a:rPr lang="en-US" baseline="0" dirty="0" smtClean="0"/>
              <a:t> to use our new knowledge to fashion tools, institutional tools, that will optimize child development when it most matters, when it is most effective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63</a:t>
            </a:fld>
            <a:endParaRPr lang="en-US"/>
          </a:p>
        </p:txBody>
      </p:sp>
    </p:spTree>
    <p:extLst>
      <p:ext uri="{BB962C8B-B14F-4D97-AF65-F5344CB8AC3E}">
        <p14:creationId xmlns:p14="http://schemas.microsoft.com/office/powerpoint/2010/main" val="220290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Rouse, C., Brooks-Gun, J. and </a:t>
            </a:r>
            <a:r>
              <a:rPr lang="en-US" dirty="0" err="1" smtClean="0"/>
              <a:t>McLanahan</a:t>
            </a:r>
            <a:r>
              <a:rPr lang="en-US" dirty="0" smtClean="0"/>
              <a:t>, S </a:t>
            </a:r>
          </a:p>
          <a:p>
            <a:endParaRPr lang="en-US" dirty="0" smtClean="0"/>
          </a:p>
          <a:p>
            <a:r>
              <a:rPr lang="en-US" dirty="0" smtClean="0"/>
              <a:t>We are seeking to saturate social</a:t>
            </a:r>
            <a:r>
              <a:rPr lang="en-US" baseline="0" dirty="0" smtClean="0"/>
              <a:t> groups with the knowledge </a:t>
            </a:r>
            <a:r>
              <a:rPr lang="en-US" baseline="0" dirty="0" smtClean="0"/>
              <a:t>to optimize </a:t>
            </a:r>
            <a:r>
              <a:rPr lang="en-US" baseline="0" dirty="0" smtClean="0"/>
              <a:t>child development.  We are trying to set in motion, a virtuous multiplier, one that leads to stimulating environments, to greater language use, to long-term habits of curiosity, conversation, learning, and problem solving.  We want to cultivate environments that lead to a cascade of mutually re-enforcing practices that multiply language and cognitive abilities across development.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Rough,</a:t>
            </a:r>
            <a:r>
              <a:rPr lang="en-US" baseline="0" dirty="0" smtClean="0"/>
              <a:t> upper estimates of how much of the school readiness gap is due to differences in health and health behaviors as high as 25 percent, but this is probably high as many conditions are overlapping and the estimate is a simple summation of differences.  J. Currie, Health disparities and gaps in school readiness, in </a:t>
            </a:r>
            <a:r>
              <a:rPr lang="en-US" i="1" baseline="0" dirty="0" smtClean="0"/>
              <a:t>The Future of Children, </a:t>
            </a:r>
            <a:r>
              <a:rPr lang="en-US" i="0" baseline="0" dirty="0" err="1" smtClean="0"/>
              <a:t>vol</a:t>
            </a:r>
            <a:r>
              <a:rPr lang="en-US" i="0" baseline="0" dirty="0" smtClean="0"/>
              <a:t> 15, 1, Spring, 117-138</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64</a:t>
            </a:fld>
            <a:endParaRPr lang="en-US"/>
          </a:p>
        </p:txBody>
      </p:sp>
    </p:spTree>
    <p:extLst>
      <p:ext uri="{BB962C8B-B14F-4D97-AF65-F5344CB8AC3E}">
        <p14:creationId xmlns:p14="http://schemas.microsoft.com/office/powerpoint/2010/main" val="3202165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question of harnessing the interests of parents, to be better parents, is at the core of improving the foundational characteristics of coming generations.  How do we get parents to care, particularly lower-income parents without opportunities or time, to be great parents?  How do we get them to participate in well-designed programs?   We’ll come back to this question.</a:t>
            </a:r>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65</a:t>
            </a:fld>
            <a:endParaRPr lang="en-US"/>
          </a:p>
        </p:txBody>
      </p:sp>
    </p:spTree>
    <p:extLst>
      <p:ext uri="{BB962C8B-B14F-4D97-AF65-F5344CB8AC3E}">
        <p14:creationId xmlns:p14="http://schemas.microsoft.com/office/powerpoint/2010/main" val="1261406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AC298C-3D88-41BE-9001-F29D60F0F54F}" type="slidenum">
              <a:rPr lang="en-US" smtClean="0"/>
              <a:t>66</a:t>
            </a:fld>
            <a:endParaRPr lang="en-US"/>
          </a:p>
        </p:txBody>
      </p:sp>
    </p:spTree>
    <p:extLst>
      <p:ext uri="{BB962C8B-B14F-4D97-AF65-F5344CB8AC3E}">
        <p14:creationId xmlns:p14="http://schemas.microsoft.com/office/powerpoint/2010/main" val="268731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academic performance, and gaps,</a:t>
            </a:r>
            <a:r>
              <a:rPr lang="en-US" baseline="0" dirty="0" smtClean="0"/>
              <a:t> are strongly tied to the risks of poverty, then child poverty takes on extraordinary importance.</a:t>
            </a:r>
          </a:p>
          <a:p>
            <a:endParaRPr lang="en-US" baseline="0" dirty="0" smtClean="0"/>
          </a:p>
          <a:p>
            <a:r>
              <a:rPr lang="en-US" dirty="0" smtClean="0"/>
              <a:t>Notably, the poverty levels between Whites, and</a:t>
            </a:r>
            <a:r>
              <a:rPr lang="en-US" baseline="0" dirty="0" smtClean="0"/>
              <a:t> the other two ethnic groups here, Hispanics and African-Americans are very different, with Whites rates being about half of the other 2 groups.  </a:t>
            </a:r>
          </a:p>
          <a:p>
            <a:endParaRPr lang="en-US" baseline="0" dirty="0" smtClean="0"/>
          </a:p>
          <a:p>
            <a:r>
              <a:rPr lang="en-US" dirty="0" smtClean="0"/>
              <a:t>Poverty,</a:t>
            </a:r>
            <a:r>
              <a:rPr lang="en-US" baseline="0" dirty="0" smtClean="0"/>
              <a:t> Social-Economic –Status, SES, is crucial, but how exactly does it work to suppress academic achievement?  American academics have been studying this for 5 decades now.  Of the world’s rich countries, the U.S. is the second highest in child poverty.</a:t>
            </a:r>
          </a:p>
          <a:p>
            <a:endParaRPr lang="en-US" baseline="0" dirty="0" smtClean="0"/>
          </a:p>
          <a:p>
            <a:r>
              <a:rPr lang="en-US" baseline="0" dirty="0" smtClean="0"/>
              <a:t>Let’s review the obvious implications.  Less money means higher likelihood of economic stress, higher frequencies of stress-related mental health problems, like anxiety or depression, or physical disabilities, more likelihood of authoritarian parenting styles, fewer books and magazines in the home, fewer options for childcare and healthcare, more likelihood of low-quality childcare, saying “no” to your kids about purchases, buying generic lower prestige things, having less time for child interaction, more likelihood of living in a less desirable neighborhood, and overall, being told every day in countless ways that you and your kids matter less than middle and upper class children.  </a:t>
            </a:r>
            <a:endParaRPr lang="en-US" dirty="0" smtClean="0"/>
          </a:p>
          <a:p>
            <a:endParaRPr lang="en-US" dirty="0" smtClean="0"/>
          </a:p>
          <a:p>
            <a:r>
              <a:rPr lang="en-US" i="1" dirty="0" smtClean="0"/>
              <a:t>Status signaling</a:t>
            </a:r>
            <a:r>
              <a:rPr lang="en-US" i="1" baseline="0" dirty="0" smtClean="0"/>
              <a:t> </a:t>
            </a:r>
            <a:r>
              <a:rPr lang="en-US" baseline="0" dirty="0" smtClean="0"/>
              <a:t>takes place very early:  it’s been measured in </a:t>
            </a:r>
            <a:r>
              <a:rPr lang="en-US" i="1" baseline="0" dirty="0" smtClean="0"/>
              <a:t>preschool hierarchies</a:t>
            </a:r>
            <a:r>
              <a:rPr lang="en-US" baseline="0" dirty="0" smtClean="0"/>
              <a:t>.  Access to quality resources sends signals, at the individual level, breastfeeding and attention, affection, responsiveness.  It can act as a cue to parental investment.  At the societal level, high quality child care, highly intelligent and dedicated teachers, family support, access to quality health care, parental work leave for newborns—these resources send signals of status to the recipients.  The lack of them sends the opposite signal.</a:t>
            </a:r>
          </a:p>
          <a:p>
            <a:endParaRPr lang="en-US" baseline="0" dirty="0" smtClean="0"/>
          </a:p>
          <a:p>
            <a:r>
              <a:rPr lang="en-US" baseline="0" dirty="0" smtClean="0"/>
              <a:t>A key question is: do these groups experience different severities or types of poverty?  Free and reduced lunch is a very simple measure.  It doesn’t include parents’ educational levels, or occupational status, or social support systems, or mental health, or how invested parents are in education, or the past experiences embedded in the childrearing habits of parents—resources we all agree, are related to poverty and how we handle it.  As a graduate student, my family had very little money, but we weren’t poor in the classic sense of lacking human capital.  </a:t>
            </a:r>
          </a:p>
          <a:p>
            <a:endParaRPr lang="en-US" baseline="0" dirty="0" smtClean="0"/>
          </a:p>
          <a:p>
            <a:r>
              <a:rPr lang="en-US" baseline="0" dirty="0" smtClean="0"/>
              <a:t>Another key question is:  what is the context of these poverty trends?  All countries have experienced the rapid increase in single moms who work, but among the industrialized countries, the English-speaking countries, particularly the U.S., lack the Early Education and Child Care infrastructure that will permit single mothers to continue studying or working so their future prosperity is more likely.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6</a:t>
            </a:fld>
            <a:endParaRPr lang="en-US"/>
          </a:p>
        </p:txBody>
      </p:sp>
    </p:spTree>
    <p:extLst>
      <p:ext uri="{BB962C8B-B14F-4D97-AF65-F5344CB8AC3E}">
        <p14:creationId xmlns:p14="http://schemas.microsoft.com/office/powerpoint/2010/main" val="3665060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Abecedarian project was relatively expensive, with ideal staff.  </a:t>
            </a:r>
            <a:endParaRPr lang="en-US" dirty="0"/>
          </a:p>
        </p:txBody>
      </p:sp>
      <p:sp>
        <p:nvSpPr>
          <p:cNvPr id="4" name="Slide Number Placeholder 3"/>
          <p:cNvSpPr>
            <a:spLocks noGrp="1"/>
          </p:cNvSpPr>
          <p:nvPr>
            <p:ph type="sldNum" sz="quarter" idx="10"/>
          </p:nvPr>
        </p:nvSpPr>
        <p:spPr/>
        <p:txBody>
          <a:bodyPr/>
          <a:lstStyle/>
          <a:p>
            <a:fld id="{28AC298C-3D88-41BE-9001-F29D60F0F54F}" type="slidenum">
              <a:rPr lang="en-US" smtClean="0"/>
              <a:t>67</a:t>
            </a:fld>
            <a:endParaRPr lang="en-US"/>
          </a:p>
        </p:txBody>
      </p:sp>
    </p:spTree>
    <p:extLst>
      <p:ext uri="{BB962C8B-B14F-4D97-AF65-F5344CB8AC3E}">
        <p14:creationId xmlns:p14="http://schemas.microsoft.com/office/powerpoint/2010/main" val="2998752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F0A14-1693-438F-9479-EDFFFB53828A}" type="slidenum">
              <a:rPr lang="en-US" smtClean="0"/>
              <a:t>68</a:t>
            </a:fld>
            <a:endParaRPr lang="en-US"/>
          </a:p>
        </p:txBody>
      </p:sp>
    </p:spTree>
    <p:extLst>
      <p:ext uri="{BB962C8B-B14F-4D97-AF65-F5344CB8AC3E}">
        <p14:creationId xmlns:p14="http://schemas.microsoft.com/office/powerpoint/2010/main" val="1461024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Katherine A. Magnuson &amp; Jane </a:t>
            </a:r>
            <a:r>
              <a:rPr lang="en-US" dirty="0" err="1" smtClean="0"/>
              <a:t>Waldfogel</a:t>
            </a:r>
            <a:r>
              <a:rPr lang="en-US" dirty="0" smtClean="0"/>
              <a:t>, 2005,</a:t>
            </a:r>
          </a:p>
          <a:p>
            <a:r>
              <a:rPr lang="en-US" dirty="0" smtClean="0"/>
              <a:t>Early Childhood Care and Education: Effects on Ethnic and Racial Gaps in School Readiness in The Future of Children,</a:t>
            </a:r>
            <a:r>
              <a:rPr lang="en-US" baseline="0" dirty="0" smtClean="0"/>
              <a:t> Spring, </a:t>
            </a:r>
            <a:r>
              <a:rPr lang="en-US" baseline="0" dirty="0" err="1" smtClean="0"/>
              <a:t>vol</a:t>
            </a:r>
            <a:r>
              <a:rPr lang="en-US" baseline="0" dirty="0" smtClean="0"/>
              <a:t> 15, 1, 169-196.</a:t>
            </a:r>
            <a:endParaRPr lang="en-US" dirty="0" smtClean="0"/>
          </a:p>
          <a:p>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69</a:t>
            </a:fld>
            <a:endParaRPr lang="en-US"/>
          </a:p>
        </p:txBody>
      </p:sp>
    </p:spTree>
    <p:extLst>
      <p:ext uri="{BB962C8B-B14F-4D97-AF65-F5344CB8AC3E}">
        <p14:creationId xmlns:p14="http://schemas.microsoft.com/office/powerpoint/2010/main" val="714089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WIC is well positioned to provide more health services, e.g., screenings and referral for maternal depression, child screenings past the first year.</a:t>
            </a:r>
          </a:p>
          <a:p>
            <a:endParaRPr lang="en-US" baseline="0" dirty="0" smtClean="0"/>
          </a:p>
          <a:p>
            <a:r>
              <a:rPr lang="en-US" baseline="0" dirty="0" smtClean="0"/>
              <a:t>All services can re-enforce the same messages about language use, emotional reciprocity and responsiveness, about stages of child development, etc. </a:t>
            </a:r>
          </a:p>
          <a:p>
            <a:endParaRPr lang="en-US" baseline="0" dirty="0" smtClean="0"/>
          </a:p>
          <a:p>
            <a:r>
              <a:rPr lang="en-US" baseline="0" dirty="0" smtClean="0"/>
              <a:t>Consolidating and rationalizing all early childhood services for effectiveness and efficiency:  right now, we have state dollars, local school districts, federal Title I money, federal grants for Head Start and Early Head Start, federal and I think state funding for students identified as having disabilities or at-risk for disabilities, federal WIC funding.  Is there a way to experimentally consolidate and rationalize these services in the target districts?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71</a:t>
            </a:fld>
            <a:endParaRPr lang="en-US"/>
          </a:p>
        </p:txBody>
      </p:sp>
    </p:spTree>
    <p:extLst>
      <p:ext uri="{BB962C8B-B14F-4D97-AF65-F5344CB8AC3E}">
        <p14:creationId xmlns:p14="http://schemas.microsoft.com/office/powerpoint/2010/main" val="958194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WSIPP oversees</a:t>
            </a:r>
            <a:r>
              <a:rPr lang="en-US" baseline="0" dirty="0" smtClean="0"/>
              <a:t> implementation data, too.  If a promising program isn’t being implemented with fidelity, they can, and do, fire people and correct the implementation.</a:t>
            </a:r>
            <a:endParaRPr lang="en-US" dirty="0"/>
          </a:p>
        </p:txBody>
      </p:sp>
      <p:sp>
        <p:nvSpPr>
          <p:cNvPr id="4" name="Slide Number Placeholder 3"/>
          <p:cNvSpPr>
            <a:spLocks noGrp="1"/>
          </p:cNvSpPr>
          <p:nvPr>
            <p:ph type="sldNum" sz="quarter" idx="10"/>
          </p:nvPr>
        </p:nvSpPr>
        <p:spPr/>
        <p:txBody>
          <a:bodyPr/>
          <a:lstStyle/>
          <a:p>
            <a:fld id="{4CB4B06B-973D-4D1A-A0D7-9FF9EF49D029}" type="slidenum">
              <a:rPr lang="en-US" smtClean="0"/>
              <a:t>73</a:t>
            </a:fld>
            <a:endParaRPr lang="en-US"/>
          </a:p>
        </p:txBody>
      </p:sp>
    </p:spTree>
    <p:extLst>
      <p:ext uri="{BB962C8B-B14F-4D97-AF65-F5344CB8AC3E}">
        <p14:creationId xmlns:p14="http://schemas.microsoft.com/office/powerpoint/2010/main" val="259756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measure gaps at the beginning of life:  Let’s look at some Kansas</a:t>
            </a:r>
            <a:r>
              <a:rPr lang="en-US" baseline="0" dirty="0" smtClean="0"/>
              <a:t> birth records:</a:t>
            </a:r>
            <a:endParaRPr lang="en-US" dirty="0" smtClean="0"/>
          </a:p>
          <a:p>
            <a:endParaRPr lang="en-US" dirty="0" smtClean="0"/>
          </a:p>
          <a:p>
            <a:pPr defTabSz="897252">
              <a:defRPr/>
            </a:pPr>
            <a:r>
              <a:rPr lang="en-US" baseline="0" dirty="0" smtClean="0"/>
              <a:t>With 70 percent of the African-American mothers unmarried, we should expect, in the U.S., not in Nordic countries, that a higher proportion of these families are economically stressed, with fewer social supports in the home, with the parent having less time to interact, read before bed, and care for the child.  Depression among poor mothers is more than twice as likely as among non-poor mothers.  Maternal depression has been associated with lower school readiness scores and, among adolescents whose mothers were depressed when the adolescents were in utero, with fourfold higher rates of adolescent violence.  </a:t>
            </a:r>
          </a:p>
          <a:p>
            <a:pPr defTabSz="897252">
              <a:defRPr/>
            </a:pPr>
            <a:endParaRPr lang="en-US" baseline="0" dirty="0" smtClean="0"/>
          </a:p>
          <a:p>
            <a:pPr defTabSz="897252">
              <a:defRPr/>
            </a:pPr>
            <a:r>
              <a:rPr lang="en-US" baseline="0" dirty="0" smtClean="0"/>
              <a:t>If these families are concentrated in low-income, more dangerous neighborhoods in Wichita or Kansas City, more of these families will probably have a parenting style that is more authoritarian, and more children will have insecure attachments to their mothers.   All of these prospects predict lower academic achievement for these children.  The lower birth weights and lower gender ratios indicate greater in-utero stress in this population and tenuously confirm these hypotheses.   </a:t>
            </a:r>
          </a:p>
          <a:p>
            <a:endParaRPr lang="en-US" dirty="0" smtClean="0"/>
          </a:p>
          <a:p>
            <a:r>
              <a:rPr lang="en-US" dirty="0" smtClean="0"/>
              <a:t>SES doesn’t mean the same thing to immigrant groups as it does to native-born groups.  Why?  In the case of Kansas</a:t>
            </a:r>
            <a:r>
              <a:rPr lang="en-US" baseline="0" dirty="0" smtClean="0"/>
              <a:t> Hispanic mothers, about 70 percent were born outside the U.S.  While their educational level is low, in their societies of origin, it may not have been low.  They may have very high expectations and high motivation, if not for themselves, then for their children, relative to their societies of origin.  They may also have more social supports to make up for their lower educational capital—we will see that, although they have greater poverty rates than African-Americans, they are more likely to be married at the time of their children’s birth.</a:t>
            </a:r>
            <a:endParaRPr lang="en-US" dirty="0" smtClean="0"/>
          </a:p>
          <a:p>
            <a:endParaRPr lang="en-US" dirty="0" smtClean="0"/>
          </a:p>
          <a:p>
            <a:r>
              <a:rPr lang="en-US" dirty="0" smtClean="0"/>
              <a:t>These are the differences at the beginning of life, as experience is</a:t>
            </a:r>
            <a:r>
              <a:rPr lang="en-US" baseline="0" dirty="0" smtClean="0"/>
              <a:t> shaping the architecture of children’s biological systems, their affective and social habits, and the underlying modules used in social relationships, and self-control, or for skills like reading.  We should expect that a higher proportion of African American children in Kansas are growing up in environments with higher stress loads than those of Hispanics or Whites.  But we should be careful not to confuse ethnicity with SES.  There are varying proportions of poverty, and different types of poverty and risk in all ethnic groups.  As noted above, the proportion of lone parents as heads of households is growing worldwide, not just here.</a:t>
            </a:r>
          </a:p>
          <a:p>
            <a:endParaRPr lang="en-US" baseline="0" dirty="0" smtClean="0"/>
          </a:p>
          <a:p>
            <a:r>
              <a:rPr lang="en-US" baseline="0" dirty="0" smtClean="0"/>
              <a:t>With the majority of Kansas Hispanic mothers being foreign born, and with low education levels, their social networks, social and cultural capital, patterns of childrearing, and their status references will differ from lower income African-Americans and Whites.  On the one hand, compared to their social networks in their countries of origin, they may be materially wealthy and well educated, but compared to native-born mothers, they may be materially, or financially, low income and unqualified for higher status jobs.  There will be more frequent situations where children have to act as translators, and parents must depend on their children, rather than vice-versa.  There may be social exclusion from middle-class or mainstream American cultures.  With a higher proportion of married parents, and sometimes with larger extended families, more Hispanic mothers will have economic and social support in the home than single mothers of non-immigrant ethnicities.  </a:t>
            </a:r>
            <a:endParaRPr lang="en-US" dirty="0"/>
          </a:p>
        </p:txBody>
      </p:sp>
      <p:sp>
        <p:nvSpPr>
          <p:cNvPr id="4" name="Slide Number Placeholder 3"/>
          <p:cNvSpPr>
            <a:spLocks noGrp="1"/>
          </p:cNvSpPr>
          <p:nvPr>
            <p:ph type="sldNum" sz="quarter" idx="10"/>
          </p:nvPr>
        </p:nvSpPr>
        <p:spPr/>
        <p:txBody>
          <a:bodyPr/>
          <a:lstStyle/>
          <a:p>
            <a:fld id="{2C6D5F07-9858-449D-A12B-D01A8C44EEA3}" type="slidenum">
              <a:rPr lang="en-US" smtClean="0"/>
              <a:pPr/>
              <a:t>7</a:t>
            </a:fld>
            <a:endParaRPr lang="en-US"/>
          </a:p>
        </p:txBody>
      </p:sp>
    </p:spTree>
    <p:extLst>
      <p:ext uri="{BB962C8B-B14F-4D97-AF65-F5344CB8AC3E}">
        <p14:creationId xmlns:p14="http://schemas.microsoft.com/office/powerpoint/2010/main" val="426988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is prefigured by the Kansas birth records slides above.  Notice how almost perfectly parallel the lines are.  Isn’t that remarkable?  When one goes up, the other does too.  When one goes down so do the others, almost a measured distance apart.  Whatever are the causes of poor academic performance, they are consistent influences on the lower SES of the three main ethnic groups in Kansas and somewhat less so on the upper income group.  It also suggests that the academic gap, based on SES, was widening between the higher SES students and the lower SES students, in all 3 ethnic groups, until 2012, when the higher SES groups’ academic achievement began to decline, but the decline in the lower SES level began a year earlier, in 2011.</a:t>
            </a:r>
          </a:p>
          <a:p>
            <a:endParaRPr lang="en-US" baseline="0" dirty="0" smtClean="0"/>
          </a:p>
          <a:p>
            <a:r>
              <a:rPr lang="en-US" baseline="0" dirty="0" smtClean="0"/>
              <a:t>Given that poverty rates are higher among Hispanics, we would have expected that African-Americans would be doing a little better than Hispanics.  But we saw that there is a higher proportion of younger, single mothers among African Americans, so the quality, the experience of poverty, generally, we can hypothesize, will be more stressful for African American children.  </a:t>
            </a:r>
          </a:p>
          <a:p>
            <a:endParaRPr lang="en-US" baseline="0" dirty="0" smtClean="0"/>
          </a:p>
          <a:p>
            <a:pPr defTabSz="897252">
              <a:defRPr/>
            </a:pPr>
            <a:r>
              <a:rPr lang="en-US" dirty="0" smtClean="0"/>
              <a:t>NCLB failed to eliminate</a:t>
            </a:r>
            <a:r>
              <a:rPr lang="en-US" baseline="0" dirty="0" smtClean="0"/>
              <a:t> academic gaps</a:t>
            </a:r>
            <a:r>
              <a:rPr lang="en-US" dirty="0" smtClean="0"/>
              <a:t>, to a large</a:t>
            </a:r>
            <a:r>
              <a:rPr lang="en-US" baseline="0" dirty="0" smtClean="0"/>
              <a:t> extent, because it ignored the environments children are coming from, and how those environments shape their capacities.  NCLB ignored causes.  It’s working hypotheses—that transparency would signal to parents, teachers, and students how they were doing, and would prompt improvements, and that weak teaching was the cause of student gaps—were mostly politically formed.  The research and known facts about the causes of gaps were ignored.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C6D5F07-9858-449D-A12B-D01A8C44EEA3}" type="slidenum">
              <a:rPr lang="en-US" smtClean="0"/>
              <a:pPr/>
              <a:t>8</a:t>
            </a:fld>
            <a:endParaRPr lang="en-US"/>
          </a:p>
        </p:txBody>
      </p:sp>
    </p:spTree>
    <p:extLst>
      <p:ext uri="{BB962C8B-B14F-4D97-AF65-F5344CB8AC3E}">
        <p14:creationId xmlns:p14="http://schemas.microsoft.com/office/powerpoint/2010/main" val="381036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then, are the causes?  How does poverty suppress academic achievement?</a:t>
            </a:r>
          </a:p>
          <a:p>
            <a:endParaRPr lang="en-US" baseline="0" dirty="0" smtClean="0"/>
          </a:p>
          <a:p>
            <a:r>
              <a:rPr lang="en-US" dirty="0" smtClean="0"/>
              <a:t>Janet Currie’s rough estimates</a:t>
            </a:r>
            <a:r>
              <a:rPr lang="en-US" baseline="0" dirty="0" smtClean="0"/>
              <a:t> attribute about 4 percent of the school readiness gap between Whites and Black children as do to low </a:t>
            </a:r>
            <a:r>
              <a:rPr lang="en-US" baseline="0" dirty="0" err="1" smtClean="0"/>
              <a:t>birthweight</a:t>
            </a:r>
            <a:r>
              <a:rPr lang="en-US" baseline="0" dirty="0" smtClean="0"/>
              <a:t>.  </a:t>
            </a:r>
          </a:p>
          <a:p>
            <a:r>
              <a:rPr lang="en-US" baseline="0" dirty="0" smtClean="0"/>
              <a:t>Overall differences in health between Whites and Blacks account about 13 percent.</a:t>
            </a:r>
          </a:p>
          <a:p>
            <a:endParaRPr lang="en-US" baseline="0" dirty="0" smtClean="0"/>
          </a:p>
          <a:p>
            <a:r>
              <a:rPr lang="en-US" baseline="0" dirty="0" smtClean="0"/>
              <a:t>In maternal depression another 6 percent.  So about a quarter of the racial school readiness gap is may be due to these differences in health and behaviors.  </a:t>
            </a:r>
            <a:endParaRPr lang="en-US" dirty="0"/>
          </a:p>
        </p:txBody>
      </p:sp>
      <p:sp>
        <p:nvSpPr>
          <p:cNvPr id="4" name="Slide Number Placeholder 3"/>
          <p:cNvSpPr>
            <a:spLocks noGrp="1"/>
          </p:cNvSpPr>
          <p:nvPr>
            <p:ph type="sldNum" sz="quarter" idx="10"/>
          </p:nvPr>
        </p:nvSpPr>
        <p:spPr/>
        <p:txBody>
          <a:bodyPr/>
          <a:lstStyle/>
          <a:p>
            <a:fld id="{ADC0D7D2-E166-4559-85B5-8BD1971FF1EB}" type="slidenum">
              <a:rPr lang="en-US" smtClean="0"/>
              <a:pPr/>
              <a:t>9</a:t>
            </a:fld>
            <a:endParaRPr lang="en-US"/>
          </a:p>
        </p:txBody>
      </p:sp>
    </p:spTree>
    <p:extLst>
      <p:ext uri="{BB962C8B-B14F-4D97-AF65-F5344CB8AC3E}">
        <p14:creationId xmlns:p14="http://schemas.microsoft.com/office/powerpoint/2010/main" val="32933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Parents</a:t>
            </a:r>
            <a:r>
              <a:rPr lang="en-US" baseline="0" dirty="0" smtClean="0"/>
              <a:t> moderate the influences of poverty.  Determined and aware parents, even if they are experiencing the stresses of poverty, can greatly reduce the developmental risks to their children.</a:t>
            </a:r>
            <a:endParaRPr lang="en-US" dirty="0"/>
          </a:p>
        </p:txBody>
      </p:sp>
      <p:sp>
        <p:nvSpPr>
          <p:cNvPr id="4" name="Slide Number Placeholder 3"/>
          <p:cNvSpPr>
            <a:spLocks noGrp="1"/>
          </p:cNvSpPr>
          <p:nvPr>
            <p:ph type="sldNum" sz="quarter" idx="10"/>
          </p:nvPr>
        </p:nvSpPr>
        <p:spPr/>
        <p:txBody>
          <a:bodyPr/>
          <a:lstStyle/>
          <a:p>
            <a:fld id="{A13228DB-3379-463C-BBD3-B3F759C524D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81606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231886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14212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1DE7A7-3375-4F1E-9DB4-BD9FCA7665B0}"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00389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1DE7A7-3375-4F1E-9DB4-BD9FCA7665B0}"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91358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1DE7A7-3375-4F1E-9DB4-BD9FCA7665B0}"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400782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1DE7A7-3375-4F1E-9DB4-BD9FCA7665B0}" type="datetimeFigureOut">
              <a:rPr lang="en-US" smtClean="0"/>
              <a:t>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85169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1DE7A7-3375-4F1E-9DB4-BD9FCA7665B0}" type="datetimeFigureOut">
              <a:rPr lang="en-US" smtClean="0"/>
              <a:t>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339939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DE7A7-3375-4F1E-9DB4-BD9FCA7665B0}" type="datetimeFigureOut">
              <a:rPr lang="en-US" smtClean="0"/>
              <a:t>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55056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DE7A7-3375-4F1E-9DB4-BD9FCA7665B0}"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268306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1DE7A7-3375-4F1E-9DB4-BD9FCA7665B0}"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C78CC7-5BB6-4EB0-8B3E-0F36E8CD91F2}" type="slidenum">
              <a:rPr lang="en-US" smtClean="0"/>
              <a:t>‹#›</a:t>
            </a:fld>
            <a:endParaRPr lang="en-US"/>
          </a:p>
        </p:txBody>
      </p:sp>
    </p:spTree>
    <p:extLst>
      <p:ext uri="{BB962C8B-B14F-4D97-AF65-F5344CB8AC3E}">
        <p14:creationId xmlns:p14="http://schemas.microsoft.com/office/powerpoint/2010/main" val="149114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DE7A7-3375-4F1E-9DB4-BD9FCA7665B0}" type="datetimeFigureOut">
              <a:rPr lang="en-US" smtClean="0"/>
              <a:t>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78CC7-5BB6-4EB0-8B3E-0F36E8CD91F2}" type="slidenum">
              <a:rPr lang="en-US" smtClean="0"/>
              <a:t>‹#›</a:t>
            </a:fld>
            <a:endParaRPr lang="en-US"/>
          </a:p>
        </p:txBody>
      </p:sp>
    </p:spTree>
    <p:extLst>
      <p:ext uri="{BB962C8B-B14F-4D97-AF65-F5344CB8AC3E}">
        <p14:creationId xmlns:p14="http://schemas.microsoft.com/office/powerpoint/2010/main" val="393722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cep.lse.ac.uk/pubs/download/cp352.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tmw.org/tmw-initiativ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UUP02yTKWWo#t=68"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lstStyle/>
          <a:p>
            <a:r>
              <a:rPr lang="en-US" dirty="0" smtClean="0">
                <a:solidFill>
                  <a:schemeClr val="accent1">
                    <a:lumMod val="75000"/>
                  </a:schemeClr>
                </a:solidFill>
              </a:rPr>
              <a:t>What are the most promising solutions for closing the gap?</a:t>
            </a:r>
            <a:endParaRPr lang="en-US" dirty="0">
              <a:solidFill>
                <a:schemeClr val="accent1">
                  <a:lumMod val="75000"/>
                </a:schemeClr>
              </a:solidFill>
            </a:endParaRPr>
          </a:p>
        </p:txBody>
      </p:sp>
      <p:sp>
        <p:nvSpPr>
          <p:cNvPr id="5" name="Subtitle 2"/>
          <p:cNvSpPr txBox="1">
            <a:spLocks/>
          </p:cNvSpPr>
          <p:nvPr/>
        </p:nvSpPr>
        <p:spPr>
          <a:xfrm>
            <a:off x="1828800" y="4191000"/>
            <a:ext cx="6400800" cy="17526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dirty="0" smtClean="0"/>
              <a:t>Tony Moss</a:t>
            </a:r>
          </a:p>
          <a:p>
            <a:pPr algn="r"/>
            <a:r>
              <a:rPr lang="en-US" dirty="0" smtClean="0"/>
              <a:t>Researcher / Data Analyst</a:t>
            </a:r>
          </a:p>
          <a:p>
            <a:pPr algn="r"/>
            <a:r>
              <a:rPr lang="en-US" dirty="0" smtClean="0"/>
              <a:t>Kansas State Dept. of Education</a:t>
            </a:r>
          </a:p>
          <a:p>
            <a:pPr algn="r"/>
            <a:r>
              <a:rPr lang="en-US" dirty="0" smtClean="0"/>
              <a:t>Gap Workgroup Meeting</a:t>
            </a:r>
          </a:p>
          <a:p>
            <a:pPr algn="r"/>
            <a:r>
              <a:rPr lang="en-US" dirty="0" smtClean="0"/>
              <a:t>KSDE, 1 December 2014</a:t>
            </a:r>
            <a:endParaRPr lang="en-US" dirty="0"/>
          </a:p>
        </p:txBody>
      </p:sp>
    </p:spTree>
    <p:extLst>
      <p:ext uri="{BB962C8B-B14F-4D97-AF65-F5344CB8AC3E}">
        <p14:creationId xmlns:p14="http://schemas.microsoft.com/office/powerpoint/2010/main" val="1952519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108" y="152399"/>
            <a:ext cx="6896263" cy="670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7594" y="609600"/>
            <a:ext cx="2057400" cy="49831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normAutofit/>
          </a:bodyPr>
          <a:lstStyle/>
          <a:p>
            <a:pPr algn="l"/>
            <a:r>
              <a:rPr lang="en-US" sz="2400" dirty="0" smtClean="0">
                <a:solidFill>
                  <a:schemeClr val="accent1">
                    <a:lumMod val="75000"/>
                  </a:schemeClr>
                </a:solidFill>
              </a:rPr>
              <a:t>We are talking about probabilities, not inevitabilities.  Poor parents can moderate the effects of poverty, but the odds are against them.</a:t>
            </a:r>
            <a:endParaRPr lang="en-US" sz="2400" dirty="0">
              <a:solidFill>
                <a:schemeClr val="accent1">
                  <a:lumMod val="75000"/>
                </a:schemeClr>
              </a:solidFill>
            </a:endParaRPr>
          </a:p>
        </p:txBody>
      </p:sp>
    </p:spTree>
    <p:extLst>
      <p:ext uri="{BB962C8B-B14F-4D97-AF65-F5344CB8AC3E}">
        <p14:creationId xmlns:p14="http://schemas.microsoft.com/office/powerpoint/2010/main" val="3270372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318" y="13855"/>
            <a:ext cx="8551718" cy="67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486400" y="609600"/>
            <a:ext cx="3048000" cy="4343400"/>
          </a:xfrm>
          <a:solidFill>
            <a:schemeClr val="bg1">
              <a:lumMod val="95000"/>
            </a:schemeClr>
          </a:solidFill>
          <a:ln>
            <a:solidFill>
              <a:schemeClr val="accent1"/>
            </a:solidFill>
          </a:ln>
          <a:effectLst>
            <a:outerShdw blurRad="50800" dist="317500" dir="2700000" algn="tl" rotWithShape="0">
              <a:prstClr val="black">
                <a:alpha val="25000"/>
              </a:prstClr>
            </a:outerShdw>
          </a:effectLst>
        </p:spPr>
        <p:txBody>
          <a:bodyPr lIns="182880" tIns="91440" rIns="182880" bIns="91440">
            <a:normAutofit/>
          </a:bodyPr>
          <a:lstStyle/>
          <a:p>
            <a:pPr algn="l"/>
            <a:r>
              <a:rPr lang="en-US" sz="2300" dirty="0" smtClean="0">
                <a:solidFill>
                  <a:schemeClr val="accent1">
                    <a:lumMod val="75000"/>
                  </a:schemeClr>
                </a:solidFill>
              </a:rPr>
              <a:t>Early stressors interfere with bonding and attachment, the foundation of later social skills.  Insecure bonding is </a:t>
            </a:r>
            <a:r>
              <a:rPr lang="en-US" sz="2300" i="1" dirty="0" smtClean="0">
                <a:solidFill>
                  <a:schemeClr val="accent1">
                    <a:lumMod val="75000"/>
                  </a:schemeClr>
                </a:solidFill>
              </a:rPr>
              <a:t>biologically embedded</a:t>
            </a:r>
            <a:r>
              <a:rPr lang="en-US" sz="2300" dirty="0" smtClean="0">
                <a:solidFill>
                  <a:schemeClr val="accent1">
                    <a:lumMod val="75000"/>
                  </a:schemeClr>
                </a:solidFill>
              </a:rPr>
              <a:t> in the HPA axis, which predicts more reactive stress responses and future social conflict.</a:t>
            </a:r>
            <a:endParaRPr lang="en-US" sz="2300" dirty="0">
              <a:solidFill>
                <a:schemeClr val="accent1">
                  <a:lumMod val="75000"/>
                </a:schemeClr>
              </a:solidFill>
            </a:endParaRPr>
          </a:p>
        </p:txBody>
      </p:sp>
    </p:spTree>
    <p:extLst>
      <p:ext uri="{BB962C8B-B14F-4D97-AF65-F5344CB8AC3E}">
        <p14:creationId xmlns:p14="http://schemas.microsoft.com/office/powerpoint/2010/main" val="1538643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6079998" cy="1020763"/>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Quality of Parenting as Measured </a:t>
            </a:r>
            <a:br>
              <a:rPr lang="en-US" sz="3200" dirty="0" smtClean="0">
                <a:solidFill>
                  <a:schemeClr val="accent1">
                    <a:lumMod val="75000"/>
                  </a:schemeClr>
                </a:solidFill>
              </a:rPr>
            </a:br>
            <a:r>
              <a:rPr lang="en-US" sz="3200" dirty="0" smtClean="0">
                <a:solidFill>
                  <a:schemeClr val="accent1">
                    <a:lumMod val="75000"/>
                  </a:schemeClr>
                </a:solidFill>
              </a:rPr>
              <a:t>by the HOME-Short Form</a:t>
            </a:r>
            <a:endParaRPr lang="en-US" sz="3200" dirty="0">
              <a:solidFill>
                <a:schemeClr val="accent1">
                  <a:lumMod val="75000"/>
                </a:schemeClr>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48633"/>
            <a:ext cx="8802053" cy="494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6403503"/>
            <a:ext cx="8056308" cy="369332"/>
          </a:xfrm>
          <a:prstGeom prst="rect">
            <a:avLst/>
          </a:prstGeom>
          <a:noFill/>
        </p:spPr>
        <p:txBody>
          <a:bodyPr wrap="none" rtlCol="0">
            <a:spAutoFit/>
          </a:bodyPr>
          <a:lstStyle/>
          <a:p>
            <a:r>
              <a:rPr lang="en-US" sz="1400" dirty="0" smtClean="0"/>
              <a:t>Brooks-Gunn &amp; Markham, 2005.  </a:t>
            </a:r>
            <a:r>
              <a:rPr lang="en-US" sz="1400" i="1" dirty="0" smtClean="0"/>
              <a:t>The contribution of parenting to ethnic and racial gaps in school readiness</a:t>
            </a:r>
            <a:r>
              <a:rPr lang="en-US" dirty="0" smtClean="0"/>
              <a:t>.</a:t>
            </a:r>
            <a:endParaRPr lang="en-US" dirty="0"/>
          </a:p>
        </p:txBody>
      </p:sp>
    </p:spTree>
    <p:extLst>
      <p:ext uri="{BB962C8B-B14F-4D97-AF65-F5344CB8AC3E}">
        <p14:creationId xmlns:p14="http://schemas.microsoft.com/office/powerpoint/2010/main" val="2566041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790336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153400" cy="9144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200" dirty="0" smtClean="0">
                <a:solidFill>
                  <a:schemeClr val="accent1">
                    <a:lumMod val="75000"/>
                  </a:schemeClr>
                </a:solidFill>
              </a:rPr>
              <a:t>The brain is sculpted by experience, especially so from birth through age 5.  This foundational architecture shapes some capacities for life.  </a:t>
            </a:r>
            <a:endParaRPr lang="en-US" sz="2200" dirty="0">
              <a:solidFill>
                <a:schemeClr val="accent1">
                  <a:lumMod val="75000"/>
                </a:schemeClr>
              </a:solidFill>
            </a:endParaRPr>
          </a:p>
        </p:txBody>
      </p:sp>
    </p:spTree>
    <p:extLst>
      <p:ext uri="{BB962C8B-B14F-4D97-AF65-F5344CB8AC3E}">
        <p14:creationId xmlns:p14="http://schemas.microsoft.com/office/powerpoint/2010/main" val="4248504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88" y="33338"/>
            <a:ext cx="759142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8600"/>
            <a:ext cx="8603132" cy="6010275"/>
          </a:xfrm>
          <a:prstGeom prst="rect">
            <a:avLst/>
          </a:prstGeom>
          <a:solidFill>
            <a:schemeClr val="bg1"/>
          </a:solidFill>
          <a:ln>
            <a:noFill/>
          </a:ln>
          <a:effectLst/>
        </p:spPr>
      </p:pic>
    </p:spTree>
    <p:extLst>
      <p:ext uri="{BB962C8B-B14F-4D97-AF65-F5344CB8AC3E}">
        <p14:creationId xmlns:p14="http://schemas.microsoft.com/office/powerpoint/2010/main" val="25611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3600" dirty="0" smtClean="0">
                <a:solidFill>
                  <a:schemeClr val="accent1">
                    <a:lumMod val="75000"/>
                  </a:schemeClr>
                </a:solidFill>
              </a:rPr>
              <a:t>Like language </a:t>
            </a:r>
            <a:r>
              <a:rPr lang="en-US" sz="3600" dirty="0">
                <a:solidFill>
                  <a:schemeClr val="accent1">
                    <a:lumMod val="75000"/>
                  </a:schemeClr>
                </a:solidFill>
              </a:rPr>
              <a:t>s</a:t>
            </a:r>
            <a:r>
              <a:rPr lang="en-US" sz="3600" dirty="0" smtClean="0">
                <a:solidFill>
                  <a:schemeClr val="accent1">
                    <a:lumMod val="75000"/>
                  </a:schemeClr>
                </a:solidFill>
              </a:rPr>
              <a:t>kills, </a:t>
            </a:r>
            <a:r>
              <a:rPr lang="en-US" sz="3600" dirty="0">
                <a:solidFill>
                  <a:schemeClr val="accent1">
                    <a:lumMod val="75000"/>
                  </a:schemeClr>
                </a:solidFill>
              </a:rPr>
              <a:t>h</a:t>
            </a:r>
            <a:r>
              <a:rPr lang="en-US" sz="3600" dirty="0" smtClean="0">
                <a:solidFill>
                  <a:schemeClr val="accent1">
                    <a:lumMod val="75000"/>
                  </a:schemeClr>
                </a:solidFill>
              </a:rPr>
              <a:t>ealth gradients </a:t>
            </a:r>
            <a:r>
              <a:rPr lang="en-US" sz="3600" dirty="0">
                <a:solidFill>
                  <a:schemeClr val="accent1">
                    <a:lumMod val="75000"/>
                  </a:schemeClr>
                </a:solidFill>
              </a:rPr>
              <a:t>e</a:t>
            </a:r>
            <a:r>
              <a:rPr lang="en-US" sz="3600" dirty="0" smtClean="0">
                <a:solidFill>
                  <a:schemeClr val="accent1">
                    <a:lumMod val="75000"/>
                  </a:schemeClr>
                </a:solidFill>
              </a:rPr>
              <a:t>merge in early </a:t>
            </a:r>
            <a:r>
              <a:rPr lang="en-US" sz="3600" dirty="0">
                <a:solidFill>
                  <a:schemeClr val="accent1">
                    <a:lumMod val="75000"/>
                  </a:schemeClr>
                </a:solidFill>
              </a:rPr>
              <a:t>c</a:t>
            </a:r>
            <a:r>
              <a:rPr lang="en-US" sz="3600" dirty="0" smtClean="0">
                <a:solidFill>
                  <a:schemeClr val="accent1">
                    <a:lumMod val="75000"/>
                  </a:schemeClr>
                </a:solidFill>
              </a:rPr>
              <a:t>hildhood and persist:</a:t>
            </a:r>
            <a:endParaRPr lang="en-US" sz="3600" dirty="0">
              <a:solidFill>
                <a:schemeClr val="accent1">
                  <a:lumMod val="75000"/>
                </a:schemeClr>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640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962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6934200" y="457199"/>
            <a:ext cx="1523999" cy="2031325"/>
          </a:xfrm>
          <a:prstGeom prst="rect">
            <a:avLst/>
          </a:prstGeom>
          <a:noFill/>
        </p:spPr>
        <p:txBody>
          <a:bodyPr wrap="square" rtlCol="0">
            <a:spAutoFit/>
          </a:bodyPr>
          <a:lstStyle/>
          <a:p>
            <a:r>
              <a:rPr lang="en-US" dirty="0" smtClean="0"/>
              <a:t>Nationally, white males live, on average, to age 75, while black males live to 68.</a:t>
            </a:r>
            <a:endParaRPr lang="en-US" dirty="0"/>
          </a:p>
        </p:txBody>
      </p:sp>
      <p:sp>
        <p:nvSpPr>
          <p:cNvPr id="5" name="TextBox 4"/>
          <p:cNvSpPr txBox="1"/>
          <p:nvPr/>
        </p:nvSpPr>
        <p:spPr>
          <a:xfrm>
            <a:off x="6934200" y="2819400"/>
            <a:ext cx="1676400" cy="2862322"/>
          </a:xfrm>
          <a:prstGeom prst="rect">
            <a:avLst/>
          </a:prstGeom>
          <a:noFill/>
        </p:spPr>
        <p:txBody>
          <a:bodyPr wrap="square" rtlCol="0">
            <a:spAutoFit/>
          </a:bodyPr>
          <a:lstStyle/>
          <a:p>
            <a:r>
              <a:rPr lang="en-US" dirty="0" smtClean="0"/>
              <a:t>In Kansas, the gap is a little larger, with the average white males living to 76, and the average black males living to a little more than 68 years.</a:t>
            </a:r>
            <a:endParaRPr lang="en-US" dirty="0"/>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712149"/>
            <a:ext cx="6705600" cy="615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228600"/>
            <a:ext cx="57150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normAutofit fontScale="90000"/>
          </a:bodyPr>
          <a:lstStyle/>
          <a:p>
            <a:pPr algn="l"/>
            <a:r>
              <a:rPr lang="en-US" sz="3200" dirty="0" smtClean="0">
                <a:solidFill>
                  <a:schemeClr val="accent1">
                    <a:lumMod val="75000"/>
                  </a:schemeClr>
                </a:solidFill>
              </a:rPr>
              <a:t>Earlier gaps have their counterpart at the end of life, in life expectancy.</a:t>
            </a:r>
            <a:endParaRPr lang="en-US" sz="3200" dirty="0">
              <a:solidFill>
                <a:schemeClr val="accent1">
                  <a:lumMod val="75000"/>
                </a:schemeClr>
              </a:solidFill>
            </a:endParaRPr>
          </a:p>
        </p:txBody>
      </p:sp>
    </p:spTree>
    <p:extLst>
      <p:ext uri="{BB962C8B-B14F-4D97-AF65-F5344CB8AC3E}">
        <p14:creationId xmlns:p14="http://schemas.microsoft.com/office/powerpoint/2010/main" val="2602247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048000"/>
            <a:ext cx="971804" cy="923330"/>
          </a:xfrm>
          <a:prstGeom prst="rect">
            <a:avLst/>
          </a:prstGeom>
          <a:noFill/>
        </p:spPr>
        <p:txBody>
          <a:bodyPr wrap="none" rtlCol="0">
            <a:spAutoFit/>
          </a:bodyPr>
          <a:lstStyle/>
          <a:p>
            <a:r>
              <a:rPr lang="en-US" dirty="0" smtClean="0">
                <a:solidFill>
                  <a:prstClr val="black"/>
                </a:solidFill>
              </a:rPr>
              <a:t>return</a:t>
            </a:r>
          </a:p>
          <a:p>
            <a:r>
              <a:rPr lang="en-US" dirty="0" smtClean="0">
                <a:solidFill>
                  <a:prstClr val="black"/>
                </a:solidFill>
              </a:rPr>
              <a:t>per $1</a:t>
            </a:r>
          </a:p>
          <a:p>
            <a:r>
              <a:rPr lang="en-US" dirty="0" smtClean="0">
                <a:solidFill>
                  <a:prstClr val="black"/>
                </a:solidFill>
              </a:rPr>
              <a:t>invested</a:t>
            </a:r>
            <a:endParaRPr lang="en-US" dirty="0">
              <a:solidFill>
                <a:prstClr val="black"/>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204" y="1799492"/>
            <a:ext cx="7495921" cy="484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533400" y="152400"/>
            <a:ext cx="8305800" cy="1494692"/>
          </a:xfrm>
          <a:prstGeom prst="rect">
            <a:avLst/>
          </a:prstGeo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vert="horz" lIns="182880" tIns="91440" rIns="182880" bIns="9144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chemeClr val="accent1">
                    <a:lumMod val="75000"/>
                  </a:schemeClr>
                </a:solidFill>
              </a:rPr>
              <a:t>Investments in </a:t>
            </a:r>
            <a:r>
              <a:rPr lang="en-US" sz="2800" i="1" dirty="0" smtClean="0">
                <a:solidFill>
                  <a:schemeClr val="accent1">
                    <a:lumMod val="75000"/>
                  </a:schemeClr>
                </a:solidFill>
              </a:rPr>
              <a:t>high quality </a:t>
            </a:r>
            <a:r>
              <a:rPr lang="en-US" sz="2800" dirty="0" smtClean="0">
                <a:solidFill>
                  <a:schemeClr val="accent1">
                    <a:lumMod val="75000"/>
                  </a:schemeClr>
                </a:solidFill>
              </a:rPr>
              <a:t>early childhood return </a:t>
            </a:r>
          </a:p>
          <a:p>
            <a:pPr algn="l"/>
            <a:r>
              <a:rPr lang="en-US" sz="2800" dirty="0" smtClean="0">
                <a:solidFill>
                  <a:schemeClr val="accent1">
                    <a:lumMod val="75000"/>
                  </a:schemeClr>
                </a:solidFill>
              </a:rPr>
              <a:t>3 X  as much as school investments, and</a:t>
            </a:r>
            <a:br>
              <a:rPr lang="en-US" sz="2800" dirty="0" smtClean="0">
                <a:solidFill>
                  <a:schemeClr val="accent1">
                    <a:lumMod val="75000"/>
                  </a:schemeClr>
                </a:solidFill>
              </a:rPr>
            </a:br>
            <a:r>
              <a:rPr lang="en-US" sz="2800" dirty="0" smtClean="0">
                <a:solidFill>
                  <a:schemeClr val="accent1">
                    <a:lumMod val="75000"/>
                  </a:schemeClr>
                </a:solidFill>
              </a:rPr>
              <a:t>8 X as much as adult remediation programs.</a:t>
            </a:r>
            <a:endParaRPr lang="en-US" sz="2800" dirty="0">
              <a:solidFill>
                <a:schemeClr val="accent1">
                  <a:lumMod val="75000"/>
                </a:schemeClr>
              </a:solidFill>
            </a:endParaRPr>
          </a:p>
        </p:txBody>
      </p:sp>
    </p:spTree>
    <p:extLst>
      <p:ext uri="{BB962C8B-B14F-4D97-AF65-F5344CB8AC3E}">
        <p14:creationId xmlns:p14="http://schemas.microsoft.com/office/powerpoint/2010/main" val="2682694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6202362"/>
          </a:xfrm>
          <a:solidFill>
            <a:schemeClr val="bg1">
              <a:lumMod val="95000"/>
            </a:schemeClr>
          </a:solidFill>
          <a:ln>
            <a:solidFill>
              <a:schemeClr val="accent1"/>
            </a:solidFill>
          </a:ln>
          <a:effectLst>
            <a:outerShdw blurRad="50800" dist="254000" dir="2700000" algn="tl" rotWithShape="0">
              <a:prstClr val="black">
                <a:alpha val="22000"/>
              </a:prstClr>
            </a:outerShdw>
          </a:effectLst>
        </p:spPr>
        <p:txBody>
          <a:bodyPr lIns="182880" tIns="91440" rIns="182880" bIns="91440">
            <a:normAutofit/>
          </a:bodyPr>
          <a:lstStyle/>
          <a:p>
            <a:pPr algn="l"/>
            <a:r>
              <a:rPr lang="en-US" sz="2700" dirty="0" smtClean="0">
                <a:solidFill>
                  <a:schemeClr val="accent1">
                    <a:lumMod val="75000"/>
                  </a:schemeClr>
                </a:solidFill>
              </a:rPr>
              <a:t>Another cause of gaps is inferior early child care.  </a:t>
            </a:r>
            <a:br>
              <a:rPr lang="en-US" sz="2700" dirty="0" smtClean="0">
                <a:solidFill>
                  <a:schemeClr val="accent1">
                    <a:lumMod val="75000"/>
                  </a:schemeClr>
                </a:solidFill>
              </a:rPr>
            </a:br>
            <a:r>
              <a:rPr lang="en-US" sz="2700" dirty="0">
                <a:solidFill>
                  <a:schemeClr val="accent1">
                    <a:lumMod val="75000"/>
                  </a:schemeClr>
                </a:solidFill>
              </a:rPr>
              <a:t/>
            </a:r>
            <a:br>
              <a:rPr lang="en-US" sz="2700" dirty="0">
                <a:solidFill>
                  <a:schemeClr val="accent1">
                    <a:lumMod val="75000"/>
                  </a:schemeClr>
                </a:solidFill>
              </a:rPr>
            </a:br>
            <a:r>
              <a:rPr lang="en-US" sz="2700" dirty="0" smtClean="0">
                <a:solidFill>
                  <a:schemeClr val="accent1">
                    <a:lumMod val="75000"/>
                  </a:schemeClr>
                </a:solidFill>
              </a:rPr>
              <a:t>Of the 45 percent of 2-year-olds in low-quality day care, the majority are very poor, and African-American or Hispanic.</a:t>
            </a:r>
            <a:r>
              <a:rPr lang="en-US" sz="3600" dirty="0" smtClean="0">
                <a:solidFill>
                  <a:schemeClr val="accent1">
                    <a:lumMod val="75000"/>
                  </a:schemeClr>
                </a:solidFill>
              </a:rPr>
              <a:t/>
            </a:r>
            <a:br>
              <a:rPr lang="en-US" sz="3600" dirty="0" smtClean="0">
                <a:solidFill>
                  <a:schemeClr val="accent1">
                    <a:lumMod val="75000"/>
                  </a:schemeClr>
                </a:solidFill>
              </a:rPr>
            </a:br>
            <a:r>
              <a:rPr lang="en-US" sz="3600" dirty="0">
                <a:solidFill>
                  <a:schemeClr val="accent1">
                    <a:lumMod val="75000"/>
                  </a:schemeClr>
                </a:solidFill>
              </a:rPr>
              <a:t/>
            </a:r>
            <a:br>
              <a:rPr lang="en-US" sz="3600" dirty="0">
                <a:solidFill>
                  <a:schemeClr val="accent1">
                    <a:lumMod val="75000"/>
                  </a:schemeClr>
                </a:solidFill>
              </a:rPr>
            </a:br>
            <a:r>
              <a:rPr lang="en-US" sz="1200" dirty="0" smtClean="0">
                <a:solidFill>
                  <a:schemeClr val="accent1">
                    <a:lumMod val="75000"/>
                  </a:schemeClr>
                </a:solidFill>
              </a:rPr>
              <a:t>G.M. Mulligan and K.D. Flanagan, </a:t>
            </a:r>
            <a:r>
              <a:rPr lang="en-US" sz="1200" i="1" dirty="0" smtClean="0">
                <a:solidFill>
                  <a:schemeClr val="accent1">
                    <a:lumMod val="75000"/>
                  </a:schemeClr>
                </a:solidFill>
              </a:rPr>
              <a:t>Age 2: Findings from the 2-Year-Old Follow-Up of the Early Childhood Longitudinal Study, Birth Cohort (ECLS-B), U.S. Dept. of Education, NCES, August 2006</a:t>
            </a:r>
            <a:endParaRPr lang="en-US" sz="3600" dirty="0">
              <a:solidFill>
                <a:schemeClr val="accent1">
                  <a:lumMod val="75000"/>
                </a:schemeClr>
              </a:solidFill>
            </a:endParaRP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0"/>
            <a:ext cx="50046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651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2895600" cy="6248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500" dirty="0">
                <a:solidFill>
                  <a:schemeClr val="accent1">
                    <a:lumMod val="75000"/>
                  </a:schemeClr>
                </a:solidFill>
              </a:rPr>
              <a:t>The rapid growth in the proportion of working and single mothers is a global </a:t>
            </a:r>
            <a:r>
              <a:rPr lang="en-US" sz="2500" dirty="0" smtClean="0">
                <a:solidFill>
                  <a:schemeClr val="accent1">
                    <a:lumMod val="75000"/>
                  </a:schemeClr>
                </a:solidFill>
              </a:rPr>
              <a:t>phenomenon. </a:t>
            </a:r>
            <a:br>
              <a:rPr lang="en-US" sz="2500" dirty="0" smtClean="0">
                <a:solidFill>
                  <a:schemeClr val="accent1">
                    <a:lumMod val="75000"/>
                  </a:schemeClr>
                </a:solidFill>
              </a:rPr>
            </a:br>
            <a:r>
              <a:rPr lang="en-US" sz="2500" dirty="0">
                <a:solidFill>
                  <a:schemeClr val="accent1">
                    <a:lumMod val="75000"/>
                  </a:schemeClr>
                </a:solidFill>
              </a:rPr>
              <a:t/>
            </a:r>
            <a:br>
              <a:rPr lang="en-US" sz="2500" dirty="0">
                <a:solidFill>
                  <a:schemeClr val="accent1">
                    <a:lumMod val="75000"/>
                  </a:schemeClr>
                </a:solidFill>
              </a:rPr>
            </a:br>
            <a:r>
              <a:rPr lang="en-US" sz="2500" dirty="0" smtClean="0">
                <a:solidFill>
                  <a:schemeClr val="accent1">
                    <a:lumMod val="75000"/>
                  </a:schemeClr>
                </a:solidFill>
              </a:rPr>
              <a:t>Countries </a:t>
            </a:r>
            <a:r>
              <a:rPr lang="en-US" sz="2500" dirty="0">
                <a:solidFill>
                  <a:schemeClr val="accent1">
                    <a:lumMod val="75000"/>
                  </a:schemeClr>
                </a:solidFill>
              </a:rPr>
              <a:t>that have high-quality Early Education and Child Care (EECC), have reduced the gaps associated with poverty and </a:t>
            </a:r>
            <a:r>
              <a:rPr lang="en-US" sz="2500" dirty="0" smtClean="0">
                <a:solidFill>
                  <a:schemeClr val="accent1">
                    <a:lumMod val="75000"/>
                  </a:schemeClr>
                </a:solidFill>
              </a:rPr>
              <a:t>single-parenthood.</a:t>
            </a:r>
            <a:endParaRPr lang="en-US" sz="2500" dirty="0">
              <a:solidFill>
                <a:schemeClr val="accent1">
                  <a:lumMod val="75000"/>
                </a:schemeClr>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2412"/>
            <a:ext cx="5191125" cy="635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86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781800" cy="715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What we’ll attempt to cover:</a:t>
            </a:r>
            <a:endParaRPr lang="en-US" dirty="0">
              <a:solidFill>
                <a:schemeClr val="accent1">
                  <a:lumMod val="75000"/>
                </a:schemeClr>
              </a:solidFill>
            </a:endParaRPr>
          </a:p>
        </p:txBody>
      </p:sp>
      <p:sp>
        <p:nvSpPr>
          <p:cNvPr id="3" name="Content Placeholder 2"/>
          <p:cNvSpPr>
            <a:spLocks noGrp="1"/>
          </p:cNvSpPr>
          <p:nvPr>
            <p:ph idx="1"/>
          </p:nvPr>
        </p:nvSpPr>
        <p:spPr>
          <a:xfrm>
            <a:off x="457200" y="1066800"/>
            <a:ext cx="8229600" cy="5791200"/>
          </a:xfrm>
        </p:spPr>
        <p:txBody>
          <a:bodyPr>
            <a:noAutofit/>
          </a:bodyPr>
          <a:lstStyle/>
          <a:p>
            <a:pPr>
              <a:spcAft>
                <a:spcPts val="1200"/>
              </a:spcAft>
            </a:pPr>
            <a:r>
              <a:rPr lang="en-US" sz="2600" dirty="0" smtClean="0"/>
              <a:t>Review the previous presentations</a:t>
            </a:r>
          </a:p>
          <a:p>
            <a:pPr lvl="1">
              <a:spcAft>
                <a:spcPts val="1200"/>
              </a:spcAft>
            </a:pPr>
            <a:r>
              <a:rPr lang="en-US" sz="2600" dirty="0" smtClean="0"/>
              <a:t>What are gaps and what causes them?</a:t>
            </a:r>
          </a:p>
          <a:p>
            <a:pPr lvl="1">
              <a:spcAft>
                <a:spcPts val="1200"/>
              </a:spcAft>
            </a:pPr>
            <a:r>
              <a:rPr lang="en-US" sz="2600" dirty="0" smtClean="0"/>
              <a:t>Where are the gaps greatest?</a:t>
            </a:r>
          </a:p>
          <a:p>
            <a:pPr>
              <a:spcAft>
                <a:spcPts val="1200"/>
              </a:spcAft>
            </a:pPr>
            <a:r>
              <a:rPr lang="en-US" sz="2600" dirty="0" smtClean="0"/>
              <a:t>What about schools—how do they contribute to gaps?</a:t>
            </a:r>
          </a:p>
          <a:p>
            <a:pPr>
              <a:spcAft>
                <a:spcPts val="1200"/>
              </a:spcAft>
            </a:pPr>
            <a:r>
              <a:rPr lang="en-US" sz="2600" dirty="0" smtClean="0"/>
              <a:t>What are the most promising solutions?</a:t>
            </a:r>
          </a:p>
          <a:p>
            <a:pPr lvl="1">
              <a:spcAft>
                <a:spcPts val="1200"/>
              </a:spcAft>
            </a:pPr>
            <a:r>
              <a:rPr lang="en-US" sz="2600" dirty="0" smtClean="0"/>
              <a:t>Early childhood remedies</a:t>
            </a:r>
          </a:p>
          <a:p>
            <a:pPr lvl="1">
              <a:spcAft>
                <a:spcPts val="1200"/>
              </a:spcAft>
            </a:pPr>
            <a:r>
              <a:rPr lang="en-US" sz="2600" dirty="0" smtClean="0"/>
              <a:t>Setting up a process to design, develop and test remedies:  the Washington State Institute for Public Policy example </a:t>
            </a:r>
          </a:p>
          <a:p>
            <a:pPr>
              <a:spcAft>
                <a:spcPts val="1200"/>
              </a:spcAft>
            </a:pPr>
            <a:r>
              <a:rPr lang="en-US" sz="2900" dirty="0" smtClean="0"/>
              <a:t>What do we want to recommend?  Next steps? </a:t>
            </a:r>
          </a:p>
        </p:txBody>
      </p:sp>
    </p:spTree>
    <p:extLst>
      <p:ext uri="{BB962C8B-B14F-4D97-AF65-F5344CB8AC3E}">
        <p14:creationId xmlns:p14="http://schemas.microsoft.com/office/powerpoint/2010/main" val="21578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21512" y="1524001"/>
            <a:ext cx="8035056" cy="533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6629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a:solidFill>
                  <a:schemeClr val="accent1">
                    <a:lumMod val="75000"/>
                  </a:schemeClr>
                </a:solidFill>
              </a:rPr>
              <a:t>I</a:t>
            </a:r>
            <a:r>
              <a:rPr lang="en-US" sz="3200" dirty="0" smtClean="0">
                <a:solidFill>
                  <a:schemeClr val="accent1">
                    <a:lumMod val="75000"/>
                  </a:schemeClr>
                </a:solidFill>
              </a:rPr>
              <a:t>ncreasing economic inequality is also increasing academic gaps. </a:t>
            </a:r>
            <a:endParaRPr lang="en-US" sz="3200" dirty="0">
              <a:solidFill>
                <a:schemeClr val="accent1">
                  <a:lumMod val="75000"/>
                </a:schemeClr>
              </a:solidFill>
            </a:endParaRPr>
          </a:p>
        </p:txBody>
      </p:sp>
    </p:spTree>
    <p:extLst>
      <p:ext uri="{BB962C8B-B14F-4D97-AF65-F5344CB8AC3E}">
        <p14:creationId xmlns:p14="http://schemas.microsoft.com/office/powerpoint/2010/main" val="1201254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398974" y="26548"/>
            <a:ext cx="5612456" cy="683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274638"/>
            <a:ext cx="2819400" cy="6049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As income and wealth gaps have increased over the last 3 decades, the upper classes are investing more in their children, increasing academic gaps by 30 to 60 percent.</a:t>
            </a:r>
            <a:endParaRPr lang="en-US" sz="2800" dirty="0">
              <a:solidFill>
                <a:schemeClr val="accent1">
                  <a:lumMod val="75000"/>
                </a:schemeClr>
              </a:solidFill>
            </a:endParaRPr>
          </a:p>
        </p:txBody>
      </p:sp>
    </p:spTree>
    <p:extLst>
      <p:ext uri="{BB962C8B-B14F-4D97-AF65-F5344CB8AC3E}">
        <p14:creationId xmlns:p14="http://schemas.microsoft.com/office/powerpoint/2010/main" val="1740978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011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In sum, the 3 most important early factors for a child’s future academic success are:</a:t>
            </a:r>
            <a:endParaRPr lang="en-US" dirty="0">
              <a:solidFill>
                <a:schemeClr val="accent1">
                  <a:lumMod val="75000"/>
                </a:schemeClr>
              </a:solidFill>
            </a:endParaRPr>
          </a:p>
        </p:txBody>
      </p:sp>
      <p:sp>
        <p:nvSpPr>
          <p:cNvPr id="3" name="Content Placeholder 2"/>
          <p:cNvSpPr>
            <a:spLocks noGrp="1"/>
          </p:cNvSpPr>
          <p:nvPr>
            <p:ph idx="1"/>
          </p:nvPr>
        </p:nvSpPr>
        <p:spPr>
          <a:xfrm>
            <a:off x="1295400" y="2590800"/>
            <a:ext cx="7391400" cy="4114800"/>
          </a:xfrm>
        </p:spPr>
        <p:txBody>
          <a:bodyPr>
            <a:normAutofit/>
          </a:bodyPr>
          <a:lstStyle/>
          <a:p>
            <a:pPr lvl="0"/>
            <a:r>
              <a:rPr lang="en-US" dirty="0"/>
              <a:t>Rich language &amp; intellectual stimulation and </a:t>
            </a:r>
            <a:r>
              <a:rPr lang="en-US" dirty="0" smtClean="0"/>
              <a:t>reciprocity (play)</a:t>
            </a:r>
            <a:endParaRPr lang="en-US" dirty="0"/>
          </a:p>
          <a:p>
            <a:pPr lvl="0"/>
            <a:r>
              <a:rPr lang="en-US" dirty="0"/>
              <a:t>Warm, positive bonding &amp; </a:t>
            </a:r>
            <a:r>
              <a:rPr lang="en-US" dirty="0" smtClean="0"/>
              <a:t>attachment &amp; </a:t>
            </a:r>
            <a:r>
              <a:rPr lang="en-US" dirty="0"/>
              <a:t>emotional </a:t>
            </a:r>
            <a:r>
              <a:rPr lang="en-US" dirty="0" smtClean="0"/>
              <a:t>reciprocity (play)</a:t>
            </a:r>
            <a:endParaRPr lang="en-US" dirty="0"/>
          </a:p>
          <a:p>
            <a:pPr lvl="0"/>
            <a:r>
              <a:rPr lang="en-US" dirty="0"/>
              <a:t>Normal, not chronically stressful or neglectful, social environments</a:t>
            </a:r>
          </a:p>
          <a:p>
            <a:endParaRPr lang="en-US" dirty="0" smtClean="0"/>
          </a:p>
        </p:txBody>
      </p:sp>
    </p:spTree>
    <p:extLst>
      <p:ext uri="{BB962C8B-B14F-4D97-AF65-F5344CB8AC3E}">
        <p14:creationId xmlns:p14="http://schemas.microsoft.com/office/powerpoint/2010/main" val="13736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8006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3 Profound implications: </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5638800"/>
          </a:xfrm>
        </p:spPr>
        <p:txBody>
          <a:bodyPr>
            <a:noAutofit/>
          </a:bodyPr>
          <a:lstStyle/>
          <a:p>
            <a:pPr marL="514350" indent="-514350">
              <a:spcBef>
                <a:spcPts val="600"/>
              </a:spcBef>
              <a:spcAft>
                <a:spcPts val="600"/>
              </a:spcAft>
              <a:buFont typeface="+mj-lt"/>
              <a:buAutoNum type="arabicPeriod"/>
            </a:pPr>
            <a:r>
              <a:rPr lang="en-US" sz="2400" dirty="0" smtClean="0"/>
              <a:t>The </a:t>
            </a:r>
            <a:r>
              <a:rPr lang="en-US" sz="2400" dirty="0"/>
              <a:t>quality of early childhood, in language immersion, responsive care, play, bonding and attachment, experience, nutrition, and health, </a:t>
            </a:r>
            <a:r>
              <a:rPr lang="en-US" sz="2400" dirty="0" smtClean="0"/>
              <a:t>are the foundations of academic and social achievement, and adult health. </a:t>
            </a:r>
          </a:p>
          <a:p>
            <a:pPr marL="514350" indent="-514350">
              <a:spcBef>
                <a:spcPts val="600"/>
              </a:spcBef>
              <a:spcAft>
                <a:spcPts val="600"/>
              </a:spcAft>
              <a:buFont typeface="+mj-lt"/>
              <a:buAutoNum type="arabicPeriod"/>
            </a:pPr>
            <a:r>
              <a:rPr lang="en-US" sz="2400" dirty="0" smtClean="0"/>
              <a:t>If </a:t>
            </a:r>
            <a:r>
              <a:rPr lang="en-US" sz="2400" dirty="0"/>
              <a:t>we want to reduce health and academic </a:t>
            </a:r>
            <a:r>
              <a:rPr lang="en-US" sz="2400" dirty="0" smtClean="0"/>
              <a:t>gaps, </a:t>
            </a:r>
            <a:r>
              <a:rPr lang="en-US" sz="2400" dirty="0"/>
              <a:t>we need to reduce the stresses of maternal and child poverty and </a:t>
            </a:r>
            <a:r>
              <a:rPr lang="en-US" sz="2400" dirty="0" smtClean="0"/>
              <a:t>broadly improve </a:t>
            </a:r>
            <a:r>
              <a:rPr lang="en-US" sz="2400" dirty="0"/>
              <a:t>the quality of parenting, and of early childcare and education</a:t>
            </a:r>
            <a:r>
              <a:rPr lang="en-US" sz="2400" dirty="0" smtClean="0"/>
              <a:t>.</a:t>
            </a:r>
          </a:p>
          <a:p>
            <a:pPr marL="514350" indent="-514350">
              <a:spcBef>
                <a:spcPts val="600"/>
              </a:spcBef>
              <a:spcAft>
                <a:spcPts val="600"/>
              </a:spcAft>
              <a:buFont typeface="+mj-lt"/>
              <a:buAutoNum type="arabicPeriod"/>
            </a:pPr>
            <a:r>
              <a:rPr lang="en-US" sz="2400" dirty="0" smtClean="0"/>
              <a:t>While </a:t>
            </a:r>
            <a:r>
              <a:rPr lang="en-US" sz="2400" dirty="0"/>
              <a:t>the up-front costs of high-quality childcare and parental programming can be expensive, the savings and social improvements </a:t>
            </a:r>
            <a:r>
              <a:rPr lang="en-US" sz="2400" dirty="0" smtClean="0"/>
              <a:t>are much greater than the expense.</a:t>
            </a:r>
            <a:endParaRPr lang="en-US" sz="2400" dirty="0"/>
          </a:p>
        </p:txBody>
      </p:sp>
    </p:spTree>
    <p:extLst>
      <p:ext uri="{BB962C8B-B14F-4D97-AF65-F5344CB8AC3E}">
        <p14:creationId xmlns:p14="http://schemas.microsoft.com/office/powerpoint/2010/main" val="130967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sz="3600" dirty="0" smtClean="0">
                <a:solidFill>
                  <a:schemeClr val="accent1">
                    <a:lumMod val="75000"/>
                  </a:schemeClr>
                </a:solidFill>
              </a:rPr>
              <a:t>And one big implication for schools:</a:t>
            </a:r>
            <a:endParaRPr lang="en-US" sz="3600" dirty="0">
              <a:solidFill>
                <a:schemeClr val="accent1">
                  <a:lumMod val="75000"/>
                </a:schemeClr>
              </a:solidFill>
            </a:endParaRPr>
          </a:p>
        </p:txBody>
      </p:sp>
      <p:sp>
        <p:nvSpPr>
          <p:cNvPr id="3" name="Content Placeholder 2"/>
          <p:cNvSpPr>
            <a:spLocks noGrp="1"/>
          </p:cNvSpPr>
          <p:nvPr>
            <p:ph idx="1"/>
          </p:nvPr>
        </p:nvSpPr>
        <p:spPr>
          <a:xfrm>
            <a:off x="457200" y="1828800"/>
            <a:ext cx="8534400" cy="4876800"/>
          </a:xfrm>
        </p:spPr>
        <p:txBody>
          <a:bodyPr>
            <a:normAutofit fontScale="85000" lnSpcReduction="20000"/>
          </a:bodyPr>
          <a:lstStyle/>
          <a:p>
            <a:pPr marL="0" indent="0">
              <a:buNone/>
            </a:pPr>
            <a:r>
              <a:rPr lang="en-US" dirty="0"/>
              <a:t>The success </a:t>
            </a:r>
            <a:r>
              <a:rPr lang="en-US" dirty="0" smtClean="0"/>
              <a:t>of the whole educational enterprise </a:t>
            </a:r>
            <a:r>
              <a:rPr lang="en-US" dirty="0"/>
              <a:t>is </a:t>
            </a:r>
            <a:r>
              <a:rPr lang="en-US" dirty="0" smtClean="0"/>
              <a:t>even </a:t>
            </a:r>
            <a:r>
              <a:rPr lang="en-US" i="1" dirty="0" smtClean="0"/>
              <a:t>more </a:t>
            </a:r>
            <a:r>
              <a:rPr lang="en-US" dirty="0" smtClean="0"/>
              <a:t>dependent </a:t>
            </a:r>
            <a:r>
              <a:rPr lang="en-US" dirty="0"/>
              <a:t>on </a:t>
            </a:r>
            <a:r>
              <a:rPr lang="en-US" dirty="0" smtClean="0"/>
              <a:t>developmental events, especially in early childhood, than was previously known.</a:t>
            </a:r>
          </a:p>
          <a:p>
            <a:pPr marL="0" indent="0">
              <a:buNone/>
            </a:pPr>
            <a:endParaRPr lang="en-US" dirty="0"/>
          </a:p>
          <a:p>
            <a:r>
              <a:rPr lang="en-US" dirty="0" smtClean="0"/>
              <a:t>Working memory and cognitive controls</a:t>
            </a:r>
          </a:p>
          <a:p>
            <a:r>
              <a:rPr lang="en-US" dirty="0" smtClean="0"/>
              <a:t>Students’ social predilections and skills</a:t>
            </a:r>
          </a:p>
          <a:p>
            <a:r>
              <a:rPr lang="en-US" dirty="0" smtClean="0"/>
              <a:t>Students’ behaviors (persistence, engagement, motivation)</a:t>
            </a:r>
          </a:p>
          <a:p>
            <a:r>
              <a:rPr lang="en-US" dirty="0" smtClean="0"/>
              <a:t>Especially language skills—the primacy of reading</a:t>
            </a:r>
          </a:p>
          <a:p>
            <a:r>
              <a:rPr lang="en-US" dirty="0" smtClean="0"/>
              <a:t>Some disabling conditions—antisocial behaviors, ADHD—</a:t>
            </a:r>
          </a:p>
          <a:p>
            <a:pPr marL="0" indent="0">
              <a:buNone/>
            </a:pPr>
            <a:endParaRPr lang="en-US" dirty="0" smtClean="0"/>
          </a:p>
          <a:p>
            <a:pPr marL="0" indent="0">
              <a:buNone/>
            </a:pPr>
            <a:r>
              <a:rPr lang="en-US" dirty="0" smtClean="0"/>
              <a:t>all originate in early development.</a:t>
            </a:r>
          </a:p>
          <a:p>
            <a:endParaRPr lang="en-US" dirty="0"/>
          </a:p>
          <a:p>
            <a:endParaRPr lang="en-US" dirty="0"/>
          </a:p>
        </p:txBody>
      </p:sp>
    </p:spTree>
    <p:extLst>
      <p:ext uri="{BB962C8B-B14F-4D97-AF65-F5344CB8AC3E}">
        <p14:creationId xmlns:p14="http://schemas.microsoft.com/office/powerpoint/2010/main" val="8849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15000"/>
                            </p:stCondLst>
                            <p:childTnLst>
                              <p:par>
                                <p:cTn id="29" presetID="10" presetClass="entr" presetSubtype="0" fill="hold" nodeType="afterEffect">
                                  <p:stCondLst>
                                    <p:cond delay="200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815148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228600"/>
            <a:ext cx="8153400" cy="1295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But what may tip the balance sheet in favor of high-quality early childcare and pre-kinder, are savings in justice, health and other costs.  From Perry Preschool:</a:t>
            </a:r>
            <a:endParaRPr lang="en-US" sz="2800" dirty="0">
              <a:solidFill>
                <a:schemeClr val="accent1">
                  <a:lumMod val="75000"/>
                </a:schemeClr>
              </a:solidFill>
            </a:endParaRPr>
          </a:p>
        </p:txBody>
      </p:sp>
    </p:spTree>
    <p:extLst>
      <p:ext uri="{BB962C8B-B14F-4D97-AF65-F5344CB8AC3E}">
        <p14:creationId xmlns:p14="http://schemas.microsoft.com/office/powerpoint/2010/main" val="2384994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19343"/>
            <a:ext cx="8845400" cy="613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2296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800" dirty="0" smtClean="0">
                <a:solidFill>
                  <a:schemeClr val="accent1">
                    <a:lumMod val="75000"/>
                  </a:schemeClr>
                </a:solidFill>
              </a:rPr>
              <a:t>Because of the long time-horizon, the Return-on-Investment grows larger as participants become adults.</a:t>
            </a:r>
            <a:endParaRPr lang="en-US" sz="2800" dirty="0">
              <a:solidFill>
                <a:schemeClr val="accent1">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72155418"/>
              </p:ext>
            </p:extLst>
          </p:nvPr>
        </p:nvGraphicFramePr>
        <p:xfrm>
          <a:off x="7391400" y="4572000"/>
          <a:ext cx="1600200" cy="2133600"/>
        </p:xfrm>
        <a:graphic>
          <a:graphicData uri="http://schemas.openxmlformats.org/drawingml/2006/table">
            <a:tbl>
              <a:tblPr>
                <a:tableStyleId>{5C22544A-7EE6-4342-B048-85BDC9FD1C3A}</a:tableStyleId>
              </a:tblPr>
              <a:tblGrid>
                <a:gridCol w="1600200"/>
              </a:tblGrid>
              <a:tr h="2133600">
                <a:tc>
                  <a:txBody>
                    <a:bodyPr/>
                    <a:lstStyle/>
                    <a:p>
                      <a:pPr algn="l" fontAlgn="b"/>
                      <a:endParaRPr lang="en-US" sz="1100" b="0" i="0" u="none" strike="noStrike" dirty="0">
                        <a:solidFill>
                          <a:srgbClr val="000000"/>
                        </a:solidFill>
                        <a:effectLst/>
                        <a:latin typeface="Calibri"/>
                      </a:endParaRPr>
                    </a:p>
                  </a:txBody>
                  <a:tcPr marL="7620" marR="7620" marT="7620" marB="0" anchor="b">
                    <a:noFill/>
                  </a:tcPr>
                </a:tc>
              </a:tr>
            </a:tbl>
          </a:graphicData>
        </a:graphic>
      </p:graphicFrame>
    </p:spTree>
    <p:extLst>
      <p:ext uri="{BB962C8B-B14F-4D97-AF65-F5344CB8AC3E}">
        <p14:creationId xmlns:p14="http://schemas.microsoft.com/office/powerpoint/2010/main" val="36245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7724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800" dirty="0" smtClean="0">
                <a:solidFill>
                  <a:schemeClr val="accent1">
                    <a:lumMod val="75000"/>
                  </a:schemeClr>
                </a:solidFill>
              </a:rPr>
              <a:t>Re-allocation toward prevention rather than remediation could make government more efficient.</a:t>
            </a:r>
            <a:endParaRPr lang="en-US" sz="2800" dirty="0">
              <a:solidFill>
                <a:schemeClr val="accent1">
                  <a:lumMod val="75000"/>
                </a:schemeClr>
              </a:solidFill>
            </a:endParaRPr>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933073" cy="522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554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
            <a:ext cx="7772400" cy="1524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rmAutofit fontScale="90000"/>
          </a:bodyPr>
          <a:lstStyle/>
          <a:p>
            <a:pPr algn="l"/>
            <a:r>
              <a:rPr lang="en-US" b="1" dirty="0" smtClean="0">
                <a:solidFill>
                  <a:schemeClr val="accent1">
                    <a:lumMod val="75000"/>
                  </a:schemeClr>
                </a:solidFill>
              </a:rPr>
              <a:t>In the 2</a:t>
            </a:r>
            <a:r>
              <a:rPr lang="en-US" b="1" baseline="30000" dirty="0" smtClean="0">
                <a:solidFill>
                  <a:schemeClr val="accent1">
                    <a:lumMod val="75000"/>
                  </a:schemeClr>
                </a:solidFill>
              </a:rPr>
              <a:t>nd</a:t>
            </a:r>
            <a:r>
              <a:rPr lang="en-US" b="1" dirty="0" smtClean="0">
                <a:solidFill>
                  <a:schemeClr val="accent1">
                    <a:lumMod val="75000"/>
                  </a:schemeClr>
                </a:solidFill>
              </a:rPr>
              <a:t> presentation, we answered 2 questions:</a:t>
            </a:r>
            <a:endParaRPr lang="en-US" b="1" dirty="0">
              <a:solidFill>
                <a:schemeClr val="accent1">
                  <a:lumMod val="75000"/>
                </a:schemeClr>
              </a:solidFill>
            </a:endParaRPr>
          </a:p>
        </p:txBody>
      </p:sp>
      <p:sp>
        <p:nvSpPr>
          <p:cNvPr id="4" name="Content Placeholder 2"/>
          <p:cNvSpPr>
            <a:spLocks noGrp="1"/>
          </p:cNvSpPr>
          <p:nvPr>
            <p:ph type="subTitle" idx="1"/>
          </p:nvPr>
        </p:nvSpPr>
        <p:spPr>
          <a:xfrm>
            <a:off x="1066800" y="2133600"/>
            <a:ext cx="7315200" cy="3200400"/>
          </a:xfrm>
        </p:spPr>
        <p:txBody>
          <a:bodyPr>
            <a:normAutofit/>
          </a:bodyPr>
          <a:lstStyle/>
          <a:p>
            <a:pPr marL="457200" indent="-457200" algn="l">
              <a:buFont typeface="Arial" panose="020B0604020202020204" pitchFamily="34" charset="0"/>
              <a:buChar char="•"/>
            </a:pPr>
            <a:r>
              <a:rPr lang="en-US" dirty="0" smtClean="0">
                <a:solidFill>
                  <a:schemeClr val="accent1">
                    <a:lumMod val="75000"/>
                  </a:schemeClr>
                </a:solidFill>
              </a:rPr>
              <a:t>In Kansas, is poverty a stronger predictor of lower academic results than ethnicity?</a:t>
            </a:r>
          </a:p>
          <a:p>
            <a:pPr marL="457200" indent="-457200" algn="l">
              <a:buFont typeface="Arial" panose="020B0604020202020204" pitchFamily="34" charset="0"/>
              <a:buChar char="•"/>
            </a:pPr>
            <a:r>
              <a:rPr lang="en-US" dirty="0" smtClean="0">
                <a:solidFill>
                  <a:schemeClr val="accent1">
                    <a:lumMod val="75000"/>
                  </a:schemeClr>
                </a:solidFill>
              </a:rPr>
              <a:t>Which ten Kansas districts have the greatest numbers of Hispanics, African-American, and lower SES students?</a:t>
            </a:r>
          </a:p>
          <a:p>
            <a:pPr marL="457200" indent="-457200" algn="l">
              <a:buFont typeface="Arial" panose="020B0604020202020204" pitchFamily="34" charset="0"/>
              <a:buChar char="•"/>
            </a:pPr>
            <a:endParaRPr lang="en-US" i="1" dirty="0" smtClean="0">
              <a:solidFill>
                <a:schemeClr val="accent1">
                  <a:lumMod val="75000"/>
                </a:schemeClr>
              </a:solidFill>
            </a:endParaRPr>
          </a:p>
          <a:p>
            <a:endParaRPr lang="en-US" dirty="0"/>
          </a:p>
        </p:txBody>
      </p:sp>
    </p:spTree>
    <p:extLst>
      <p:ext uri="{BB962C8B-B14F-4D97-AF65-F5344CB8AC3E}">
        <p14:creationId xmlns:p14="http://schemas.microsoft.com/office/powerpoint/2010/main" val="97975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91" y="914400"/>
            <a:ext cx="8774314" cy="608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3591" y="152400"/>
            <a:ext cx="8200809" cy="10668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2400" dirty="0" smtClean="0">
                <a:solidFill>
                  <a:schemeClr val="accent1">
                    <a:lumMod val="75000"/>
                  </a:schemeClr>
                </a:solidFill>
              </a:rPr>
              <a:t>Does ethnicity or poverty better predict academic growth?  We used a generalized mixed model to separate school effects from individual effects.</a:t>
            </a:r>
            <a:endParaRPr lang="en-US" sz="2400" dirty="0">
              <a:solidFill>
                <a:schemeClr val="accent1">
                  <a:lumMod val="75000"/>
                </a:schemeClr>
              </a:solidFill>
            </a:endParaRPr>
          </a:p>
        </p:txBody>
      </p:sp>
    </p:spTree>
    <p:extLst>
      <p:ext uri="{BB962C8B-B14F-4D97-AF65-F5344CB8AC3E}">
        <p14:creationId xmlns:p14="http://schemas.microsoft.com/office/powerpoint/2010/main" val="1691701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054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a:lstStyle/>
          <a:p>
            <a:r>
              <a:rPr lang="en-US" dirty="0" smtClean="0">
                <a:solidFill>
                  <a:schemeClr val="accent1">
                    <a:lumMod val="75000"/>
                  </a:schemeClr>
                </a:solidFill>
              </a:rPr>
              <a:t>What are gaps</a:t>
            </a:r>
            <a:r>
              <a:rPr lang="en-US" dirty="0">
                <a:solidFill>
                  <a:schemeClr val="accent1">
                    <a:lumMod val="75000"/>
                  </a:schemeClr>
                </a:solidFill>
              </a:rPr>
              <a:t>?</a:t>
            </a:r>
          </a:p>
        </p:txBody>
      </p:sp>
      <p:sp>
        <p:nvSpPr>
          <p:cNvPr id="3" name="Content Placeholder 2"/>
          <p:cNvSpPr>
            <a:spLocks noGrp="1"/>
          </p:cNvSpPr>
          <p:nvPr>
            <p:ph idx="1"/>
          </p:nvPr>
        </p:nvSpPr>
        <p:spPr>
          <a:xfrm>
            <a:off x="762000" y="1447800"/>
            <a:ext cx="7924800" cy="5334000"/>
          </a:xfrm>
        </p:spPr>
        <p:txBody>
          <a:bodyPr>
            <a:normAutofit fontScale="85000" lnSpcReduction="20000"/>
          </a:bodyPr>
          <a:lstStyle/>
          <a:p>
            <a:pPr marL="742950" indent="-742950">
              <a:buFont typeface="+mj-lt"/>
              <a:buAutoNum type="arabicPeriod"/>
            </a:pPr>
            <a:r>
              <a:rPr lang="en-US" sz="4000" dirty="0" smtClean="0"/>
              <a:t>Gaps are </a:t>
            </a:r>
            <a:r>
              <a:rPr lang="en-US" sz="4000" i="1" dirty="0" smtClean="0">
                <a:solidFill>
                  <a:schemeClr val="accent1">
                    <a:lumMod val="75000"/>
                  </a:schemeClr>
                </a:solidFill>
              </a:rPr>
              <a:t>measures of the health and success of a society</a:t>
            </a:r>
            <a:r>
              <a:rPr lang="en-US" sz="4000" dirty="0" smtClean="0"/>
              <a:t>.  </a:t>
            </a:r>
          </a:p>
          <a:p>
            <a:pPr marL="971550" lvl="1" indent="-571500">
              <a:buFont typeface="Wingdings" panose="05000000000000000000" pitchFamily="2" charset="2"/>
              <a:buChar char="§"/>
            </a:pPr>
            <a:r>
              <a:rPr lang="en-US" sz="3600" dirty="0" smtClean="0"/>
              <a:t>Bigger gaps =&gt; worse health, crime, more social costs, large opportunity costs</a:t>
            </a:r>
          </a:p>
          <a:p>
            <a:pPr marL="971550" lvl="1" indent="-571500">
              <a:buFont typeface="Wingdings" panose="05000000000000000000" pitchFamily="2" charset="2"/>
              <a:buChar char="§"/>
            </a:pPr>
            <a:r>
              <a:rPr lang="en-US" sz="3600" dirty="0" smtClean="0"/>
              <a:t>Smaller gaps =&gt; better health, less crime, fairer, lower social costs, higher incomes</a:t>
            </a:r>
            <a:endParaRPr lang="en-US" sz="4000" dirty="0"/>
          </a:p>
          <a:p>
            <a:pPr marL="742950" indent="-742950">
              <a:buFont typeface="+mj-lt"/>
              <a:buAutoNum type="arabicPeriod"/>
            </a:pPr>
            <a:r>
              <a:rPr lang="en-US" sz="4000" dirty="0" smtClean="0"/>
              <a:t>Gaps are also </a:t>
            </a:r>
            <a:r>
              <a:rPr lang="en-US" sz="4000" i="1" dirty="0" smtClean="0">
                <a:solidFill>
                  <a:schemeClr val="accent1">
                    <a:lumMod val="75000"/>
                  </a:schemeClr>
                </a:solidFill>
              </a:rPr>
              <a:t>leading</a:t>
            </a:r>
            <a:r>
              <a:rPr lang="en-US" sz="4000" dirty="0" smtClean="0">
                <a:solidFill>
                  <a:schemeClr val="accent1">
                    <a:lumMod val="75000"/>
                  </a:schemeClr>
                </a:solidFill>
              </a:rPr>
              <a:t> </a:t>
            </a:r>
            <a:r>
              <a:rPr lang="en-US" sz="4000" i="1" dirty="0" smtClean="0">
                <a:solidFill>
                  <a:schemeClr val="accent1">
                    <a:lumMod val="75000"/>
                  </a:schemeClr>
                </a:solidFill>
              </a:rPr>
              <a:t>indicators of a society’s economic future</a:t>
            </a:r>
            <a:r>
              <a:rPr lang="en-US" sz="4000" dirty="0" smtClean="0"/>
              <a:t>.  </a:t>
            </a:r>
          </a:p>
          <a:p>
            <a:pPr marL="1143000" lvl="1" indent="-742950">
              <a:buFont typeface="Wingdings" panose="05000000000000000000" pitchFamily="2" charset="2"/>
              <a:buChar char="§"/>
            </a:pPr>
            <a:r>
              <a:rPr lang="en-US" sz="3600" dirty="0" smtClean="0"/>
              <a:t>Bigger gaps =&gt; more economic, social, and political instability</a:t>
            </a:r>
          </a:p>
          <a:p>
            <a:pPr marL="1143000" lvl="1" indent="-742950">
              <a:buFont typeface="Wingdings" panose="05000000000000000000" pitchFamily="2" charset="2"/>
              <a:buChar char="§"/>
            </a:pPr>
            <a:r>
              <a:rPr lang="en-US" sz="3600" dirty="0" smtClean="0"/>
              <a:t>Smaller =&gt; wider prosperity and greater economic and social stability </a:t>
            </a:r>
          </a:p>
        </p:txBody>
      </p:sp>
    </p:spTree>
    <p:extLst>
      <p:ext uri="{BB962C8B-B14F-4D97-AF65-F5344CB8AC3E}">
        <p14:creationId xmlns:p14="http://schemas.microsoft.com/office/powerpoint/2010/main" val="34710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152400"/>
            <a:ext cx="8382000" cy="16002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noAutofit/>
          </a:bodyPr>
          <a:lstStyle/>
          <a:p>
            <a:pPr algn="l"/>
            <a:r>
              <a:rPr lang="en-US" sz="2500" dirty="0" smtClean="0">
                <a:solidFill>
                  <a:schemeClr val="accent1">
                    <a:lumMod val="75000"/>
                  </a:schemeClr>
                </a:solidFill>
              </a:rPr>
              <a:t>When we selected the districts with the largest numbers of below proficient and low-income students, regardless of race, we get these districts:  </a:t>
            </a:r>
            <a:endParaRPr lang="en-US" sz="2500" dirty="0">
              <a:solidFill>
                <a:schemeClr val="accent1">
                  <a:lumMod val="75000"/>
                </a:scheme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6477000" cy="490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3430509"/>
            <a:ext cx="1466620" cy="954107"/>
          </a:xfrm>
          <a:prstGeom prst="rect">
            <a:avLst/>
          </a:prstGeom>
          <a:solidFill>
            <a:schemeClr val="bg1"/>
          </a:solidFill>
        </p:spPr>
        <p:txBody>
          <a:bodyPr wrap="none" rtlCol="0">
            <a:spAutoFit/>
          </a:bodyPr>
          <a:lstStyle/>
          <a:p>
            <a:r>
              <a:rPr lang="en-US" sz="1400" dirty="0" smtClean="0"/>
              <a:t>Number of </a:t>
            </a:r>
          </a:p>
          <a:p>
            <a:r>
              <a:rPr lang="en-US" sz="1400" dirty="0" smtClean="0"/>
              <a:t>Below proficient, </a:t>
            </a:r>
          </a:p>
          <a:p>
            <a:r>
              <a:rPr lang="en-US" sz="1400" dirty="0" smtClean="0"/>
              <a:t>Lower-Income </a:t>
            </a:r>
          </a:p>
          <a:p>
            <a:r>
              <a:rPr lang="en-US" sz="1400" dirty="0" smtClean="0"/>
              <a:t>Students</a:t>
            </a:r>
          </a:p>
        </p:txBody>
      </p:sp>
    </p:spTree>
    <p:extLst>
      <p:ext uri="{BB962C8B-B14F-4D97-AF65-F5344CB8AC3E}">
        <p14:creationId xmlns:p14="http://schemas.microsoft.com/office/powerpoint/2010/main" val="1002356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484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19100" y="228600"/>
            <a:ext cx="8305800" cy="13716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2800" dirty="0" smtClean="0">
                <a:solidFill>
                  <a:schemeClr val="accent1">
                    <a:lumMod val="75000"/>
                  </a:schemeClr>
                </a:solidFill>
              </a:rPr>
              <a:t>Overlap of Kansas Districts with the Largest Numbers of Below-Proficient &amp; Low-Income Students </a:t>
            </a:r>
            <a:br>
              <a:rPr lang="en-US" sz="2800" dirty="0" smtClean="0">
                <a:solidFill>
                  <a:schemeClr val="accent1">
                    <a:lumMod val="75000"/>
                  </a:schemeClr>
                </a:solidFill>
              </a:rPr>
            </a:br>
            <a:r>
              <a:rPr lang="en-US" sz="2800" dirty="0" smtClean="0">
                <a:solidFill>
                  <a:schemeClr val="accent1">
                    <a:lumMod val="75000"/>
                  </a:schemeClr>
                </a:solidFill>
              </a:rPr>
              <a:t>by Ethnic Group</a:t>
            </a:r>
            <a:endParaRPr lang="en-US" sz="2800" dirty="0">
              <a:solidFill>
                <a:schemeClr val="accent1">
                  <a:lumMod val="75000"/>
                </a:schemeClr>
              </a:solidFill>
            </a:endParaRPr>
          </a:p>
        </p:txBody>
      </p:sp>
      <p:sp>
        <p:nvSpPr>
          <p:cNvPr id="3" name="Oval 2"/>
          <p:cNvSpPr/>
          <p:nvPr/>
        </p:nvSpPr>
        <p:spPr>
          <a:xfrm>
            <a:off x="8367049" y="5486400"/>
            <a:ext cx="776951" cy="1066800"/>
          </a:xfrm>
          <a:prstGeom prst="ellipse">
            <a:avLst/>
          </a:prstGeom>
          <a:no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96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7162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Questions?  Comments?  Break?</a:t>
            </a:r>
            <a:endParaRPr lang="en-US" sz="3200" dirty="0">
              <a:solidFill>
                <a:schemeClr val="accent1">
                  <a:lumMod val="75000"/>
                </a:schemeClr>
              </a:solidFill>
            </a:endParaRPr>
          </a:p>
        </p:txBody>
      </p:sp>
    </p:spTree>
    <p:extLst>
      <p:ext uri="{BB962C8B-B14F-4D97-AF65-F5344CB8AC3E}">
        <p14:creationId xmlns:p14="http://schemas.microsoft.com/office/powerpoint/2010/main" val="606799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953000"/>
          </a:xfrm>
        </p:spPr>
        <p:txBody>
          <a:bodyPr>
            <a:normAutofit lnSpcReduction="10000"/>
          </a:bodyPr>
          <a:lstStyle/>
          <a:p>
            <a:pPr marL="0" indent="0">
              <a:buNone/>
            </a:pPr>
            <a:r>
              <a:rPr lang="en-US" i="1" dirty="0" smtClean="0"/>
              <a:t>Yes, after: </a:t>
            </a:r>
          </a:p>
          <a:p>
            <a:pPr marL="514350" indent="-514350">
              <a:buFont typeface="+mj-lt"/>
              <a:buAutoNum type="arabicPeriod"/>
            </a:pPr>
            <a:r>
              <a:rPr lang="en-US" dirty="0" smtClean="0"/>
              <a:t>poverty’s </a:t>
            </a:r>
            <a:r>
              <a:rPr lang="en-US" dirty="0"/>
              <a:t>effects on </a:t>
            </a:r>
            <a:r>
              <a:rPr lang="en-US" dirty="0" smtClean="0"/>
              <a:t>development,</a:t>
            </a:r>
            <a:endParaRPr lang="en-US" dirty="0"/>
          </a:p>
          <a:p>
            <a:pPr marL="514350" indent="-514350">
              <a:buFont typeface="+mj-lt"/>
              <a:buAutoNum type="arabicPeriod"/>
            </a:pPr>
            <a:r>
              <a:rPr lang="en-US" dirty="0" smtClean="0"/>
              <a:t>inferior </a:t>
            </a:r>
            <a:r>
              <a:rPr lang="en-US" dirty="0"/>
              <a:t>child </a:t>
            </a:r>
            <a:r>
              <a:rPr lang="en-US" dirty="0" smtClean="0"/>
              <a:t>care,</a:t>
            </a:r>
            <a:endParaRPr lang="en-US" dirty="0"/>
          </a:p>
          <a:p>
            <a:pPr marL="514350" indent="-514350">
              <a:buFont typeface="+mj-lt"/>
              <a:buAutoNum type="arabicPeriod"/>
            </a:pPr>
            <a:r>
              <a:rPr lang="en-US" dirty="0" smtClean="0"/>
              <a:t>increasing investments in children by the middle and upper classes,</a:t>
            </a:r>
          </a:p>
          <a:p>
            <a:pPr marL="0" indent="0">
              <a:buNone/>
            </a:pPr>
            <a:r>
              <a:rPr lang="en-US" i="1" dirty="0"/>
              <a:t>d</a:t>
            </a:r>
            <a:r>
              <a:rPr lang="en-US" i="1" dirty="0" smtClean="0"/>
              <a:t>isadvantaged children are often in:</a:t>
            </a:r>
          </a:p>
          <a:p>
            <a:pPr marL="514350" indent="-514350">
              <a:buFont typeface="+mj-lt"/>
              <a:buAutoNum type="arabicPeriod" startAt="4"/>
            </a:pPr>
            <a:r>
              <a:rPr lang="en-US" dirty="0" smtClean="0"/>
              <a:t>schools and neighborhoods with higher teacher </a:t>
            </a:r>
            <a:r>
              <a:rPr lang="en-US" dirty="0"/>
              <a:t>turnover, </a:t>
            </a:r>
            <a:r>
              <a:rPr lang="en-US" dirty="0" smtClean="0"/>
              <a:t>and </a:t>
            </a:r>
            <a:r>
              <a:rPr lang="en-US" dirty="0"/>
              <a:t>negative peer </a:t>
            </a:r>
            <a:r>
              <a:rPr lang="en-US" dirty="0" smtClean="0"/>
              <a:t>influences, among other disadvantages.  </a:t>
            </a:r>
            <a:endParaRPr lang="en-US" dirty="0"/>
          </a:p>
        </p:txBody>
      </p:sp>
      <p:sp>
        <p:nvSpPr>
          <p:cNvPr id="4" name="Title 1"/>
          <p:cNvSpPr>
            <a:spLocks noGrp="1"/>
          </p:cNvSpPr>
          <p:nvPr>
            <p:ph type="title"/>
          </p:nvPr>
        </p:nvSpPr>
        <p:spPr>
          <a:xfrm>
            <a:off x="609600" y="228600"/>
            <a:ext cx="5943600" cy="10668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about schools?  </a:t>
            </a:r>
            <a:r>
              <a:rPr lang="en-US" sz="3200" dirty="0">
                <a:solidFill>
                  <a:schemeClr val="accent1">
                    <a:lumMod val="75000"/>
                  </a:schemeClr>
                </a:solidFill>
              </a:rPr>
              <a:t> </a:t>
            </a:r>
            <a:r>
              <a:rPr lang="en-US" sz="3200" dirty="0" smtClean="0">
                <a:solidFill>
                  <a:schemeClr val="accent1">
                    <a:lumMod val="75000"/>
                  </a:schemeClr>
                </a:solidFill>
              </a:rPr>
              <a:t>Don’t they contribute to gaps?</a:t>
            </a:r>
            <a:endParaRPr lang="en-US" sz="3200" dirty="0">
              <a:solidFill>
                <a:schemeClr val="accent1">
                  <a:lumMod val="75000"/>
                </a:schemeClr>
              </a:solidFill>
            </a:endParaRPr>
          </a:p>
        </p:txBody>
      </p:sp>
    </p:spTree>
    <p:extLst>
      <p:ext uri="{BB962C8B-B14F-4D97-AF65-F5344CB8AC3E}">
        <p14:creationId xmlns:p14="http://schemas.microsoft.com/office/powerpoint/2010/main" val="286042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391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Washington State’s study of schools’ contributions to gaps is typical:	</a:t>
            </a:r>
            <a:endParaRPr lang="en-US" sz="3200" dirty="0">
              <a:solidFill>
                <a:schemeClr val="accent1">
                  <a:lumMod val="75000"/>
                </a:schemeClr>
              </a:solidFill>
            </a:endParaRPr>
          </a:p>
        </p:txBody>
      </p:sp>
      <p:sp>
        <p:nvSpPr>
          <p:cNvPr id="3" name="Content Placeholder 2"/>
          <p:cNvSpPr>
            <a:spLocks noGrp="1"/>
          </p:cNvSpPr>
          <p:nvPr>
            <p:ph idx="1"/>
          </p:nvPr>
        </p:nvSpPr>
        <p:spPr>
          <a:xfrm>
            <a:off x="540657" y="1549492"/>
            <a:ext cx="8229600" cy="5105400"/>
          </a:xfrm>
        </p:spPr>
        <p:txBody>
          <a:bodyPr>
            <a:noAutofit/>
          </a:bodyPr>
          <a:lstStyle/>
          <a:p>
            <a:pPr>
              <a:lnSpc>
                <a:spcPct val="130000"/>
              </a:lnSpc>
              <a:spcAft>
                <a:spcPts val="600"/>
              </a:spcAft>
            </a:pPr>
            <a:r>
              <a:rPr lang="en-US" sz="2400" dirty="0" smtClean="0"/>
              <a:t>Inequitable distribution of skilled, experienced teachers</a:t>
            </a:r>
          </a:p>
          <a:p>
            <a:pPr>
              <a:lnSpc>
                <a:spcPct val="130000"/>
              </a:lnSpc>
              <a:spcAft>
                <a:spcPts val="600"/>
              </a:spcAft>
            </a:pPr>
            <a:r>
              <a:rPr lang="en-US" sz="2400" dirty="0" smtClean="0"/>
              <a:t>Insufficient and inequitable school funding</a:t>
            </a:r>
          </a:p>
          <a:p>
            <a:pPr>
              <a:lnSpc>
                <a:spcPct val="130000"/>
              </a:lnSpc>
              <a:spcAft>
                <a:spcPts val="600"/>
              </a:spcAft>
            </a:pPr>
            <a:r>
              <a:rPr lang="en-US" sz="2400" dirty="0" smtClean="0"/>
              <a:t>Inadequate, obsolete, and unbalanced distribution of facilities, technology and instructional materials</a:t>
            </a:r>
          </a:p>
          <a:p>
            <a:pPr>
              <a:lnSpc>
                <a:spcPct val="130000"/>
              </a:lnSpc>
              <a:spcAft>
                <a:spcPts val="600"/>
              </a:spcAft>
            </a:pPr>
            <a:r>
              <a:rPr lang="en-US" sz="2400" dirty="0" smtClean="0"/>
              <a:t>Inequitable access to demanding, rigorous pre-college coursework</a:t>
            </a:r>
          </a:p>
          <a:p>
            <a:pPr>
              <a:lnSpc>
                <a:spcPct val="130000"/>
              </a:lnSpc>
              <a:spcAft>
                <a:spcPts val="600"/>
              </a:spcAft>
            </a:pPr>
            <a:r>
              <a:rPr lang="en-US" sz="2400" dirty="0" smtClean="0"/>
              <a:t>Institutional racism</a:t>
            </a:r>
          </a:p>
          <a:p>
            <a:pPr>
              <a:lnSpc>
                <a:spcPct val="130000"/>
              </a:lnSpc>
              <a:spcAft>
                <a:spcPts val="600"/>
              </a:spcAft>
            </a:pPr>
            <a:r>
              <a:rPr lang="en-US" sz="2400" dirty="0" smtClean="0"/>
              <a:t>Lack of cultural competence among teachers and staff</a:t>
            </a:r>
            <a:endParaRPr lang="en-US" sz="2400" dirty="0"/>
          </a:p>
        </p:txBody>
      </p:sp>
      <p:sp>
        <p:nvSpPr>
          <p:cNvPr id="4" name="TextBox 3"/>
          <p:cNvSpPr txBox="1"/>
          <p:nvPr/>
        </p:nvSpPr>
        <p:spPr>
          <a:xfrm>
            <a:off x="965200" y="6376835"/>
            <a:ext cx="7924800" cy="338554"/>
          </a:xfrm>
          <a:prstGeom prst="rect">
            <a:avLst/>
          </a:prstGeom>
          <a:noFill/>
        </p:spPr>
        <p:txBody>
          <a:bodyPr wrap="square" rtlCol="0">
            <a:spAutoFit/>
          </a:bodyPr>
          <a:lstStyle/>
          <a:p>
            <a:r>
              <a:rPr lang="en-US" sz="1600" dirty="0" smtClean="0"/>
              <a:t>Washington State Institute for Public Policy’s  2008 review of the achievement gap literature</a:t>
            </a:r>
            <a:endParaRPr lang="en-US" sz="1600" dirty="0"/>
          </a:p>
        </p:txBody>
      </p:sp>
    </p:spTree>
    <p:extLst>
      <p:ext uri="{BB962C8B-B14F-4D97-AF65-F5344CB8AC3E}">
        <p14:creationId xmlns:p14="http://schemas.microsoft.com/office/powerpoint/2010/main" val="590039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Ed. Testing Service did 2 correlational studies that identified these school factors: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Curriculum rigor</a:t>
            </a:r>
          </a:p>
          <a:p>
            <a:r>
              <a:rPr lang="en-US" dirty="0" smtClean="0"/>
              <a:t>Teacher preparation</a:t>
            </a:r>
          </a:p>
          <a:p>
            <a:r>
              <a:rPr lang="en-US" dirty="0" smtClean="0"/>
              <a:t>Teacher experience &amp; attendance</a:t>
            </a:r>
          </a:p>
          <a:p>
            <a:r>
              <a:rPr lang="en-US" dirty="0" smtClean="0"/>
              <a:t>Teacher turnover</a:t>
            </a:r>
          </a:p>
          <a:p>
            <a:r>
              <a:rPr lang="en-US" dirty="0" smtClean="0"/>
              <a:t>Teacher expertise in the subject taught</a:t>
            </a:r>
          </a:p>
          <a:p>
            <a:r>
              <a:rPr lang="en-US" dirty="0" smtClean="0"/>
              <a:t>Class size</a:t>
            </a:r>
          </a:p>
          <a:p>
            <a:r>
              <a:rPr lang="en-US" dirty="0" smtClean="0"/>
              <a:t>Less instructional technologies</a:t>
            </a:r>
          </a:p>
          <a:p>
            <a:r>
              <a:rPr lang="en-US" dirty="0" smtClean="0"/>
              <a:t>Less safety </a:t>
            </a:r>
          </a:p>
          <a:p>
            <a:r>
              <a:rPr lang="en-US" dirty="0" smtClean="0"/>
              <a:t>Less parental involvement</a:t>
            </a:r>
          </a:p>
          <a:p>
            <a:endParaRPr lang="en-US" dirty="0"/>
          </a:p>
          <a:p>
            <a:r>
              <a:rPr lang="en-US" dirty="0" smtClean="0"/>
              <a:t>Based on other studies, we could </a:t>
            </a:r>
            <a:r>
              <a:rPr lang="en-US" dirty="0"/>
              <a:t>add attendance and engagement strategies and policies. </a:t>
            </a:r>
          </a:p>
        </p:txBody>
      </p:sp>
      <p:sp>
        <p:nvSpPr>
          <p:cNvPr id="4" name="TextBox 3"/>
          <p:cNvSpPr txBox="1"/>
          <p:nvPr/>
        </p:nvSpPr>
        <p:spPr>
          <a:xfrm>
            <a:off x="1524000" y="6248400"/>
            <a:ext cx="7170937" cy="369332"/>
          </a:xfrm>
          <a:prstGeom prst="rect">
            <a:avLst/>
          </a:prstGeom>
          <a:noFill/>
        </p:spPr>
        <p:txBody>
          <a:bodyPr wrap="none" rtlCol="0">
            <a:spAutoFit/>
          </a:bodyPr>
          <a:lstStyle/>
          <a:p>
            <a:r>
              <a:rPr lang="en-US" dirty="0" smtClean="0"/>
              <a:t>Paul Barton, Parsing the Achievement Gap, I &amp; II, 2003 &amp; 2009 respectively</a:t>
            </a:r>
            <a:endParaRPr lang="en-US" dirty="0"/>
          </a:p>
        </p:txBody>
      </p:sp>
    </p:spTree>
    <p:extLst>
      <p:ext uri="{BB962C8B-B14F-4D97-AF65-F5344CB8AC3E}">
        <p14:creationId xmlns:p14="http://schemas.microsoft.com/office/powerpoint/2010/main" val="2637717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Let’s focus on teacher turnover rates.  How do the 10 districts we identified compare to national teacher turnover rates?</a:t>
            </a:r>
            <a:endParaRPr lang="en-US" sz="2400" dirty="0">
              <a:solidFill>
                <a:schemeClr val="accent1">
                  <a:lumMod val="75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41261666"/>
              </p:ext>
            </p:extLst>
          </p:nvPr>
        </p:nvGraphicFramePr>
        <p:xfrm>
          <a:off x="457200" y="1600200"/>
          <a:ext cx="83820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4785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64171132"/>
              </p:ext>
            </p:extLst>
          </p:nvPr>
        </p:nvGraphicFramePr>
        <p:xfrm>
          <a:off x="152400" y="685800"/>
          <a:ext cx="89916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1284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85101738"/>
              </p:ext>
            </p:extLst>
          </p:nvPr>
        </p:nvGraphicFramePr>
        <p:xfrm>
          <a:off x="228600" y="990600"/>
          <a:ext cx="89154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6490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217535"/>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450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26" y="0"/>
            <a:ext cx="824399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934200" y="838200"/>
            <a:ext cx="1905000" cy="5791200"/>
          </a:xfrm>
          <a:solidFill>
            <a:schemeClr val="bg1">
              <a:lumMod val="95000"/>
            </a:schemeClr>
          </a:solidFill>
          <a:ln w="12700">
            <a:solidFill>
              <a:srgbClr val="B45608"/>
            </a:solidFill>
          </a:ln>
          <a:effectLst>
            <a:outerShdw blurRad="50800" dist="190500" dir="2700000" algn="tl" rotWithShape="0">
              <a:prstClr val="black">
                <a:alpha val="26000"/>
              </a:prstClr>
            </a:outerShdw>
          </a:effectLst>
        </p:spPr>
        <p:txBody>
          <a:bodyPr>
            <a:normAutofit fontScale="90000"/>
          </a:bodyPr>
          <a:lstStyle/>
          <a:p>
            <a:pPr algn="l"/>
            <a:r>
              <a:rPr lang="en-US" sz="2400" dirty="0" smtClean="0"/>
              <a:t>American gaps show in international comparisons:  UNICEF’s rating of child well being places the U.S. near the bottom of developed countries.</a:t>
            </a:r>
            <a:r>
              <a:rPr lang="en-US" sz="2500" dirty="0" smtClean="0"/>
              <a:t/>
            </a:r>
            <a:br>
              <a:rPr lang="en-US" sz="2500" dirty="0" smtClean="0"/>
            </a:br>
            <a:r>
              <a:rPr lang="en-US" sz="2500" dirty="0" smtClean="0"/>
              <a:t/>
            </a:r>
            <a:br>
              <a:rPr lang="en-US" sz="2500" dirty="0" smtClean="0"/>
            </a:br>
            <a:r>
              <a:rPr lang="en-US" sz="1800" dirty="0" smtClean="0">
                <a:latin typeface="+mn-lt"/>
              </a:rPr>
              <a:t>U.S. spends more but gets less in education &amp; health care;  no practical  support for single moms.</a:t>
            </a:r>
            <a:endParaRPr lang="en-US" sz="2500" dirty="0"/>
          </a:p>
        </p:txBody>
      </p:sp>
    </p:spTree>
    <p:extLst>
      <p:ext uri="{BB962C8B-B14F-4D97-AF65-F5344CB8AC3E}">
        <p14:creationId xmlns:p14="http://schemas.microsoft.com/office/powerpoint/2010/main" val="3254494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1983380"/>
              </p:ext>
            </p:extLst>
          </p:nvPr>
        </p:nvGraphicFramePr>
        <p:xfrm>
          <a:off x="228600" y="990600"/>
          <a:ext cx="8915400" cy="5287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7142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5947205"/>
              </p:ext>
            </p:extLst>
          </p:nvPr>
        </p:nvGraphicFramePr>
        <p:xfrm>
          <a:off x="228600" y="990600"/>
          <a:ext cx="89154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695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1190219"/>
              </p:ext>
            </p:extLst>
          </p:nvPr>
        </p:nvGraphicFramePr>
        <p:xfrm>
          <a:off x="152400" y="838200"/>
          <a:ext cx="8991600" cy="5516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2665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0077954"/>
              </p:ext>
            </p:extLst>
          </p:nvPr>
        </p:nvGraphicFramePr>
        <p:xfrm>
          <a:off x="152400" y="990600"/>
          <a:ext cx="89916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6654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83491503"/>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1175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88421821"/>
              </p:ext>
            </p:extLst>
          </p:nvPr>
        </p:nvGraphicFramePr>
        <p:xfrm>
          <a:off x="228600" y="1066800"/>
          <a:ext cx="8915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5012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89204145"/>
              </p:ext>
            </p:extLst>
          </p:nvPr>
        </p:nvGraphicFramePr>
        <p:xfrm>
          <a:off x="228600" y="990600"/>
          <a:ext cx="8915400" cy="533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8070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668405"/>
              </p:ext>
            </p:extLst>
          </p:nvPr>
        </p:nvGraphicFramePr>
        <p:xfrm>
          <a:off x="228600" y="1143000"/>
          <a:ext cx="8915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6400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2620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sz="3600" dirty="0">
                <a:solidFill>
                  <a:schemeClr val="accent1">
                    <a:lumMod val="75000"/>
                  </a:schemeClr>
                </a:solidFill>
              </a:rPr>
              <a:t>I</a:t>
            </a:r>
            <a:r>
              <a:rPr lang="en-US" sz="3600" dirty="0" smtClean="0">
                <a:solidFill>
                  <a:schemeClr val="accent1">
                    <a:lumMod val="75000"/>
                  </a:schemeClr>
                </a:solidFill>
              </a:rPr>
              <a:t>nternational comparisons suggest that nationally, U.S. schools have a problem with teacher turnover, teacher selection, and teacher retention.</a:t>
            </a:r>
            <a:endParaRPr lang="en-US" sz="3600" dirty="0">
              <a:solidFill>
                <a:schemeClr val="accent1">
                  <a:lumMod val="75000"/>
                </a:schemeClr>
              </a:solidFill>
            </a:endParaRPr>
          </a:p>
        </p:txBody>
      </p:sp>
      <p:sp>
        <p:nvSpPr>
          <p:cNvPr id="3" name="Content Placeholder 2"/>
          <p:cNvSpPr>
            <a:spLocks noGrp="1"/>
          </p:cNvSpPr>
          <p:nvPr>
            <p:ph idx="1"/>
          </p:nvPr>
        </p:nvSpPr>
        <p:spPr>
          <a:xfrm>
            <a:off x="457200" y="3429000"/>
            <a:ext cx="8229600" cy="3124200"/>
          </a:xfrm>
        </p:spPr>
        <p:txBody>
          <a:bodyPr>
            <a:normAutofit lnSpcReduction="10000"/>
          </a:bodyPr>
          <a:lstStyle/>
          <a:p>
            <a:pPr marL="0" indent="0">
              <a:buNone/>
            </a:pPr>
            <a:r>
              <a:rPr lang="en-US" dirty="0" smtClean="0"/>
              <a:t>Successful reformers—Finland, Singapore, and South Korea—have yearly turnover rates from 1 to 3 percent.   </a:t>
            </a:r>
          </a:p>
          <a:p>
            <a:pPr marL="0" indent="0">
              <a:buNone/>
            </a:pPr>
            <a:endParaRPr lang="en-US" dirty="0" smtClean="0"/>
          </a:p>
          <a:p>
            <a:pPr marL="0" indent="0">
              <a:buNone/>
            </a:pPr>
            <a:r>
              <a:rPr lang="en-US" dirty="0" smtClean="0"/>
              <a:t>But they are highly selective and carefully control their teacher labor markets.</a:t>
            </a:r>
          </a:p>
          <a:p>
            <a:pPr marL="0" indent="0">
              <a:buNone/>
            </a:pPr>
            <a:endParaRPr lang="en-US" dirty="0"/>
          </a:p>
        </p:txBody>
      </p:sp>
    </p:spTree>
    <p:extLst>
      <p:ext uri="{BB962C8B-B14F-4D97-AF65-F5344CB8AC3E}">
        <p14:creationId xmlns:p14="http://schemas.microsoft.com/office/powerpoint/2010/main" val="3539161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792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Improving the Quality of Teachers</a:t>
            </a:r>
            <a:endParaRPr lang="en-US" sz="3200" dirty="0">
              <a:solidFill>
                <a:schemeClr val="accent1">
                  <a:lumMod val="75000"/>
                </a:schemeClr>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4124" y="1219200"/>
            <a:ext cx="8326476" cy="556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10400" y="381000"/>
            <a:ext cx="1951838" cy="1600438"/>
          </a:xfrm>
          <a:prstGeom prst="rect">
            <a:avLst/>
          </a:prstGeom>
          <a:noFill/>
        </p:spPr>
        <p:txBody>
          <a:bodyPr wrap="square" rtlCol="0">
            <a:spAutoFit/>
          </a:bodyPr>
          <a:lstStyle/>
          <a:p>
            <a:r>
              <a:rPr lang="en-US" sz="1400" dirty="0" smtClean="0"/>
              <a:t>Peter Dolton &amp; Oscar </a:t>
            </a:r>
            <a:r>
              <a:rPr lang="en-US" sz="1400" dirty="0" err="1" smtClean="0"/>
              <a:t>Marcenaro</a:t>
            </a:r>
            <a:r>
              <a:rPr lang="en-US" sz="1400" dirty="0" smtClean="0"/>
              <a:t>-Gutierrez, 2011, Teacher’s Pay and </a:t>
            </a:r>
            <a:r>
              <a:rPr lang="en-US" sz="1400" dirty="0"/>
              <a:t>Pupil Performance, </a:t>
            </a:r>
            <a:r>
              <a:rPr lang="en-US" sz="1400" dirty="0">
                <a:hlinkClick r:id="rId4"/>
              </a:rPr>
              <a:t>http://</a:t>
            </a:r>
            <a:r>
              <a:rPr lang="en-US" sz="1400" dirty="0" smtClean="0">
                <a:hlinkClick r:id="rId4"/>
              </a:rPr>
              <a:t>cep.lse.ac.uk/pubs/download/cp352.pdf</a:t>
            </a:r>
            <a:endParaRPr lang="en-US" sz="1400" dirty="0" smtClean="0"/>
          </a:p>
          <a:p>
            <a:endParaRPr lang="en-US" sz="1400" dirty="0"/>
          </a:p>
        </p:txBody>
      </p:sp>
    </p:spTree>
    <p:extLst>
      <p:ext uri="{BB962C8B-B14F-4D97-AF65-F5344CB8AC3E}">
        <p14:creationId xmlns:p14="http://schemas.microsoft.com/office/powerpoint/2010/main" val="145567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419600" cy="868362"/>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600" dirty="0" smtClean="0">
                <a:solidFill>
                  <a:schemeClr val="accent1">
                    <a:lumMod val="75000"/>
                  </a:schemeClr>
                </a:solidFill>
              </a:rPr>
              <a:t>What causes gaps?</a:t>
            </a:r>
            <a:endParaRPr lang="en-US" sz="3600" dirty="0">
              <a:solidFill>
                <a:schemeClr val="accent1">
                  <a:lumMod val="75000"/>
                </a:schemeClr>
              </a:solidFill>
            </a:endParaRPr>
          </a:p>
        </p:txBody>
      </p:sp>
      <p:sp>
        <p:nvSpPr>
          <p:cNvPr id="3" name="Content Placeholder 2"/>
          <p:cNvSpPr>
            <a:spLocks noGrp="1"/>
          </p:cNvSpPr>
          <p:nvPr>
            <p:ph idx="1"/>
          </p:nvPr>
        </p:nvSpPr>
        <p:spPr>
          <a:xfrm>
            <a:off x="838200" y="1219200"/>
            <a:ext cx="7620000" cy="5105400"/>
          </a:xfrm>
        </p:spPr>
        <p:txBody>
          <a:bodyPr>
            <a:normAutofit fontScale="85000" lnSpcReduction="10000"/>
          </a:bodyPr>
          <a:lstStyle/>
          <a:p>
            <a:pPr marL="0" lvl="0" indent="0">
              <a:spcAft>
                <a:spcPts val="1200"/>
              </a:spcAft>
              <a:buNone/>
            </a:pPr>
            <a:r>
              <a:rPr lang="en-US" i="1" dirty="0" smtClean="0"/>
              <a:t>Because early experience shapes genetic expression and the architectures of many biological systems, both health and academic gaps originate </a:t>
            </a:r>
            <a:r>
              <a:rPr lang="en-US" i="1" dirty="0"/>
              <a:t>in early child development and social </a:t>
            </a:r>
            <a:r>
              <a:rPr lang="en-US" i="1" dirty="0" smtClean="0"/>
              <a:t>interactions, especially with primary caregivers.  </a:t>
            </a:r>
          </a:p>
          <a:p>
            <a:pPr marL="0" lvl="0" indent="0">
              <a:spcAft>
                <a:spcPts val="1200"/>
              </a:spcAft>
              <a:buNone/>
            </a:pPr>
            <a:r>
              <a:rPr lang="en-US" i="1" dirty="0" smtClean="0">
                <a:solidFill>
                  <a:schemeClr val="accent1">
                    <a:lumMod val="75000"/>
                  </a:schemeClr>
                </a:solidFill>
              </a:rPr>
              <a:t>The stressors and risks tied to lower social </a:t>
            </a:r>
            <a:r>
              <a:rPr lang="en-US" i="1" dirty="0">
                <a:solidFill>
                  <a:schemeClr val="accent1">
                    <a:lumMod val="75000"/>
                  </a:schemeClr>
                </a:solidFill>
              </a:rPr>
              <a:t>and </a:t>
            </a:r>
            <a:r>
              <a:rPr lang="en-US" i="1" dirty="0" smtClean="0">
                <a:solidFill>
                  <a:schemeClr val="accent1">
                    <a:lumMod val="75000"/>
                  </a:schemeClr>
                </a:solidFill>
              </a:rPr>
              <a:t>economic status </a:t>
            </a:r>
            <a:r>
              <a:rPr lang="en-US" i="1" dirty="0">
                <a:solidFill>
                  <a:schemeClr val="accent1">
                    <a:lumMod val="75000"/>
                  </a:schemeClr>
                </a:solidFill>
              </a:rPr>
              <a:t>(SES) </a:t>
            </a:r>
            <a:r>
              <a:rPr lang="en-US" i="1" dirty="0" smtClean="0">
                <a:solidFill>
                  <a:schemeClr val="accent1">
                    <a:lumMod val="75000"/>
                  </a:schemeClr>
                </a:solidFill>
              </a:rPr>
              <a:t>have </a:t>
            </a:r>
            <a:r>
              <a:rPr lang="en-US" i="1" dirty="0">
                <a:solidFill>
                  <a:schemeClr val="accent1">
                    <a:lumMod val="75000"/>
                  </a:schemeClr>
                </a:solidFill>
              </a:rPr>
              <a:t>become </a:t>
            </a:r>
            <a:r>
              <a:rPr lang="en-US" i="1" dirty="0" smtClean="0">
                <a:solidFill>
                  <a:schemeClr val="accent1">
                    <a:lumMod val="75000"/>
                  </a:schemeClr>
                </a:solidFill>
              </a:rPr>
              <a:t>much </a:t>
            </a:r>
            <a:r>
              <a:rPr lang="en-US" i="1" dirty="0">
                <a:solidFill>
                  <a:schemeClr val="accent1">
                    <a:lumMod val="75000"/>
                  </a:schemeClr>
                </a:solidFill>
              </a:rPr>
              <a:t>stronger predictor of gaps than ethnicity or race.</a:t>
            </a:r>
            <a:endParaRPr lang="en-US" i="1" dirty="0" smtClean="0">
              <a:solidFill>
                <a:schemeClr val="accent1">
                  <a:lumMod val="75000"/>
                </a:schemeClr>
              </a:solidFill>
            </a:endParaRPr>
          </a:p>
          <a:p>
            <a:pPr marL="0" lvl="0" indent="0">
              <a:spcAft>
                <a:spcPts val="1200"/>
              </a:spcAft>
              <a:buNone/>
            </a:pPr>
            <a:r>
              <a:rPr lang="en-US" i="1" dirty="0" smtClean="0"/>
              <a:t>Once the architectures </a:t>
            </a:r>
            <a:r>
              <a:rPr lang="en-US" i="1" dirty="0"/>
              <a:t>of developing brains and </a:t>
            </a:r>
            <a:r>
              <a:rPr lang="en-US" i="1" dirty="0" smtClean="0"/>
              <a:t>biological </a:t>
            </a:r>
            <a:r>
              <a:rPr lang="en-US" i="1" dirty="0"/>
              <a:t>systems </a:t>
            </a:r>
            <a:r>
              <a:rPr lang="en-US" i="1" dirty="0" smtClean="0"/>
              <a:t>are shaped by stressors and social interactions, gradients in health and achievement persist.  Plasticity is limited. </a:t>
            </a:r>
            <a:endParaRPr lang="en-US" dirty="0"/>
          </a:p>
        </p:txBody>
      </p:sp>
      <p:sp>
        <p:nvSpPr>
          <p:cNvPr id="4" name="TextBox 3"/>
          <p:cNvSpPr txBox="1"/>
          <p:nvPr/>
        </p:nvSpPr>
        <p:spPr>
          <a:xfrm>
            <a:off x="4038600" y="6400800"/>
            <a:ext cx="3593741" cy="369332"/>
          </a:xfrm>
          <a:prstGeom prst="rect">
            <a:avLst/>
          </a:prstGeom>
          <a:noFill/>
        </p:spPr>
        <p:txBody>
          <a:bodyPr wrap="none" rtlCol="0">
            <a:spAutoFit/>
          </a:bodyPr>
          <a:lstStyle/>
          <a:p>
            <a:r>
              <a:rPr lang="en-US" dirty="0" smtClean="0"/>
              <a:t>e.g.  Japanese soldiers; MAOA genes</a:t>
            </a:r>
            <a:endParaRPr lang="en-US" dirty="0"/>
          </a:p>
        </p:txBody>
      </p:sp>
    </p:spTree>
    <p:extLst>
      <p:ext uri="{BB962C8B-B14F-4D97-AF65-F5344CB8AC3E}">
        <p14:creationId xmlns:p14="http://schemas.microsoft.com/office/powerpoint/2010/main" val="2261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545876873"/>
              </p:ext>
            </p:extLst>
          </p:nvPr>
        </p:nvGraphicFramePr>
        <p:xfrm>
          <a:off x="228600" y="152398"/>
          <a:ext cx="8686802" cy="6537734"/>
        </p:xfrm>
        <a:graphic>
          <a:graphicData uri="http://schemas.openxmlformats.org/drawingml/2006/table">
            <a:tbl>
              <a:tblPr/>
              <a:tblGrid>
                <a:gridCol w="410933"/>
                <a:gridCol w="2677864"/>
                <a:gridCol w="1025340"/>
                <a:gridCol w="1025340"/>
                <a:gridCol w="1025340"/>
                <a:gridCol w="2521985"/>
              </a:tblGrid>
              <a:tr h="754826">
                <a:tc gridSpan="6">
                  <a:txBody>
                    <a:bodyPr/>
                    <a:lstStyle/>
                    <a:p>
                      <a:pPr algn="l" fontAlgn="b"/>
                      <a:r>
                        <a:rPr lang="en-US" sz="2400" b="1" i="0" u="none" strike="noStrike" dirty="0">
                          <a:solidFill>
                            <a:srgbClr val="000000"/>
                          </a:solidFill>
                          <a:effectLst/>
                          <a:latin typeface="Calibri"/>
                        </a:rPr>
                        <a:t>International Comparisons of Policies Aimed at </a:t>
                      </a:r>
                      <a:endParaRPr lang="en-US" sz="2400" b="1" i="0" u="none" strike="noStrike" dirty="0" smtClean="0">
                        <a:solidFill>
                          <a:srgbClr val="000000"/>
                        </a:solidFill>
                        <a:effectLst/>
                        <a:latin typeface="Calibri"/>
                      </a:endParaRPr>
                    </a:p>
                    <a:p>
                      <a:pPr algn="l" fontAlgn="b"/>
                      <a:r>
                        <a:rPr lang="en-US" sz="2400" b="1" i="0" u="none" strike="noStrike" dirty="0" smtClean="0">
                          <a:solidFill>
                            <a:srgbClr val="000000"/>
                          </a:solidFill>
                          <a:effectLst/>
                          <a:latin typeface="Calibri"/>
                        </a:rPr>
                        <a:t>Attracting </a:t>
                      </a:r>
                      <a:r>
                        <a:rPr lang="en-US" sz="2400" b="1" i="0" u="none" strike="noStrike" dirty="0">
                          <a:solidFill>
                            <a:srgbClr val="000000"/>
                          </a:solidFill>
                          <a:effectLst/>
                          <a:latin typeface="Calibri"/>
                        </a:rPr>
                        <a:t>and Retaining Teachers</a:t>
                      </a:r>
                    </a:p>
                  </a:txBody>
                  <a:tcPr marL="5710" marR="5710" marT="571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139">
                <a:tc>
                  <a:txBody>
                    <a:bodyPr/>
                    <a:lstStyle/>
                    <a:p>
                      <a:pPr algn="l" fontAlgn="b"/>
                      <a:endParaRPr lang="en-US" sz="1000" b="0" i="0" u="none" strike="noStrike">
                        <a:solidFill>
                          <a:srgbClr val="000000"/>
                        </a:solidFill>
                        <a:effectLst/>
                        <a:latin typeface="Calibri"/>
                      </a:endParaRPr>
                    </a:p>
                  </a:txBody>
                  <a:tcPr marL="5710" marR="5710" marT="5710"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5710" marR="5710" marT="5710" marB="0" anchor="b">
                    <a:lnL>
                      <a:noFill/>
                    </a:lnL>
                    <a:lnR>
                      <a:noFill/>
                    </a:lnR>
                    <a:lnT>
                      <a:noFill/>
                    </a:lnT>
                    <a:lnB>
                      <a:noFill/>
                    </a:lnB>
                  </a:tcPr>
                </a:tc>
                <a:tc gridSpan="4">
                  <a:txBody>
                    <a:bodyPr/>
                    <a:lstStyle/>
                    <a:p>
                      <a:pPr algn="l" fontAlgn="ctr"/>
                      <a:r>
                        <a:rPr lang="en-US" sz="1400" b="1" i="1" u="none" strike="noStrike" dirty="0">
                          <a:solidFill>
                            <a:srgbClr val="1F497D"/>
                          </a:solidFill>
                          <a:effectLst/>
                          <a:latin typeface="Calibri"/>
                        </a:rPr>
                        <a:t>√  significant priority in the country, best-in-class practice</a:t>
                      </a:r>
                    </a:p>
                  </a:txBody>
                  <a:tcPr marL="5710" marR="5710" marT="571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42751">
                <a:tc>
                  <a:txBody>
                    <a:bodyPr/>
                    <a:lstStyle/>
                    <a:p>
                      <a:pPr algn="ctr" fontAlgn="b"/>
                      <a:r>
                        <a:rPr lang="en-US" sz="1400" b="0" i="0" u="none" strike="noStrike" dirty="0">
                          <a:solidFill>
                            <a:srgbClr val="000000"/>
                          </a:solidFill>
                          <a:effectLst/>
                          <a:latin typeface="Calibri"/>
                        </a:rPr>
                        <a:t> </a:t>
                      </a:r>
                    </a:p>
                  </a:txBody>
                  <a:tcPr marL="5710" marR="5710" marT="571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policies to attract/retain top teachers</a:t>
                      </a:r>
                    </a:p>
                  </a:txBody>
                  <a:tcPr marL="5710" marR="5710" marT="5710" marB="0" anchor="b">
                    <a:lnL>
                      <a:noFill/>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Singapore</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Finland</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S. Korea</a:t>
                      </a:r>
                    </a:p>
                  </a:txBody>
                  <a:tcPr marL="5710" marR="5710" marT="5710" marB="0" anchor="b">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U.S.</a:t>
                      </a:r>
                    </a:p>
                  </a:txBody>
                  <a:tcPr marL="5710" marR="5710" marT="5710" marB="0" anchor="b">
                    <a:lnL w="6350" cap="flat" cmpd="sng" algn="ctr">
                      <a:solidFill>
                        <a:srgbClr val="4F81BD"/>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442751">
                <a:tc>
                  <a:txBody>
                    <a:bodyPr/>
                    <a:lstStyle/>
                    <a:p>
                      <a:pPr algn="ctr" fontAlgn="ctr"/>
                      <a:r>
                        <a:rPr lang="en-US" sz="1400" b="0" i="0" u="none" strike="noStrike" dirty="0">
                          <a:solidFill>
                            <a:srgbClr val="000000"/>
                          </a:solidFill>
                          <a:effectLst/>
                          <a:latin typeface="Calibri"/>
                        </a:rPr>
                        <a:t>1</a:t>
                      </a:r>
                    </a:p>
                  </a:txBody>
                  <a:tcPr marL="5710" marR="5710" marT="5710"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selective admissions to teacher training</a:t>
                      </a:r>
                    </a:p>
                  </a:txBody>
                  <a:tcPr marL="102785" marR="5710" marT="5710" marB="0" anchor="ctr">
                    <a:lnL>
                      <a:noFill/>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most programs not selective</a:t>
                      </a:r>
                    </a:p>
                  </a:txBody>
                  <a:tcPr marL="51392" marR="5710" marT="5710" marB="0" anchor="ctr">
                    <a:lnL w="6350" cap="flat" cmpd="sng" algn="ctr">
                      <a:solidFill>
                        <a:srgbClr val="4F81BD"/>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2</a:t>
                      </a:r>
                    </a:p>
                  </a:txBody>
                  <a:tcPr marL="5710" marR="5710" marT="5710" marB="0" anchor="ctr">
                    <a:lnL>
                      <a:noFill/>
                    </a:lnL>
                    <a:lnR>
                      <a:noFill/>
                    </a:lnR>
                    <a:lnT>
                      <a:noFill/>
                    </a:lnT>
                    <a:lnB>
                      <a:noFill/>
                    </a:lnB>
                  </a:tcPr>
                </a:tc>
                <a:tc>
                  <a:txBody>
                    <a:bodyPr/>
                    <a:lstStyle/>
                    <a:p>
                      <a:pPr algn="l" fontAlgn="ctr"/>
                      <a:r>
                        <a:rPr lang="en-US" sz="1400" b="0" i="0" u="none" strike="noStrike" dirty="0">
                          <a:solidFill>
                            <a:srgbClr val="000000"/>
                          </a:solidFill>
                          <a:effectLst/>
                          <a:latin typeface="Calibri"/>
                        </a:rPr>
                        <a:t>government paid teacher training</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students finance own education</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583113">
                <a:tc>
                  <a:txBody>
                    <a:bodyPr/>
                    <a:lstStyle/>
                    <a:p>
                      <a:pPr algn="ctr" fontAlgn="ctr"/>
                      <a:r>
                        <a:rPr lang="en-US" sz="1400" b="0" i="0" u="none" strike="noStrike" dirty="0">
                          <a:solidFill>
                            <a:srgbClr val="000000"/>
                          </a:solidFill>
                          <a:effectLst/>
                          <a:latin typeface="Calibri"/>
                        </a:rPr>
                        <a:t>3</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government regulates supply of teachers to match demand</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oversupply of teachers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4</a:t>
                      </a:r>
                    </a:p>
                  </a:txBody>
                  <a:tcPr marL="5710" marR="5710" marT="5710"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a:rPr>
                        <a:t>professional working environment</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variable working conditions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583113">
                <a:tc>
                  <a:txBody>
                    <a:bodyPr/>
                    <a:lstStyle/>
                    <a:p>
                      <a:pPr algn="ctr" fontAlgn="ctr"/>
                      <a:r>
                        <a:rPr lang="en-US" sz="1400" b="0" i="0" u="none" strike="noStrike" dirty="0">
                          <a:solidFill>
                            <a:srgbClr val="000000"/>
                          </a:solidFill>
                          <a:effectLst/>
                          <a:latin typeface="Calibri"/>
                        </a:rPr>
                        <a:t>5</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competitive compensation</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compensation not attractive to many students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583113">
                <a:tc>
                  <a:txBody>
                    <a:bodyPr/>
                    <a:lstStyle/>
                    <a:p>
                      <a:pPr algn="ctr" fontAlgn="ctr"/>
                      <a:r>
                        <a:rPr lang="en-US" sz="1400" b="0" i="0" u="none" strike="noStrike" dirty="0">
                          <a:solidFill>
                            <a:srgbClr val="000000"/>
                          </a:solidFill>
                          <a:effectLst/>
                          <a:latin typeface="Calibri"/>
                        </a:rPr>
                        <a:t>6</a:t>
                      </a:r>
                    </a:p>
                  </a:txBody>
                  <a:tcPr marL="5710" marR="5710" marT="5710" marB="0" anchor="ctr">
                    <a:lnL>
                      <a:noFill/>
                    </a:lnL>
                    <a:lnR>
                      <a:noFill/>
                    </a:lnR>
                    <a:lnT>
                      <a:noFill/>
                    </a:lnT>
                    <a:lnB>
                      <a:noFill/>
                    </a:lnB>
                  </a:tcPr>
                </a:tc>
                <a:tc>
                  <a:txBody>
                    <a:bodyPr/>
                    <a:lstStyle/>
                    <a:p>
                      <a:pPr algn="l" fontAlgn="ctr"/>
                      <a:r>
                        <a:rPr lang="en-US" sz="1400" b="0" i="0" u="none" strike="noStrike" dirty="0">
                          <a:solidFill>
                            <a:srgbClr val="000000"/>
                          </a:solidFill>
                          <a:effectLst/>
                          <a:latin typeface="Calibri"/>
                        </a:rPr>
                        <a:t>cultural respect accorded to teaching</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respect not comparable to other nations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442751">
                <a:tc>
                  <a:txBody>
                    <a:bodyPr/>
                    <a:lstStyle/>
                    <a:p>
                      <a:pPr algn="ctr" fontAlgn="ctr"/>
                      <a:r>
                        <a:rPr lang="en-US" sz="1400" b="0" i="0" u="none" strike="noStrike" dirty="0">
                          <a:solidFill>
                            <a:srgbClr val="000000"/>
                          </a:solidFill>
                          <a:effectLst/>
                          <a:latin typeface="Calibri"/>
                        </a:rPr>
                        <a:t>7</a:t>
                      </a:r>
                    </a:p>
                  </a:txBody>
                  <a:tcPr marL="5710" marR="5710" marT="5710" marB="0" anchor="ctr">
                    <a:lnL>
                      <a:noFill/>
                    </a:lnL>
                    <a:lnR>
                      <a:noFill/>
                    </a:lnR>
                    <a:lnT>
                      <a:noFill/>
                    </a:lnT>
                    <a:lnB>
                      <a:noFill/>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teaching considered as a career</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ctr" fontAlgn="ctr"/>
                      <a:r>
                        <a:rPr lang="en-US" sz="1400" b="1" i="1" u="none" strike="noStrike" dirty="0">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relatively high attrition in early years</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solidFill>
                      <a:schemeClr val="accent1">
                        <a:lumMod val="20000"/>
                        <a:lumOff val="80000"/>
                      </a:schemeClr>
                    </a:solidFill>
                  </a:tcPr>
                </a:tc>
              </a:tr>
              <a:tr h="442751">
                <a:tc>
                  <a:txBody>
                    <a:bodyPr/>
                    <a:lstStyle/>
                    <a:p>
                      <a:pPr algn="ctr" fontAlgn="ctr"/>
                      <a:r>
                        <a:rPr lang="en-US" sz="1400" b="0" i="0" u="none" strike="noStrike" dirty="0">
                          <a:solidFill>
                            <a:srgbClr val="000000"/>
                          </a:solidFill>
                          <a:effectLst/>
                          <a:latin typeface="Calibri"/>
                        </a:rPr>
                        <a:t>8</a:t>
                      </a:r>
                    </a:p>
                  </a:txBody>
                  <a:tcPr marL="5710" marR="5710" marT="5710"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a:rPr>
                        <a:t>robust opportunities for career advancement</a:t>
                      </a:r>
                    </a:p>
                  </a:txBody>
                  <a:tcPr marL="102785" marR="5710" marT="5710" marB="0" anchor="ctr">
                    <a:lnL>
                      <a:noFill/>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a:rPr>
                        <a:t>limited opportunities for advancement</a:t>
                      </a:r>
                    </a:p>
                  </a:txBody>
                  <a:tcPr marL="51392" marR="5710" marT="5710" marB="0" anchor="ctr">
                    <a:lnL w="6350" cap="flat" cmpd="sng" algn="ctr">
                      <a:solidFill>
                        <a:srgbClr val="4F81BD"/>
                      </a:solidFill>
                      <a:prstDash val="dot"/>
                      <a:round/>
                      <a:headEnd type="none" w="med" len="med"/>
                      <a:tailEnd type="none" w="med" len="med"/>
                    </a:lnL>
                    <a:lnR>
                      <a:noFill/>
                    </a:lnR>
                    <a:lnT>
                      <a:noFill/>
                    </a:lnT>
                    <a:lnB>
                      <a:noFill/>
                    </a:lnB>
                  </a:tcPr>
                </a:tc>
              </a:tr>
              <a:tr h="402811">
                <a:tc>
                  <a:txBody>
                    <a:bodyPr/>
                    <a:lstStyle/>
                    <a:p>
                      <a:pPr algn="ctr" fontAlgn="ctr"/>
                      <a:r>
                        <a:rPr lang="en-US" sz="1400" b="0" i="0" u="none" strike="noStrike" dirty="0">
                          <a:solidFill>
                            <a:srgbClr val="000000"/>
                          </a:solidFill>
                          <a:effectLst/>
                          <a:latin typeface="Calibri"/>
                        </a:rPr>
                        <a:t>9</a:t>
                      </a:r>
                    </a:p>
                  </a:txBody>
                  <a:tcPr marL="5710" marR="5710" marT="5710"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en-US" sz="1400" b="0" i="0" u="none" strike="noStrike">
                          <a:solidFill>
                            <a:srgbClr val="000000"/>
                          </a:solidFill>
                          <a:effectLst/>
                          <a:latin typeface="Calibri"/>
                        </a:rPr>
                        <a:t>performance pay for teachers</a:t>
                      </a:r>
                    </a:p>
                  </a:txBody>
                  <a:tcPr marL="102785" marR="5710" marT="5710" marB="0" anchor="ctr">
                    <a:lnL>
                      <a:noFill/>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 </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1" u="none" strike="noStrike">
                          <a:solidFill>
                            <a:srgbClr val="1F497D"/>
                          </a:solidFill>
                          <a:effectLst/>
                          <a:latin typeface="Calibri"/>
                        </a:rPr>
                        <a:t>√</a:t>
                      </a:r>
                    </a:p>
                  </a:txBody>
                  <a:tcPr marL="5710" marR="5710" marT="5710" marB="0" anchor="ctr">
                    <a:lnL w="6350" cap="flat" cmpd="sng" algn="ctr">
                      <a:solidFill>
                        <a:srgbClr val="4F81BD"/>
                      </a:solidFill>
                      <a:prstDash val="dot"/>
                      <a:round/>
                      <a:headEnd type="none" w="med" len="med"/>
                      <a:tailEnd type="none" w="med" len="med"/>
                    </a:lnL>
                    <a:lnR w="6350" cap="flat" cmpd="sng" algn="ctr">
                      <a:solidFill>
                        <a:srgbClr val="4F81BD"/>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r>
                        <a:rPr lang="en-US" sz="1400" b="0" i="0" u="none" strike="noStrike" dirty="0">
                          <a:solidFill>
                            <a:srgbClr val="000000"/>
                          </a:solidFill>
                          <a:effectLst/>
                          <a:latin typeface="Calibri"/>
                        </a:rPr>
                        <a:t>limited performance pay</a:t>
                      </a:r>
                    </a:p>
                  </a:txBody>
                  <a:tcPr marL="51392" marR="5710" marT="5710" marB="0" anchor="ctr">
                    <a:lnL w="6350" cap="flat" cmpd="sng" algn="ctr">
                      <a:solidFill>
                        <a:srgbClr val="4F81BD"/>
                      </a:solidFill>
                      <a:prstDash val="dot"/>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583113">
                <a:tc gridSpan="6">
                  <a:txBody>
                    <a:bodyPr/>
                    <a:lstStyle/>
                    <a:p>
                      <a:pPr algn="l" fontAlgn="ctr"/>
                      <a:r>
                        <a:rPr lang="en-US" sz="1000" b="0" i="0" u="none" strike="noStrike" dirty="0">
                          <a:solidFill>
                            <a:srgbClr val="000000"/>
                          </a:solidFill>
                          <a:effectLst/>
                          <a:latin typeface="Calibri"/>
                        </a:rPr>
                        <a:t>Source:  Interviews, McKinsey research, </a:t>
                      </a:r>
                      <a:r>
                        <a:rPr lang="en-US" sz="1000" b="0" i="0" u="none" strike="noStrike" dirty="0" err="1">
                          <a:solidFill>
                            <a:srgbClr val="000000"/>
                          </a:solidFill>
                          <a:effectLst/>
                          <a:latin typeface="Calibri"/>
                        </a:rPr>
                        <a:t>Auguste</a:t>
                      </a:r>
                      <a:r>
                        <a:rPr lang="en-US" sz="1000" b="0" i="0" u="none" strike="noStrike" dirty="0">
                          <a:solidFill>
                            <a:srgbClr val="000000"/>
                          </a:solidFill>
                          <a:effectLst/>
                          <a:latin typeface="Calibri"/>
                        </a:rPr>
                        <a:t>, B., </a:t>
                      </a:r>
                      <a:r>
                        <a:rPr lang="en-US" sz="1000" b="0" i="0" u="none" strike="noStrike" dirty="0" err="1">
                          <a:solidFill>
                            <a:srgbClr val="000000"/>
                          </a:solidFill>
                          <a:effectLst/>
                          <a:latin typeface="Calibri"/>
                        </a:rPr>
                        <a:t>Kihn</a:t>
                      </a:r>
                      <a:r>
                        <a:rPr lang="en-US" sz="1000" b="0" i="0" u="none" strike="noStrike" dirty="0">
                          <a:solidFill>
                            <a:srgbClr val="000000"/>
                          </a:solidFill>
                          <a:effectLst/>
                          <a:latin typeface="Calibri"/>
                        </a:rPr>
                        <a:t>, P. and Miller, M. (2010).  Closing the talent gap: Attracting and retaining top-third graduates to careers in teaching.</a:t>
                      </a:r>
                    </a:p>
                  </a:txBody>
                  <a:tcPr marL="5710" marR="5710" marT="571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54775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7136993" cy="566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43000" y="5791200"/>
            <a:ext cx="6629400" cy="762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Kansas teachers’ wages </a:t>
            </a:r>
            <a:r>
              <a:rPr lang="en-US" sz="2400" smtClean="0">
                <a:solidFill>
                  <a:schemeClr val="accent1">
                    <a:lumMod val="75000"/>
                  </a:schemeClr>
                </a:solidFill>
              </a:rPr>
              <a:t>were even lower—70 </a:t>
            </a:r>
            <a:r>
              <a:rPr lang="en-US" sz="2400" dirty="0" smtClean="0">
                <a:solidFill>
                  <a:schemeClr val="accent1">
                    <a:lumMod val="75000"/>
                  </a:schemeClr>
                </a:solidFill>
              </a:rPr>
              <a:t>percent of comparable occupations in 2006.</a:t>
            </a:r>
            <a:endParaRPr lang="en-US" sz="2400" dirty="0">
              <a:solidFill>
                <a:schemeClr val="accent1">
                  <a:lumMod val="75000"/>
                </a:schemeClr>
              </a:solidFill>
            </a:endParaRPr>
          </a:p>
        </p:txBody>
      </p:sp>
    </p:spTree>
    <p:extLst>
      <p:ext uri="{BB962C8B-B14F-4D97-AF65-F5344CB8AC3E}">
        <p14:creationId xmlns:p14="http://schemas.microsoft.com/office/powerpoint/2010/main" val="1418342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401" y="304800"/>
            <a:ext cx="8296813" cy="589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387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8297516" cy="441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630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Among labor market economists, feminization of a profession is a marker of lower status and lower pay.</a:t>
            </a:r>
            <a:endParaRPr lang="en-US" sz="3200" dirty="0">
              <a:solidFill>
                <a:schemeClr val="accent1">
                  <a:lumMod val="75000"/>
                </a:schemeClr>
              </a:solidFill>
            </a:endParaRPr>
          </a:p>
        </p:txBody>
      </p:sp>
    </p:spTree>
    <p:extLst>
      <p:ext uri="{BB962C8B-B14F-4D97-AF65-F5344CB8AC3E}">
        <p14:creationId xmlns:p14="http://schemas.microsoft.com/office/powerpoint/2010/main" val="746515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510242" cy="462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0600" y="5638800"/>
            <a:ext cx="7239000" cy="923330"/>
          </a:xfrm>
          <a:prstGeom prst="rect">
            <a:avLst/>
          </a:prstGeom>
          <a:noFill/>
        </p:spPr>
        <p:txBody>
          <a:bodyPr wrap="square" rtlCol="0">
            <a:spAutoFit/>
          </a:bodyPr>
          <a:lstStyle/>
          <a:p>
            <a:r>
              <a:rPr lang="en-US" dirty="0" smtClean="0"/>
              <a:t>KSDE counts of teacher registrants to teacher hires from the Educators’ Education and Employment tables.  </a:t>
            </a:r>
            <a:r>
              <a:rPr lang="en-US" dirty="0"/>
              <a:t>O</a:t>
            </a:r>
            <a:r>
              <a:rPr lang="en-US" dirty="0" smtClean="0"/>
              <a:t>nly new teachers are included—latent supply of already certified teachers is ignored.</a:t>
            </a:r>
            <a:endParaRPr lang="en-US" dirty="0"/>
          </a:p>
        </p:txBody>
      </p:sp>
      <p:sp>
        <p:nvSpPr>
          <p:cNvPr id="2" name="Title 1"/>
          <p:cNvSpPr>
            <a:spLocks noGrp="1"/>
          </p:cNvSpPr>
          <p:nvPr>
            <p:ph type="title"/>
          </p:nvPr>
        </p:nvSpPr>
        <p:spPr>
          <a:xfrm>
            <a:off x="381000" y="152400"/>
            <a:ext cx="8001000" cy="10668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Lower pay is related to a lack of selectivity and over-supply:</a:t>
            </a:r>
            <a:endParaRPr lang="en-US" sz="3200" dirty="0">
              <a:solidFill>
                <a:schemeClr val="accent1">
                  <a:lumMod val="75000"/>
                </a:schemeClr>
              </a:solidFill>
            </a:endParaRPr>
          </a:p>
        </p:txBody>
      </p:sp>
    </p:spTree>
    <p:extLst>
      <p:ext uri="{BB962C8B-B14F-4D97-AF65-F5344CB8AC3E}">
        <p14:creationId xmlns:p14="http://schemas.microsoft.com/office/powerpoint/2010/main" val="877539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59737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The 3 comparative countries select only the top 20 percent or higher.  Finland selects for social skills, too.  </a:t>
            </a:r>
            <a:endParaRPr lang="en-US" sz="2800" dirty="0">
              <a:solidFill>
                <a:schemeClr val="accent1">
                  <a:lumMod val="75000"/>
                </a:schemeClr>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0" y="300742"/>
            <a:ext cx="6096000" cy="604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53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McKinsey’s researchers did an international comparative study of teacher quality.</a:t>
            </a:r>
            <a:endParaRPr lang="en-US" sz="2800" dirty="0">
              <a:solidFill>
                <a:schemeClr val="accent1">
                  <a:lumMod val="75000"/>
                </a:schemeClr>
              </a:solidFill>
            </a:endParaRPr>
          </a:p>
        </p:txBody>
      </p:sp>
      <p:sp>
        <p:nvSpPr>
          <p:cNvPr id="3" name="Content Placeholder 2"/>
          <p:cNvSpPr>
            <a:spLocks noGrp="1"/>
          </p:cNvSpPr>
          <p:nvPr>
            <p:ph idx="1"/>
          </p:nvPr>
        </p:nvSpPr>
        <p:spPr>
          <a:xfrm>
            <a:off x="457200" y="1828800"/>
            <a:ext cx="8229600" cy="4297363"/>
          </a:xfrm>
        </p:spPr>
        <p:txBody>
          <a:bodyPr/>
          <a:lstStyle/>
          <a:p>
            <a:r>
              <a:rPr lang="en-US" dirty="0" smtClean="0"/>
              <a:t>Improving teacher starting salaries to somewhere above $65K per year, would quadruple the percentage of applicants from the top third of university cohorts.</a:t>
            </a:r>
          </a:p>
          <a:p>
            <a:r>
              <a:rPr lang="en-US" dirty="0" smtClean="0"/>
              <a:t>Current salaries of beginning teachers in the 10 school districts we identified is $43K.</a:t>
            </a:r>
            <a:endParaRPr lang="en-US" dirty="0"/>
          </a:p>
        </p:txBody>
      </p:sp>
      <p:sp>
        <p:nvSpPr>
          <p:cNvPr id="4" name="TextBox 3"/>
          <p:cNvSpPr txBox="1"/>
          <p:nvPr/>
        </p:nvSpPr>
        <p:spPr>
          <a:xfrm>
            <a:off x="2133600" y="5486400"/>
            <a:ext cx="6540445" cy="646331"/>
          </a:xfrm>
          <a:prstGeom prst="rect">
            <a:avLst/>
          </a:prstGeom>
          <a:noFill/>
        </p:spPr>
        <p:txBody>
          <a:bodyPr wrap="none" rtlCol="0">
            <a:spAutoFit/>
          </a:bodyPr>
          <a:lstStyle/>
          <a:p>
            <a:r>
              <a:rPr lang="en-US" dirty="0" err="1" smtClean="0"/>
              <a:t>Auguste</a:t>
            </a:r>
            <a:r>
              <a:rPr lang="en-US" dirty="0" smtClean="0"/>
              <a:t>, </a:t>
            </a:r>
            <a:r>
              <a:rPr lang="en-US" dirty="0" err="1" smtClean="0"/>
              <a:t>Kihn</a:t>
            </a:r>
            <a:r>
              <a:rPr lang="en-US" dirty="0" smtClean="0"/>
              <a:t>, &amp; Miller (2010).  </a:t>
            </a:r>
            <a:r>
              <a:rPr lang="en-US" i="1" dirty="0" smtClean="0"/>
              <a:t>Closing the Talent Gap:</a:t>
            </a:r>
          </a:p>
          <a:p>
            <a:r>
              <a:rPr lang="en-US" i="1" dirty="0" smtClean="0"/>
              <a:t>Attracting and Retaining Top-Third Graduates to Careers in Teaching</a:t>
            </a:r>
            <a:endParaRPr lang="en-US" dirty="0"/>
          </a:p>
        </p:txBody>
      </p:sp>
    </p:spTree>
    <p:extLst>
      <p:ext uri="{BB962C8B-B14F-4D97-AF65-F5344CB8AC3E}">
        <p14:creationId xmlns:p14="http://schemas.microsoft.com/office/powerpoint/2010/main" val="3917179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56" y="2057400"/>
            <a:ext cx="9232499"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858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would it take to put the most talented teachers into the highest need schools and retain them?</a:t>
            </a:r>
            <a:endParaRPr lang="en-US" sz="3200" dirty="0">
              <a:solidFill>
                <a:schemeClr val="accent1">
                  <a:lumMod val="75000"/>
                </a:schemeClr>
              </a:solidFill>
            </a:endParaRPr>
          </a:p>
        </p:txBody>
      </p:sp>
    </p:spTree>
    <p:extLst>
      <p:ext uri="{BB962C8B-B14F-4D97-AF65-F5344CB8AC3E}">
        <p14:creationId xmlns:p14="http://schemas.microsoft.com/office/powerpoint/2010/main" val="244496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3495243"/>
            <a:ext cx="41243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61" y="2581914"/>
            <a:ext cx="3322303"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0854" y="6234752"/>
            <a:ext cx="3090718" cy="369332"/>
          </a:xfrm>
          <a:prstGeom prst="rect">
            <a:avLst/>
          </a:prstGeom>
        </p:spPr>
        <p:txBody>
          <a:bodyPr wrap="none">
            <a:spAutoFit/>
          </a:bodyPr>
          <a:lstStyle/>
          <a:p>
            <a:r>
              <a:rPr lang="en-US" dirty="0"/>
              <a:t>http://tmw.org/tmw-initiative/</a:t>
            </a:r>
          </a:p>
        </p:txBody>
      </p:sp>
      <p:sp>
        <p:nvSpPr>
          <p:cNvPr id="5" name="Rectangle 4"/>
          <p:cNvSpPr/>
          <p:nvPr/>
        </p:nvSpPr>
        <p:spPr>
          <a:xfrm>
            <a:off x="842934" y="6604084"/>
            <a:ext cx="5029200" cy="253916"/>
          </a:xfrm>
          <a:prstGeom prst="rect">
            <a:avLst/>
          </a:prstGeom>
        </p:spPr>
        <p:txBody>
          <a:bodyPr wrap="square">
            <a:spAutoFit/>
          </a:bodyPr>
          <a:lstStyle/>
          <a:p>
            <a:r>
              <a:rPr lang="en-US" sz="1050" dirty="0">
                <a:solidFill>
                  <a:srgbClr val="0000FF"/>
                </a:solidFill>
                <a:latin typeface="Consolas"/>
                <a:ea typeface="Calibri"/>
              </a:rPr>
              <a:t>http://tmw.org/wp/wp-content/uploads/2013/11/TMWvideo_Sept16.mov</a:t>
            </a:r>
            <a:endParaRPr lang="en-US" sz="1050" dirty="0"/>
          </a:p>
        </p:txBody>
      </p:sp>
      <p:sp>
        <p:nvSpPr>
          <p:cNvPr id="7" name="Content Placeholder 2"/>
          <p:cNvSpPr txBox="1">
            <a:spLocks/>
          </p:cNvSpPr>
          <p:nvPr/>
        </p:nvSpPr>
        <p:spPr>
          <a:xfrm>
            <a:off x="4876800" y="1905000"/>
            <a:ext cx="3810000" cy="1600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Should adolescents be taught about optimum child development and how to make their future children smarter?</a:t>
            </a:r>
            <a:endParaRPr lang="en-US" sz="2400" dirty="0"/>
          </a:p>
        </p:txBody>
      </p:sp>
      <p:sp>
        <p:nvSpPr>
          <p:cNvPr id="9" name="Title 1"/>
          <p:cNvSpPr>
            <a:spLocks noGrp="1"/>
          </p:cNvSpPr>
          <p:nvPr>
            <p:ph type="title"/>
          </p:nvPr>
        </p:nvSpPr>
        <p:spPr>
          <a:xfrm>
            <a:off x="457200" y="274638"/>
            <a:ext cx="8229600" cy="1630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Beyond putting, and keeping, the best teachers in the neediest schools, there are lots of promising but untested ideas.</a:t>
            </a:r>
            <a:endParaRPr lang="en-US" sz="3200" dirty="0">
              <a:solidFill>
                <a:schemeClr val="accent1">
                  <a:lumMod val="75000"/>
                </a:schemeClr>
              </a:solidFill>
            </a:endParaRPr>
          </a:p>
        </p:txBody>
      </p:sp>
    </p:spTree>
    <p:extLst>
      <p:ext uri="{BB962C8B-B14F-4D97-AF65-F5344CB8AC3E}">
        <p14:creationId xmlns:p14="http://schemas.microsoft.com/office/powerpoint/2010/main" val="1964709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29400" cy="715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Other promising, unfolding ideas:</a:t>
            </a:r>
            <a:endParaRPr lang="en-US" sz="3200" dirty="0">
              <a:solidFill>
                <a:schemeClr val="accent1">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6832600" cy="361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295400"/>
            <a:ext cx="8229600" cy="1447800"/>
          </a:xfrm>
        </p:spPr>
        <p:txBody>
          <a:bodyPr/>
          <a:lstStyle/>
          <a:p>
            <a:pPr marL="0" indent="0">
              <a:buNone/>
            </a:pPr>
            <a:r>
              <a:rPr lang="en-US" sz="2800" dirty="0" smtClean="0"/>
              <a:t>2 Generation Programs combine services for both the parent and the child, workforce development + high quality EECC; maternal health care + EECC</a:t>
            </a:r>
          </a:p>
          <a:p>
            <a:endParaRPr lang="en-US" dirty="0"/>
          </a:p>
        </p:txBody>
      </p:sp>
      <p:sp>
        <p:nvSpPr>
          <p:cNvPr id="4" name="TextBox 3"/>
          <p:cNvSpPr txBox="1"/>
          <p:nvPr/>
        </p:nvSpPr>
        <p:spPr>
          <a:xfrm>
            <a:off x="867182" y="6333058"/>
            <a:ext cx="8276818" cy="369332"/>
          </a:xfrm>
          <a:prstGeom prst="rect">
            <a:avLst/>
          </a:prstGeom>
          <a:noFill/>
        </p:spPr>
        <p:txBody>
          <a:bodyPr wrap="none" rtlCol="0">
            <a:spAutoFit/>
          </a:bodyPr>
          <a:lstStyle/>
          <a:p>
            <a:r>
              <a:rPr lang="en-US" dirty="0" smtClean="0"/>
              <a:t>Chase-Lansdale &amp; Brooks-Gunn, </a:t>
            </a:r>
            <a:r>
              <a:rPr lang="en-US" i="1" dirty="0" smtClean="0"/>
              <a:t>Two-Generation Programs in the Twenty-First Century</a:t>
            </a:r>
            <a:endParaRPr lang="en-US" i="1" dirty="0"/>
          </a:p>
        </p:txBody>
      </p:sp>
    </p:spTree>
    <p:extLst>
      <p:ext uri="{BB962C8B-B14F-4D97-AF65-F5344CB8AC3E}">
        <p14:creationId xmlns:p14="http://schemas.microsoft.com/office/powerpoint/2010/main" val="1709775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bg1">
              <a:lumMod val="95000"/>
            </a:schemeClr>
          </a:solidFill>
          <a:ln>
            <a:solidFill>
              <a:schemeClr val="accent1"/>
            </a:solidFill>
          </a:ln>
          <a:effectLst>
            <a:outerShdw blurRad="50800" dist="381000" dir="2700000" algn="tl" rotWithShape="0">
              <a:prstClr val="black">
                <a:alpha val="13000"/>
              </a:prstClr>
            </a:outerShdw>
          </a:effectLst>
        </p:spPr>
        <p:txBody>
          <a:bodyPr>
            <a:normAutofit fontScale="90000"/>
          </a:bodyPr>
          <a:lstStyle/>
          <a:p>
            <a:r>
              <a:rPr lang="en-US" dirty="0" smtClean="0">
                <a:solidFill>
                  <a:schemeClr val="accent1">
                    <a:lumMod val="75000"/>
                  </a:schemeClr>
                </a:solidFill>
              </a:rPr>
              <a:t>Poverty Trends within Ethnic Groups</a:t>
            </a:r>
            <a:br>
              <a:rPr lang="en-US" dirty="0" smtClean="0">
                <a:solidFill>
                  <a:schemeClr val="accent1">
                    <a:lumMod val="75000"/>
                  </a:schemeClr>
                </a:solidFill>
              </a:rPr>
            </a:br>
            <a:r>
              <a:rPr lang="en-US" sz="2200" dirty="0" smtClean="0">
                <a:solidFill>
                  <a:schemeClr val="accent1">
                    <a:lumMod val="75000"/>
                  </a:schemeClr>
                </a:solidFill>
              </a:rPr>
              <a:t>Kansas public schools only, all grades and preschool, 2006-2013</a:t>
            </a:r>
            <a:endParaRPr lang="en-US" sz="2200" dirty="0">
              <a:solidFill>
                <a:schemeClr val="accent1">
                  <a:lumMod val="75000"/>
                </a:schemeClr>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 y="1981200"/>
            <a:ext cx="9086850" cy="448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688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400" dirty="0" smtClean="0">
                <a:solidFill>
                  <a:schemeClr val="accent1">
                    <a:lumMod val="75000"/>
                  </a:schemeClr>
                </a:solidFill>
              </a:rPr>
              <a:t>There are now curricula designed to strengthen particular parts of the brain needing further development.</a:t>
            </a:r>
            <a:endParaRPr lang="en-US" sz="2400" dirty="0">
              <a:solidFill>
                <a:schemeClr val="accent1">
                  <a:lumMod val="7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96609"/>
            <a:ext cx="8072707" cy="502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6800" y="6424136"/>
            <a:ext cx="3266022" cy="369332"/>
          </a:xfrm>
          <a:prstGeom prst="rect">
            <a:avLst/>
          </a:prstGeom>
        </p:spPr>
        <p:txBody>
          <a:bodyPr wrap="none">
            <a:spAutoFit/>
          </a:bodyPr>
          <a:lstStyle/>
          <a:p>
            <a:r>
              <a:rPr lang="en-US" dirty="0"/>
              <a:t>http://www.toolsofthemind.org/</a:t>
            </a:r>
          </a:p>
        </p:txBody>
      </p:sp>
    </p:spTree>
    <p:extLst>
      <p:ext uri="{BB962C8B-B14F-4D97-AF65-F5344CB8AC3E}">
        <p14:creationId xmlns:p14="http://schemas.microsoft.com/office/powerpoint/2010/main" val="138606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0969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We are really talking about recommending an experimental design and testing service:</a:t>
            </a:r>
            <a:endParaRPr lang="en-US" sz="3200" dirty="0">
              <a:solidFill>
                <a:schemeClr val="accent1">
                  <a:lumMod val="75000"/>
                </a:schemeClr>
              </a:solidFill>
            </a:endParaRPr>
          </a:p>
        </p:txBody>
      </p:sp>
      <p:sp>
        <p:nvSpPr>
          <p:cNvPr id="3" name="Content Placeholder 2"/>
          <p:cNvSpPr>
            <a:spLocks noGrp="1"/>
          </p:cNvSpPr>
          <p:nvPr>
            <p:ph idx="1"/>
          </p:nvPr>
        </p:nvSpPr>
        <p:spPr>
          <a:xfrm>
            <a:off x="838200" y="1600200"/>
            <a:ext cx="8077200" cy="5257800"/>
          </a:xfrm>
        </p:spPr>
        <p:txBody>
          <a:bodyPr>
            <a:normAutofit fontScale="77500" lnSpcReduction="20000"/>
          </a:bodyPr>
          <a:lstStyle/>
          <a:p>
            <a:pPr marL="514350" indent="-514350">
              <a:spcBef>
                <a:spcPts val="400"/>
              </a:spcBef>
              <a:spcAft>
                <a:spcPts val="1200"/>
              </a:spcAft>
              <a:buFont typeface="+mj-lt"/>
              <a:buAutoNum type="arabicPeriod"/>
            </a:pPr>
            <a:r>
              <a:rPr lang="en-US" dirty="0" smtClean="0"/>
              <a:t>Use well-developed theory to design interventions.</a:t>
            </a:r>
          </a:p>
          <a:p>
            <a:pPr marL="514350" indent="-514350">
              <a:spcBef>
                <a:spcPts val="400"/>
              </a:spcBef>
              <a:spcAft>
                <a:spcPts val="1200"/>
              </a:spcAft>
              <a:buFont typeface="+mj-lt"/>
              <a:buAutoNum type="arabicPeriod"/>
            </a:pPr>
            <a:r>
              <a:rPr lang="en-US" dirty="0" smtClean="0"/>
              <a:t>Engagement &amp; retention of parents is crucial—we must give them strong reasons to invest in the service.</a:t>
            </a:r>
          </a:p>
          <a:p>
            <a:pPr marL="514350" indent="-514350">
              <a:spcBef>
                <a:spcPts val="400"/>
              </a:spcBef>
              <a:spcAft>
                <a:spcPts val="1200"/>
              </a:spcAft>
              <a:buFont typeface="+mj-lt"/>
              <a:buAutoNum type="arabicPeriod"/>
            </a:pPr>
            <a:r>
              <a:rPr lang="en-US" dirty="0" smtClean="0"/>
              <a:t>Use controlled, randomized efficacy pilot trials &amp; tweak as needed.</a:t>
            </a:r>
          </a:p>
          <a:p>
            <a:pPr marL="514350" indent="-514350">
              <a:spcBef>
                <a:spcPts val="400"/>
              </a:spcBef>
              <a:spcAft>
                <a:spcPts val="1200"/>
              </a:spcAft>
              <a:buFont typeface="+mj-lt"/>
              <a:buAutoNum type="arabicPeriod"/>
            </a:pPr>
            <a:r>
              <a:rPr lang="en-US" dirty="0" smtClean="0"/>
              <a:t>In natural settings, use randomized effectiveness trials, &amp; tweak again.</a:t>
            </a:r>
          </a:p>
          <a:p>
            <a:pPr marL="514350" indent="-514350">
              <a:spcBef>
                <a:spcPts val="400"/>
              </a:spcBef>
              <a:spcAft>
                <a:spcPts val="1200"/>
              </a:spcAft>
              <a:buFont typeface="+mj-lt"/>
              <a:buAutoNum type="arabicPeriod"/>
            </a:pPr>
            <a:r>
              <a:rPr lang="en-US" dirty="0" smtClean="0"/>
              <a:t>Move on to replication trials, again with randomized controls, in new settings or with different populations.</a:t>
            </a:r>
          </a:p>
          <a:p>
            <a:pPr marL="514350" indent="-514350">
              <a:spcBef>
                <a:spcPts val="400"/>
              </a:spcBef>
              <a:spcAft>
                <a:spcPts val="1200"/>
              </a:spcAft>
              <a:buFont typeface="+mj-lt"/>
              <a:buAutoNum type="arabicPeriod"/>
            </a:pPr>
            <a:r>
              <a:rPr lang="en-US" dirty="0" smtClean="0"/>
              <a:t>Measure benefits and costs across development (longitudinal data).</a:t>
            </a:r>
          </a:p>
        </p:txBody>
      </p:sp>
    </p:spTree>
    <p:extLst>
      <p:ext uri="{BB962C8B-B14F-4D97-AF65-F5344CB8AC3E}">
        <p14:creationId xmlns:p14="http://schemas.microsoft.com/office/powerpoint/2010/main" val="897413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7162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Questions?  Comments?  Break?</a:t>
            </a:r>
            <a:endParaRPr lang="en-US" sz="3200" dirty="0">
              <a:solidFill>
                <a:schemeClr val="accent1">
                  <a:lumMod val="75000"/>
                </a:schemeClr>
              </a:solidFill>
            </a:endParaRPr>
          </a:p>
        </p:txBody>
      </p:sp>
    </p:spTree>
    <p:extLst>
      <p:ext uri="{BB962C8B-B14F-4D97-AF65-F5344CB8AC3E}">
        <p14:creationId xmlns:p14="http://schemas.microsoft.com/office/powerpoint/2010/main" val="2354901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325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An example of a well-timed intervention:</a:t>
            </a:r>
            <a:endParaRPr lang="en-US" dirty="0">
              <a:solidFill>
                <a:schemeClr val="accent1">
                  <a:lumMod val="75000"/>
                </a:schemeClr>
              </a:solidFill>
            </a:endParaRPr>
          </a:p>
        </p:txBody>
      </p:sp>
      <p:sp>
        <p:nvSpPr>
          <p:cNvPr id="3" name="Content Placeholder 2"/>
          <p:cNvSpPr>
            <a:spLocks noGrp="1"/>
          </p:cNvSpPr>
          <p:nvPr>
            <p:ph idx="1"/>
          </p:nvPr>
        </p:nvSpPr>
        <p:spPr>
          <a:xfrm>
            <a:off x="457200" y="1905000"/>
            <a:ext cx="8229600" cy="4691063"/>
          </a:xfrm>
        </p:spPr>
        <p:txBody>
          <a:bodyPr/>
          <a:lstStyle/>
          <a:p>
            <a:r>
              <a:rPr lang="en-US" dirty="0">
                <a:hlinkClick r:id="rId3"/>
              </a:rPr>
              <a:t>https://</a:t>
            </a:r>
            <a:r>
              <a:rPr lang="en-US" dirty="0" smtClean="0">
                <a:hlinkClick r:id="rId3"/>
              </a:rPr>
              <a:t>www.youtube.com/watch?v=UUP02yTKWWo#t=68</a:t>
            </a:r>
            <a:endParaRPr lang="en-US" dirty="0" smtClean="0"/>
          </a:p>
          <a:p>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6600"/>
            <a:ext cx="5146586" cy="33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959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rmAutofit/>
          </a:bodyPr>
          <a:lstStyle/>
          <a:p>
            <a:pPr algn="l"/>
            <a:r>
              <a:rPr lang="en-US" b="1" dirty="0" smtClean="0">
                <a:solidFill>
                  <a:schemeClr val="accent1">
                    <a:lumMod val="75000"/>
                  </a:schemeClr>
                </a:solidFill>
              </a:rPr>
              <a:t>Early Childhood Remedies</a:t>
            </a:r>
            <a:endParaRPr lang="en-US" b="1" dirty="0">
              <a:solidFill>
                <a:schemeClr val="accent1">
                  <a:lumMod val="75000"/>
                </a:schemeClr>
              </a:solidFill>
            </a:endParaRPr>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marL="514350" indent="-514350">
              <a:spcBef>
                <a:spcPts val="600"/>
              </a:spcBef>
              <a:spcAft>
                <a:spcPts val="600"/>
              </a:spcAft>
              <a:buFont typeface="+mj-lt"/>
              <a:buAutoNum type="arabicPeriod"/>
            </a:pPr>
            <a:r>
              <a:rPr lang="en-US" dirty="0" smtClean="0"/>
              <a:t>High quality, center-based care (EECC)</a:t>
            </a:r>
            <a:r>
              <a:rPr lang="en-US" i="1" dirty="0">
                <a:solidFill>
                  <a:schemeClr val="accent1">
                    <a:lumMod val="75000"/>
                  </a:schemeClr>
                </a:solidFill>
              </a:rPr>
              <a:t> large latent effects on many child outcomes, including academic, and improved parenting / personnel quality </a:t>
            </a:r>
            <a:r>
              <a:rPr lang="en-US" i="1" dirty="0" smtClean="0">
                <a:solidFill>
                  <a:schemeClr val="accent1">
                    <a:lumMod val="75000"/>
                  </a:schemeClr>
                </a:solidFill>
              </a:rPr>
              <a:t>matters</a:t>
            </a:r>
            <a:endParaRPr lang="en-US" dirty="0" smtClean="0"/>
          </a:p>
          <a:p>
            <a:pPr marL="514350" indent="-514350">
              <a:spcBef>
                <a:spcPts val="600"/>
              </a:spcBef>
              <a:spcAft>
                <a:spcPts val="600"/>
              </a:spcAft>
              <a:buFont typeface="+mj-lt"/>
              <a:buAutoNum type="arabicPeriod"/>
            </a:pPr>
            <a:r>
              <a:rPr lang="en-US" dirty="0" smtClean="0"/>
              <a:t>Home-visits by well-trained nurse practitioners </a:t>
            </a:r>
            <a:r>
              <a:rPr lang="en-US" i="1" dirty="0" smtClean="0">
                <a:solidFill>
                  <a:schemeClr val="accent1">
                    <a:lumMod val="75000"/>
                  </a:schemeClr>
                </a:solidFill>
              </a:rPr>
              <a:t>large </a:t>
            </a:r>
            <a:r>
              <a:rPr lang="en-US" i="1" dirty="0">
                <a:solidFill>
                  <a:schemeClr val="accent1">
                    <a:lumMod val="75000"/>
                  </a:schemeClr>
                </a:solidFill>
              </a:rPr>
              <a:t>positive effects on parental nurturance / latent child </a:t>
            </a:r>
            <a:r>
              <a:rPr lang="en-US" i="1" dirty="0" smtClean="0">
                <a:solidFill>
                  <a:schemeClr val="accent1">
                    <a:lumMod val="75000"/>
                  </a:schemeClr>
                </a:solidFill>
              </a:rPr>
              <a:t>effects</a:t>
            </a:r>
          </a:p>
          <a:p>
            <a:pPr marL="514350" indent="-514350">
              <a:spcBef>
                <a:spcPts val="600"/>
              </a:spcBef>
              <a:spcAft>
                <a:spcPts val="600"/>
              </a:spcAft>
              <a:buFont typeface="+mj-lt"/>
              <a:buAutoNum type="arabicPeriod"/>
            </a:pPr>
            <a:r>
              <a:rPr lang="en-US" dirty="0"/>
              <a:t>Family literacy programs like 30 Million Words </a:t>
            </a:r>
            <a:r>
              <a:rPr lang="en-US" i="1" dirty="0">
                <a:solidFill>
                  <a:schemeClr val="accent1">
                    <a:lumMod val="75000"/>
                  </a:schemeClr>
                </a:solidFill>
              </a:rPr>
              <a:t>higher language scores than controls / no randomized studies of 30 Million Words yet</a:t>
            </a:r>
            <a:endParaRPr lang="en-US" dirty="0"/>
          </a:p>
          <a:p>
            <a:pPr marL="514350" indent="-514350">
              <a:spcBef>
                <a:spcPts val="400"/>
              </a:spcBef>
              <a:spcAft>
                <a:spcPts val="1200"/>
              </a:spcAft>
              <a:buFont typeface="+mj-lt"/>
              <a:buAutoNum type="arabicPeriod"/>
            </a:pPr>
            <a:r>
              <a:rPr lang="en-US" dirty="0"/>
              <a:t>Changing parental behaviors to fix child behavior problems like Incredible Years (often used in Head Start)  </a:t>
            </a:r>
            <a:r>
              <a:rPr lang="en-US" i="1" dirty="0">
                <a:solidFill>
                  <a:schemeClr val="accent1">
                    <a:lumMod val="75000"/>
                  </a:schemeClr>
                </a:solidFill>
              </a:rPr>
              <a:t>large positive effects on reducing problem </a:t>
            </a:r>
            <a:r>
              <a:rPr lang="en-US" i="1" dirty="0" smtClean="0">
                <a:solidFill>
                  <a:schemeClr val="accent1">
                    <a:lumMod val="75000"/>
                  </a:schemeClr>
                </a:solidFill>
              </a:rPr>
              <a:t>behaviors</a:t>
            </a:r>
          </a:p>
          <a:p>
            <a:pPr marL="514350" indent="-514350">
              <a:spcBef>
                <a:spcPts val="400"/>
              </a:spcBef>
              <a:spcAft>
                <a:spcPts val="1200"/>
              </a:spcAft>
              <a:buFont typeface="+mj-lt"/>
              <a:buAutoNum type="arabicPeriod"/>
            </a:pPr>
            <a:r>
              <a:rPr lang="en-US" dirty="0" smtClean="0"/>
              <a:t>Pre-Kindergarten with well-paid teachers with 4-year degrees in Early Childhood and Education</a:t>
            </a:r>
            <a:endParaRPr lang="en-US" dirty="0"/>
          </a:p>
        </p:txBody>
      </p:sp>
    </p:spTree>
    <p:extLst>
      <p:ext uri="{BB962C8B-B14F-4D97-AF65-F5344CB8AC3E}">
        <p14:creationId xmlns:p14="http://schemas.microsoft.com/office/powerpoint/2010/main" val="2941556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5635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a:solidFill>
                  <a:schemeClr val="accent1">
                    <a:lumMod val="75000"/>
                  </a:schemeClr>
                </a:solidFill>
              </a:rPr>
              <a:t>Some </a:t>
            </a:r>
            <a:r>
              <a:rPr lang="en-US" sz="3200" dirty="0" smtClean="0">
                <a:solidFill>
                  <a:schemeClr val="accent1">
                    <a:lumMod val="75000"/>
                  </a:schemeClr>
                </a:solidFill>
              </a:rPr>
              <a:t>big cautions: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pPr>
              <a:spcBef>
                <a:spcPts val="1000"/>
              </a:spcBef>
              <a:spcAft>
                <a:spcPts val="1000"/>
              </a:spcAft>
            </a:pPr>
            <a:r>
              <a:rPr lang="en-US" dirty="0" smtClean="0"/>
              <a:t>Parenting </a:t>
            </a:r>
            <a:r>
              <a:rPr lang="en-US" dirty="0"/>
              <a:t>interventions </a:t>
            </a:r>
            <a:r>
              <a:rPr lang="en-US" i="1" dirty="0"/>
              <a:t>can </a:t>
            </a:r>
            <a:r>
              <a:rPr lang="en-US" dirty="0"/>
              <a:t>work but </a:t>
            </a:r>
            <a:r>
              <a:rPr lang="en-US" i="1" dirty="0"/>
              <a:t>many have failed</a:t>
            </a:r>
            <a:r>
              <a:rPr lang="en-US" dirty="0"/>
              <a:t> because of poor design, poor testing and development, and especially because of lower-quality personnel</a:t>
            </a:r>
            <a:r>
              <a:rPr lang="en-US" dirty="0" smtClean="0"/>
              <a:t>.</a:t>
            </a:r>
          </a:p>
          <a:p>
            <a:pPr>
              <a:spcBef>
                <a:spcPts val="1000"/>
              </a:spcBef>
              <a:spcAft>
                <a:spcPts val="1000"/>
              </a:spcAft>
            </a:pPr>
            <a:r>
              <a:rPr lang="en-US" dirty="0" smtClean="0"/>
              <a:t>Programs must give </a:t>
            </a:r>
            <a:r>
              <a:rPr lang="en-US" dirty="0"/>
              <a:t>parents reasons to care and participate </a:t>
            </a:r>
            <a:r>
              <a:rPr lang="en-US" dirty="0" smtClean="0"/>
              <a:t>(</a:t>
            </a:r>
            <a:r>
              <a:rPr lang="en-US" dirty="0"/>
              <a:t>e.g., sector training + EECC; health services + EECC</a:t>
            </a:r>
            <a:r>
              <a:rPr lang="en-US" dirty="0" smtClean="0"/>
              <a:t>).</a:t>
            </a:r>
          </a:p>
          <a:p>
            <a:pPr>
              <a:spcBef>
                <a:spcPts val="1000"/>
              </a:spcBef>
              <a:spcAft>
                <a:spcPts val="1000"/>
              </a:spcAft>
            </a:pPr>
            <a:r>
              <a:rPr lang="en-US" dirty="0"/>
              <a:t>The work we’re doing here as a committee doesn’t qualify us to make well-informed, scientifically defensible recommendations.  But  we could recommend creating a process that does</a:t>
            </a:r>
            <a:r>
              <a:rPr lang="en-US" dirty="0" smtClean="0"/>
              <a:t>.</a:t>
            </a:r>
            <a:endParaRPr lang="en-US" dirty="0"/>
          </a:p>
          <a:p>
            <a:endParaRPr lang="en-US" dirty="0"/>
          </a:p>
        </p:txBody>
      </p:sp>
    </p:spTree>
    <p:extLst>
      <p:ext uri="{BB962C8B-B14F-4D97-AF65-F5344CB8AC3E}">
        <p14:creationId xmlns:p14="http://schemas.microsoft.com/office/powerpoint/2010/main" val="599439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sz="3600" dirty="0" smtClean="0">
                <a:solidFill>
                  <a:schemeClr val="accent1">
                    <a:lumMod val="75000"/>
                  </a:schemeClr>
                </a:solidFill>
              </a:rPr>
              <a:t>High-Quality Early Education Example:  Carolina Abecedarian Project</a:t>
            </a:r>
            <a:endParaRPr lang="en-US" sz="3600"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dirty="0" smtClean="0"/>
              <a:t>111 infants born between 1972 &amp; 1977</a:t>
            </a:r>
          </a:p>
          <a:p>
            <a:r>
              <a:rPr lang="en-US" dirty="0" smtClean="0"/>
              <a:t>Random assignment, treatment group in preschool for 5 years, 6 to 8 hrs. / day, 5 days per week</a:t>
            </a:r>
          </a:p>
          <a:p>
            <a:r>
              <a:rPr lang="en-US" dirty="0" smtClean="0"/>
              <a:t>Game-based activities that cultivated social, emotional, and cognitive development, especially language</a:t>
            </a:r>
          </a:p>
          <a:p>
            <a:r>
              <a:rPr lang="en-US" dirty="0" smtClean="0"/>
              <a:t>Control group got nutritional supplements, social services and health care</a:t>
            </a:r>
          </a:p>
          <a:p>
            <a:endParaRPr lang="en-US" dirty="0"/>
          </a:p>
        </p:txBody>
      </p:sp>
      <p:sp>
        <p:nvSpPr>
          <p:cNvPr id="4" name="Slide Number Placeholder 3"/>
          <p:cNvSpPr>
            <a:spLocks noGrp="1"/>
          </p:cNvSpPr>
          <p:nvPr>
            <p:ph type="sldNum" sz="quarter" idx="12"/>
          </p:nvPr>
        </p:nvSpPr>
        <p:spPr/>
        <p:txBody>
          <a:bodyPr/>
          <a:lstStyle/>
          <a:p>
            <a:fld id="{2C37D27D-F572-42B8-8885-6770D749C2BE}"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2435917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990600"/>
          </a:xfrm>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rmAutofit fontScale="90000"/>
          </a:bodyPr>
          <a:lstStyle/>
          <a:p>
            <a:pPr algn="l"/>
            <a:r>
              <a:rPr lang="en-US" dirty="0" smtClean="0">
                <a:solidFill>
                  <a:schemeClr val="accent1">
                    <a:lumMod val="75000"/>
                  </a:schemeClr>
                </a:solidFill>
              </a:rPr>
              <a:t>Abecedarian Results at age 21:</a:t>
            </a:r>
            <a:endParaRPr lang="en-US" dirty="0">
              <a:solidFill>
                <a:schemeClr val="accent1">
                  <a:lumMod val="75000"/>
                </a:schemeClr>
              </a:solidFill>
            </a:endParaRPr>
          </a:p>
        </p:txBody>
      </p:sp>
      <p:sp>
        <p:nvSpPr>
          <p:cNvPr id="3" name="Content Placeholder 2"/>
          <p:cNvSpPr>
            <a:spLocks noGrp="1"/>
          </p:cNvSpPr>
          <p:nvPr>
            <p:ph idx="1"/>
          </p:nvPr>
        </p:nvSpPr>
        <p:spPr>
          <a:xfrm>
            <a:off x="914400" y="1600200"/>
            <a:ext cx="8229600" cy="4525963"/>
          </a:xfrm>
        </p:spPr>
        <p:txBody>
          <a:bodyPr>
            <a:normAutofit fontScale="92500" lnSpcReduction="10000"/>
          </a:bodyPr>
          <a:lstStyle/>
          <a:p>
            <a:r>
              <a:rPr lang="en-US" dirty="0" smtClean="0"/>
              <a:t>Half-year more education</a:t>
            </a:r>
          </a:p>
          <a:p>
            <a:r>
              <a:rPr lang="en-US" dirty="0" smtClean="0"/>
              <a:t>42% vs. 20% continuing their education</a:t>
            </a:r>
          </a:p>
          <a:p>
            <a:r>
              <a:rPr lang="en-US" dirty="0" smtClean="0"/>
              <a:t>36% vs. 14% attending college</a:t>
            </a:r>
          </a:p>
          <a:p>
            <a:r>
              <a:rPr lang="en-US" dirty="0" smtClean="0"/>
              <a:t>47% vs. 27% in skilled jobs</a:t>
            </a:r>
          </a:p>
          <a:p>
            <a:r>
              <a:rPr lang="en-US" dirty="0" smtClean="0"/>
              <a:t>26% vs. 45% teen parents</a:t>
            </a:r>
          </a:p>
          <a:p>
            <a:endParaRPr lang="en-US" dirty="0"/>
          </a:p>
          <a:p>
            <a:r>
              <a:rPr lang="en-US" dirty="0" smtClean="0"/>
              <a:t>Mothers of participants, esp. those who were teen moms, achieved higher education and employment status</a:t>
            </a:r>
          </a:p>
          <a:p>
            <a:endParaRPr lang="en-US" dirty="0"/>
          </a:p>
        </p:txBody>
      </p:sp>
      <p:sp>
        <p:nvSpPr>
          <p:cNvPr id="4" name="Slide Number Placeholder 3"/>
          <p:cNvSpPr>
            <a:spLocks noGrp="1"/>
          </p:cNvSpPr>
          <p:nvPr>
            <p:ph type="sldNum" sz="quarter" idx="12"/>
          </p:nvPr>
        </p:nvSpPr>
        <p:spPr/>
        <p:txBody>
          <a:bodyPr/>
          <a:lstStyle/>
          <a:p>
            <a:fld id="{2C37D27D-F572-42B8-8885-6770D749C2BE}" type="slidenum">
              <a:rPr lang="en-US" smtClean="0">
                <a:solidFill>
                  <a:srgbClr val="000000"/>
                </a:solidFill>
              </a:rPr>
              <a:pPr/>
              <a:t>67</a:t>
            </a:fld>
            <a:endParaRPr lang="en-US">
              <a:solidFill>
                <a:srgbClr val="000000"/>
              </a:solidFill>
            </a:endParaRPr>
          </a:p>
        </p:txBody>
      </p:sp>
    </p:spTree>
    <p:extLst>
      <p:ext uri="{BB962C8B-B14F-4D97-AF65-F5344CB8AC3E}">
        <p14:creationId xmlns:p14="http://schemas.microsoft.com/office/powerpoint/2010/main" val="27833366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95000"/>
            </a:schemeClr>
          </a:solidFill>
          <a:ln>
            <a:solidFill>
              <a:schemeClr val="accent1">
                <a:lumMod val="75000"/>
              </a:schemeClr>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600" dirty="0" smtClean="0">
                <a:solidFill>
                  <a:schemeClr val="accent1">
                    <a:lumMod val="75000"/>
                  </a:schemeClr>
                </a:solidFill>
              </a:rPr>
              <a:t>Chicago Child-Parent Centers (CPC) are the most realistic model for states.</a:t>
            </a:r>
            <a:endParaRPr lang="en-US" sz="3600" dirty="0">
              <a:solidFill>
                <a:schemeClr val="accent1">
                  <a:lumMod val="75000"/>
                </a:schemeClr>
              </a:solidFill>
            </a:endParaRPr>
          </a:p>
        </p:txBody>
      </p:sp>
      <p:sp>
        <p:nvSpPr>
          <p:cNvPr id="3" name="Content Placeholder 2"/>
          <p:cNvSpPr>
            <a:spLocks noGrp="1"/>
          </p:cNvSpPr>
          <p:nvPr>
            <p:ph idx="1"/>
          </p:nvPr>
        </p:nvSpPr>
        <p:spPr/>
        <p:txBody>
          <a:bodyPr>
            <a:normAutofit fontScale="85000" lnSpcReduction="10000"/>
          </a:bodyPr>
          <a:lstStyle/>
          <a:p>
            <a:r>
              <a:rPr lang="en-US" dirty="0" smtClean="0"/>
              <a:t>One of the largest, publically-funded (Title I) early childhood interventions.</a:t>
            </a:r>
          </a:p>
          <a:p>
            <a:r>
              <a:rPr lang="en-US" dirty="0" smtClean="0"/>
              <a:t>4 decades of operation.</a:t>
            </a:r>
          </a:p>
          <a:p>
            <a:r>
              <a:rPr lang="en-US" dirty="0" smtClean="0"/>
              <a:t>20 CPCs in lowest income neighborhoods of Chicago.</a:t>
            </a:r>
          </a:p>
          <a:p>
            <a:r>
              <a:rPr lang="en-US" dirty="0" smtClean="0"/>
              <a:t>Depending on the methods used, and the age of the participants, the per-dollar return on investments have run from $7 at age 19 to </a:t>
            </a:r>
            <a:r>
              <a:rPr lang="en-US" i="1" dirty="0" smtClean="0">
                <a:solidFill>
                  <a:schemeClr val="accent1">
                    <a:lumMod val="75000"/>
                  </a:schemeClr>
                </a:solidFill>
              </a:rPr>
              <a:t>$22 at age 26.</a:t>
            </a:r>
          </a:p>
          <a:p>
            <a:r>
              <a:rPr lang="en-US" dirty="0" smtClean="0"/>
              <a:t>Even larger returns might be realized by experiments in the design, e.g. coupling with a visiting nurse program; adding a Thirty-Million-Words curriculum; starting at age 1 or 2 through age 3 or 4. </a:t>
            </a:r>
            <a:endParaRPr lang="en-US" dirty="0"/>
          </a:p>
        </p:txBody>
      </p:sp>
    </p:spTree>
    <p:extLst>
      <p:ext uri="{BB962C8B-B14F-4D97-AF65-F5344CB8AC3E}">
        <p14:creationId xmlns:p14="http://schemas.microsoft.com/office/powerpoint/2010/main" val="591618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Theme:  the Quality &amp; Training of Personnel </a:t>
            </a:r>
            <a:endParaRPr lang="en-US" sz="3200"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9747448"/>
              </p:ext>
            </p:extLst>
          </p:nvPr>
        </p:nvGraphicFramePr>
        <p:xfrm>
          <a:off x="457200" y="1828799"/>
          <a:ext cx="8458199" cy="4012038"/>
        </p:xfrm>
        <a:graphic>
          <a:graphicData uri="http://schemas.openxmlformats.org/drawingml/2006/table">
            <a:tbl>
              <a:tblPr firstRow="1" firstCol="1" bandRow="1"/>
              <a:tblGrid>
                <a:gridCol w="2141096"/>
                <a:gridCol w="1044437"/>
                <a:gridCol w="1310267"/>
                <a:gridCol w="914400"/>
                <a:gridCol w="948681"/>
                <a:gridCol w="1084474"/>
                <a:gridCol w="1014844"/>
              </a:tblGrid>
              <a:tr h="1356665">
                <a:tc gridSpan="7">
                  <a:txBody>
                    <a:bodyPr/>
                    <a:lstStyle/>
                    <a:p>
                      <a:pPr marL="0" marR="0">
                        <a:lnSpc>
                          <a:spcPct val="115000"/>
                        </a:lnSpc>
                        <a:spcBef>
                          <a:spcPts val="0"/>
                        </a:spcBef>
                        <a:spcAft>
                          <a:spcPts val="0"/>
                        </a:spcAft>
                      </a:pPr>
                      <a:r>
                        <a:rPr lang="en-US" sz="2200" b="1" dirty="0">
                          <a:effectLst/>
                          <a:latin typeface="Calibri"/>
                          <a:ea typeface="Calibri"/>
                          <a:cs typeface="Times New Roman"/>
                        </a:rPr>
                        <a:t>Magnuson &amp; </a:t>
                      </a:r>
                      <a:r>
                        <a:rPr lang="en-US" sz="2200" b="1" dirty="0" err="1">
                          <a:effectLst/>
                          <a:latin typeface="Calibri"/>
                          <a:ea typeface="Calibri"/>
                          <a:cs typeface="Times New Roman"/>
                        </a:rPr>
                        <a:t>Waldfogel’s</a:t>
                      </a:r>
                      <a:r>
                        <a:rPr lang="en-US" sz="2200" b="1" dirty="0">
                          <a:effectLst/>
                          <a:latin typeface="Calibri"/>
                          <a:ea typeface="Calibri"/>
                          <a:cs typeface="Times New Roman"/>
                        </a:rPr>
                        <a:t> Optimum Scenario:  </a:t>
                      </a:r>
                      <a:endParaRPr lang="en-US" sz="2200" dirty="0">
                        <a:effectLst/>
                        <a:latin typeface="Calibri"/>
                        <a:ea typeface="Calibri"/>
                        <a:cs typeface="Times New Roman"/>
                      </a:endParaRPr>
                    </a:p>
                    <a:p>
                      <a:pPr marL="0" marR="0">
                        <a:lnSpc>
                          <a:spcPct val="115000"/>
                        </a:lnSpc>
                        <a:spcBef>
                          <a:spcPts val="0"/>
                        </a:spcBef>
                        <a:spcAft>
                          <a:spcPts val="0"/>
                        </a:spcAft>
                      </a:pPr>
                      <a:r>
                        <a:rPr lang="en-US" sz="2200" b="1" dirty="0">
                          <a:effectLst/>
                          <a:latin typeface="Calibri"/>
                          <a:ea typeface="Calibri"/>
                          <a:cs typeface="Times New Roman"/>
                        </a:rPr>
                        <a:t>If We Increase the Quality of Head Start and Other Preschools, &amp;</a:t>
                      </a:r>
                      <a:endParaRPr lang="en-US" sz="2200" dirty="0">
                        <a:effectLst/>
                        <a:latin typeface="Calibri"/>
                        <a:ea typeface="Calibri"/>
                        <a:cs typeface="Times New Roman"/>
                      </a:endParaRPr>
                    </a:p>
                    <a:p>
                      <a:pPr marL="0" marR="0">
                        <a:lnSpc>
                          <a:spcPct val="115000"/>
                        </a:lnSpc>
                        <a:spcBef>
                          <a:spcPts val="0"/>
                        </a:spcBef>
                        <a:spcAft>
                          <a:spcPts val="0"/>
                        </a:spcAft>
                      </a:pPr>
                      <a:r>
                        <a:rPr lang="en-US" sz="2200" b="1" dirty="0">
                          <a:effectLst/>
                          <a:latin typeface="Calibri"/>
                          <a:ea typeface="Calibri"/>
                          <a:cs typeface="Times New Roman"/>
                        </a:rPr>
                        <a:t>Admit All Children Below 200% Poverty, </a:t>
                      </a:r>
                      <a:r>
                        <a:rPr lang="en-US" sz="2200" b="1" dirty="0" smtClean="0">
                          <a:effectLst/>
                          <a:latin typeface="Calibri"/>
                          <a:ea typeface="Calibri"/>
                          <a:cs typeface="Times New Roman"/>
                        </a:rPr>
                        <a:t>at 100</a:t>
                      </a:r>
                      <a:r>
                        <a:rPr lang="en-US" sz="2200" b="1" dirty="0">
                          <a:effectLst/>
                          <a:latin typeface="Calibri"/>
                          <a:ea typeface="Calibri"/>
                          <a:cs typeface="Times New Roman"/>
                        </a:rPr>
                        <a:t>% Enrollment</a:t>
                      </a:r>
                      <a:endParaRPr lang="en-US" sz="2200" dirty="0">
                        <a:effectLst/>
                        <a:latin typeface="Calibri"/>
                        <a:ea typeface="Calibri"/>
                        <a:cs typeface="Times New Roman"/>
                      </a:endParaRP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8678">
                <a:tc rowSpan="2">
                  <a:txBody>
                    <a:bodyPr/>
                    <a:lstStyle/>
                    <a:p>
                      <a:pPr marL="0" marR="0" algn="ctr">
                        <a:lnSpc>
                          <a:spcPct val="115000"/>
                        </a:lnSpc>
                        <a:spcBef>
                          <a:spcPts val="0"/>
                        </a:spcBef>
                        <a:spcAft>
                          <a:spcPts val="0"/>
                        </a:spcAft>
                      </a:pPr>
                      <a:r>
                        <a:rPr lang="en-US" sz="2000" b="1" dirty="0">
                          <a:effectLst/>
                          <a:latin typeface="Calibri"/>
                          <a:ea typeface="Calibri"/>
                          <a:cs typeface="Times New Roman"/>
                        </a:rPr>
                        <a:t>Quality Effect</a:t>
                      </a:r>
                      <a:endParaRPr lang="en-US" sz="2000" dirty="0">
                        <a:effectLst/>
                        <a:latin typeface="Calibri"/>
                        <a:ea typeface="Calibri"/>
                        <a:cs typeface="Times New Roman"/>
                      </a:endParaRPr>
                    </a:p>
                    <a:p>
                      <a:pPr marL="0" marR="0" algn="ctr">
                        <a:lnSpc>
                          <a:spcPct val="115000"/>
                        </a:lnSpc>
                        <a:spcBef>
                          <a:spcPts val="0"/>
                        </a:spcBef>
                        <a:spcAft>
                          <a:spcPts val="0"/>
                        </a:spcAft>
                      </a:pPr>
                      <a:r>
                        <a:rPr lang="en-US" sz="2000" b="1" dirty="0">
                          <a:effectLst/>
                          <a:latin typeface="Calibri"/>
                          <a:ea typeface="Calibri"/>
                          <a:cs typeface="Times New Roman"/>
                        </a:rPr>
                        <a:t>in Standard Deviations</a:t>
                      </a:r>
                      <a:endParaRPr lang="en-US" sz="2000" dirty="0">
                        <a:effectLst/>
                        <a:latin typeface="Calibri"/>
                        <a:ea typeface="Calibri"/>
                        <a:cs typeface="Times New Roman"/>
                      </a:endParaRPr>
                    </a:p>
                  </a:txBody>
                  <a:tcPr marL="60973" marR="6097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2000" b="1" dirty="0">
                          <a:effectLst/>
                          <a:latin typeface="Calibri"/>
                          <a:ea typeface="Calibri"/>
                          <a:cs typeface="Times New Roman"/>
                        </a:rPr>
                        <a:t>Increases in Population Average</a:t>
                      </a:r>
                      <a:endParaRPr lang="en-US" sz="2000" dirty="0">
                        <a:effectLst/>
                        <a:latin typeface="Calibri"/>
                        <a:ea typeface="Calibri"/>
                        <a:cs typeface="Times New Roman"/>
                      </a:endParaRPr>
                    </a:p>
                  </a:txBody>
                  <a:tcPr marL="60973" marR="6097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a:effectLst/>
                          <a:latin typeface="Calibri"/>
                          <a:ea typeface="Calibri"/>
                          <a:cs typeface="Times New Roman"/>
                        </a:rPr>
                        <a:t> </a:t>
                      </a:r>
                      <a:endParaRPr lang="en-US" sz="2000">
                        <a:effectLst/>
                        <a:latin typeface="Calibri"/>
                        <a:ea typeface="Calibri"/>
                        <a:cs typeface="Times New Roman"/>
                      </a:endParaRPr>
                    </a:p>
                  </a:txBody>
                  <a:tcPr marL="60973" marR="60973"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2000" b="1" dirty="0">
                          <a:effectLst/>
                          <a:latin typeface="Calibri"/>
                          <a:ea typeface="Calibri"/>
                          <a:cs typeface="Times New Roman"/>
                        </a:rPr>
                        <a:t>Decrease in Gap</a:t>
                      </a:r>
                      <a:endParaRPr lang="en-US" sz="2000" dirty="0">
                        <a:effectLst/>
                        <a:latin typeface="Calibri"/>
                        <a:ea typeface="Calibri"/>
                        <a:cs typeface="Times New Roman"/>
                      </a:endParaRPr>
                    </a:p>
                  </a:txBody>
                  <a:tcPr marL="60973" marR="60973"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58678">
                <a:tc vMerge="1">
                  <a:txBody>
                    <a:bodyPr/>
                    <a:lstStyle/>
                    <a:p>
                      <a:endParaRPr lang="en-US"/>
                    </a:p>
                  </a:txBody>
                  <a:tcPr/>
                </a:tc>
                <a:tc>
                  <a:txBody>
                    <a:bodyPr/>
                    <a:lstStyle/>
                    <a:p>
                      <a:pPr marL="0" marR="0" algn="ctr">
                        <a:lnSpc>
                          <a:spcPct val="115000"/>
                        </a:lnSpc>
                        <a:spcBef>
                          <a:spcPts val="0"/>
                        </a:spcBef>
                        <a:spcAft>
                          <a:spcPts val="0"/>
                        </a:spcAft>
                      </a:pPr>
                      <a:r>
                        <a:rPr lang="en-US" sz="2000">
                          <a:effectLst/>
                          <a:latin typeface="Calibri"/>
                          <a:ea typeface="Calibri"/>
                          <a:cs typeface="Times New Roman"/>
                        </a:rPr>
                        <a:t>Blacks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Hispanics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Whites</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Black / White</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Hispanic / White</a:t>
                      </a:r>
                    </a:p>
                  </a:txBody>
                  <a:tcPr marL="60973" marR="6097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39">
                <a:tc>
                  <a:txBody>
                    <a:bodyPr/>
                    <a:lstStyle/>
                    <a:p>
                      <a:pPr marL="0" marR="0" algn="ctr">
                        <a:lnSpc>
                          <a:spcPct val="115000"/>
                        </a:lnSpc>
                        <a:spcBef>
                          <a:spcPts val="0"/>
                        </a:spcBef>
                        <a:spcAft>
                          <a:spcPts val="0"/>
                        </a:spcAft>
                      </a:pPr>
                      <a:r>
                        <a:rPr lang="en-US" sz="2000" dirty="0">
                          <a:effectLst/>
                          <a:latin typeface="Calibri"/>
                          <a:ea typeface="Calibri"/>
                          <a:cs typeface="Times New Roman"/>
                        </a:rPr>
                        <a:t>.1</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11%</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16%</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5%</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12%</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20%</a:t>
                      </a:r>
                    </a:p>
                  </a:txBody>
                  <a:tcPr marL="60973" marR="60973" marT="0" marB="0" anchor="ctr">
                    <a:lnL>
                      <a:noFill/>
                    </a:lnL>
                    <a:lnR>
                      <a:noFill/>
                    </a:lnR>
                    <a:lnT w="12700" cap="flat" cmpd="sng" algn="ctr">
                      <a:solidFill>
                        <a:srgbClr val="000000"/>
                      </a:solidFill>
                      <a:prstDash val="solid"/>
                      <a:round/>
                      <a:headEnd type="none" w="med" len="med"/>
                      <a:tailEnd type="none" w="med" len="med"/>
                    </a:lnT>
                    <a:lnB>
                      <a:noFill/>
                    </a:lnB>
                  </a:tcPr>
                </a:tc>
              </a:tr>
              <a:tr h="379339">
                <a:tc>
                  <a:txBody>
                    <a:bodyPr/>
                    <a:lstStyle/>
                    <a:p>
                      <a:pPr marL="0" marR="0" algn="ctr">
                        <a:lnSpc>
                          <a:spcPct val="115000"/>
                        </a:lnSpc>
                        <a:spcBef>
                          <a:spcPts val="0"/>
                        </a:spcBef>
                        <a:spcAft>
                          <a:spcPts val="0"/>
                        </a:spcAft>
                      </a:pPr>
                      <a:r>
                        <a:rPr lang="en-US" sz="2000">
                          <a:effectLst/>
                          <a:latin typeface="Calibri"/>
                          <a:ea typeface="Calibri"/>
                          <a:cs typeface="Times New Roman"/>
                        </a:rPr>
                        <a:t>.2</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17%</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22%</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8%</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 </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18%</a:t>
                      </a:r>
                    </a:p>
                  </a:txBody>
                  <a:tcPr marL="60973" marR="60973"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28%</a:t>
                      </a:r>
                    </a:p>
                  </a:txBody>
                  <a:tcPr marL="60973" marR="60973" marT="0" marB="0" anchor="ctr">
                    <a:lnL>
                      <a:noFill/>
                    </a:lnL>
                    <a:lnR>
                      <a:noFill/>
                    </a:lnR>
                    <a:lnT>
                      <a:noFill/>
                    </a:lnT>
                    <a:lnB>
                      <a:noFill/>
                    </a:lnB>
                  </a:tcPr>
                </a:tc>
              </a:tr>
              <a:tr h="379339">
                <a:tc>
                  <a:txBody>
                    <a:bodyPr/>
                    <a:lstStyle/>
                    <a:p>
                      <a:pPr marL="0" marR="0" algn="ctr">
                        <a:lnSpc>
                          <a:spcPct val="115000"/>
                        </a:lnSpc>
                        <a:spcBef>
                          <a:spcPts val="0"/>
                        </a:spcBef>
                        <a:spcAft>
                          <a:spcPts val="0"/>
                        </a:spcAft>
                      </a:pPr>
                      <a:r>
                        <a:rPr lang="en-US" sz="2000">
                          <a:effectLst/>
                          <a:latin typeface="Calibri"/>
                          <a:ea typeface="Calibri"/>
                          <a:cs typeface="Times New Roman"/>
                        </a:rPr>
                        <a:t>.3</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23%</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28%</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10%</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 </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a:ea typeface="Calibri"/>
                          <a:cs typeface="Times New Roman"/>
                        </a:rPr>
                        <a:t>24%</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Calibri"/>
                          <a:ea typeface="Calibri"/>
                          <a:cs typeface="Times New Roman"/>
                        </a:rPr>
                        <a:t>36%</a:t>
                      </a:r>
                    </a:p>
                  </a:txBody>
                  <a:tcPr marL="60973" marR="60973"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1143000" y="5925233"/>
            <a:ext cx="7696200" cy="584775"/>
          </a:xfrm>
          <a:prstGeom prst="rect">
            <a:avLst/>
          </a:prstGeom>
          <a:noFill/>
        </p:spPr>
        <p:txBody>
          <a:bodyPr wrap="square" rtlCol="0">
            <a:spAutoFit/>
          </a:bodyPr>
          <a:lstStyle/>
          <a:p>
            <a:r>
              <a:rPr lang="en-US" sz="1600" dirty="0" smtClean="0"/>
              <a:t>Katherine A. Magnuson &amp; Jane </a:t>
            </a:r>
            <a:r>
              <a:rPr lang="en-US" sz="1600" dirty="0" err="1" smtClean="0"/>
              <a:t>Waldfogel</a:t>
            </a:r>
            <a:r>
              <a:rPr lang="en-US" sz="1600" dirty="0" smtClean="0"/>
              <a:t>, 2005,</a:t>
            </a:r>
          </a:p>
          <a:p>
            <a:r>
              <a:rPr lang="en-US" sz="1600" dirty="0" smtClean="0"/>
              <a:t>Early Childhood Care and Education: Effects on Ethnic and Racial Gaps in School Readiness</a:t>
            </a:r>
            <a:endParaRPr lang="en-US" sz="1600" dirty="0"/>
          </a:p>
        </p:txBody>
      </p:sp>
    </p:spTree>
    <p:extLst>
      <p:ext uri="{BB962C8B-B14F-4D97-AF65-F5344CB8AC3E}">
        <p14:creationId xmlns:p14="http://schemas.microsoft.com/office/powerpoint/2010/main" val="56339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67828740"/>
              </p:ext>
            </p:extLst>
          </p:nvPr>
        </p:nvGraphicFramePr>
        <p:xfrm>
          <a:off x="381000" y="914401"/>
          <a:ext cx="8229600" cy="2298876"/>
        </p:xfrm>
        <a:graphic>
          <a:graphicData uri="http://schemas.openxmlformats.org/drawingml/2006/table">
            <a:tbl>
              <a:tblPr firstRow="1" bandRow="1">
                <a:tableStyleId>{5C22544A-7EE6-4342-B048-85BDC9FD1C3A}</a:tableStyleId>
              </a:tblPr>
              <a:tblGrid>
                <a:gridCol w="914400"/>
                <a:gridCol w="914400"/>
                <a:gridCol w="914400"/>
                <a:gridCol w="914400"/>
                <a:gridCol w="914400"/>
                <a:gridCol w="914400"/>
                <a:gridCol w="914400"/>
                <a:gridCol w="914400"/>
                <a:gridCol w="914400"/>
              </a:tblGrid>
              <a:tr h="380999">
                <a:tc>
                  <a:txBody>
                    <a:bodyPr/>
                    <a:lstStyle/>
                    <a:p>
                      <a:pPr algn="ctr"/>
                      <a:endParaRPr lang="en-US" sz="1200" dirty="0">
                        <a:solidFill>
                          <a:schemeClr val="tx1"/>
                        </a:solidFill>
                      </a:endParaRPr>
                    </a:p>
                  </a:txBody>
                  <a:tcPr anchor="b">
                    <a:solidFill>
                      <a:schemeClr val="bg1"/>
                    </a:solidFill>
                  </a:tcPr>
                </a:tc>
                <a:tc gridSpan="2">
                  <a:txBody>
                    <a:bodyPr/>
                    <a:lstStyle/>
                    <a:p>
                      <a:pPr algn="ctr"/>
                      <a:r>
                        <a:rPr lang="en-US" sz="1600" dirty="0" smtClean="0">
                          <a:solidFill>
                            <a:schemeClr val="tx1"/>
                          </a:solidFill>
                        </a:rPr>
                        <a:t>African-American</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600" dirty="0" smtClean="0">
                          <a:solidFill>
                            <a:schemeClr val="tx1"/>
                          </a:solidFill>
                        </a:rPr>
                        <a:t>Hispanic</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600" dirty="0" smtClean="0">
                          <a:solidFill>
                            <a:schemeClr val="tx1"/>
                          </a:solidFill>
                        </a:rPr>
                        <a:t>White</a:t>
                      </a:r>
                      <a:endParaRPr lang="en-US" sz="1600" dirty="0">
                        <a:solidFill>
                          <a:schemeClr val="tx1"/>
                        </a:solidFill>
                      </a:endParaRPr>
                    </a:p>
                  </a:txBody>
                  <a:tcPr anchor="b">
                    <a:solidFill>
                      <a:schemeClr val="bg1"/>
                    </a:solidFill>
                  </a:tcPr>
                </a:tc>
                <a:tc hMerge="1">
                  <a:txBody>
                    <a:bodyPr/>
                    <a:lstStyle/>
                    <a:p>
                      <a:endParaRPr lang="en-US" dirty="0"/>
                    </a:p>
                  </a:txBody>
                  <a:tcPr/>
                </a:tc>
                <a:tc gridSpan="2">
                  <a:txBody>
                    <a:bodyPr/>
                    <a:lstStyle/>
                    <a:p>
                      <a:pPr algn="ctr"/>
                      <a:r>
                        <a:rPr lang="en-US" sz="1200" dirty="0" smtClean="0">
                          <a:solidFill>
                            <a:schemeClr val="tx1"/>
                          </a:solidFill>
                        </a:rPr>
                        <a:t>Mixed, Other,  Unknown</a:t>
                      </a:r>
                      <a:endParaRPr lang="en-US" sz="1200" dirty="0">
                        <a:solidFill>
                          <a:schemeClr val="tx1"/>
                        </a:solidFill>
                      </a:endParaRPr>
                    </a:p>
                  </a:txBody>
                  <a:tcPr anchor="b">
                    <a:solidFill>
                      <a:schemeClr val="bg1"/>
                    </a:solidFill>
                  </a:tcPr>
                </a:tc>
                <a:tc hMerge="1">
                  <a:txBody>
                    <a:bodyPr/>
                    <a:lstStyle/>
                    <a:p>
                      <a:endParaRPr lang="en-US" dirty="0"/>
                    </a:p>
                  </a:txBody>
                  <a:tcPr/>
                </a:tc>
              </a:tr>
              <a:tr h="329336">
                <a:tc>
                  <a:txBody>
                    <a:bodyPr/>
                    <a:lstStyle/>
                    <a:p>
                      <a:endParaRPr lang="en-US" sz="1400" dirty="0">
                        <a:solidFill>
                          <a:schemeClr val="tx1"/>
                        </a:solidFill>
                      </a:endParaRPr>
                    </a:p>
                  </a:txBody>
                  <a:tcPr>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n</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 of pop.</a:t>
                      </a:r>
                      <a:endParaRPr lang="en-US" sz="1400" dirty="0">
                        <a:solidFill>
                          <a:schemeClr val="tx1"/>
                        </a:solidFill>
                      </a:endParaRPr>
                    </a:p>
                  </a:txBody>
                  <a:tcPr anchor="b">
                    <a:solidFill>
                      <a:schemeClr val="bg1"/>
                    </a:solidFill>
                  </a:tcPr>
                </a:tc>
              </a:tr>
              <a:tr h="329336">
                <a:tc gridSpan="9">
                  <a:txBody>
                    <a:bodyPr/>
                    <a:lstStyle/>
                    <a:p>
                      <a:r>
                        <a:rPr lang="en-US" sz="1600" i="1" dirty="0" smtClean="0"/>
                        <a:t>Child Characteristics</a:t>
                      </a:r>
                      <a:endParaRPr lang="en-US" sz="1600" i="1"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29336">
                <a:tc>
                  <a:txBody>
                    <a:bodyPr/>
                    <a:lstStyle/>
                    <a:p>
                      <a:pPr algn="r"/>
                      <a:r>
                        <a:rPr lang="en-US" sz="1600" dirty="0" smtClean="0"/>
                        <a:t>males</a:t>
                      </a:r>
                      <a:endParaRPr lang="en-US" sz="1600" dirty="0"/>
                    </a:p>
                  </a:txBody>
                  <a:tcPr/>
                </a:tc>
                <a:tc>
                  <a:txBody>
                    <a:bodyPr/>
                    <a:lstStyle/>
                    <a:p>
                      <a:pPr algn="ctr"/>
                      <a:r>
                        <a:rPr lang="en-US" sz="1600" dirty="0" smtClean="0"/>
                        <a:t>9,331</a:t>
                      </a:r>
                      <a:endParaRPr lang="en-US" sz="1600" dirty="0"/>
                    </a:p>
                  </a:txBody>
                  <a:tcPr/>
                </a:tc>
                <a:tc>
                  <a:txBody>
                    <a:bodyPr/>
                    <a:lstStyle/>
                    <a:p>
                      <a:pPr algn="ctr"/>
                      <a:r>
                        <a:rPr lang="en-US" sz="1600" dirty="0" smtClean="0"/>
                        <a:t>3.5</a:t>
                      </a:r>
                      <a:endParaRPr lang="en-US" sz="1600" dirty="0"/>
                    </a:p>
                  </a:txBody>
                  <a:tcPr/>
                </a:tc>
                <a:tc>
                  <a:txBody>
                    <a:bodyPr/>
                    <a:lstStyle/>
                    <a:p>
                      <a:pPr algn="ctr"/>
                      <a:r>
                        <a:rPr lang="en-US" sz="1600" dirty="0" smtClean="0"/>
                        <a:t>11,536</a:t>
                      </a:r>
                      <a:endParaRPr lang="en-US" sz="1600" dirty="0"/>
                    </a:p>
                  </a:txBody>
                  <a:tcPr/>
                </a:tc>
                <a:tc>
                  <a:txBody>
                    <a:bodyPr/>
                    <a:lstStyle/>
                    <a:p>
                      <a:pPr algn="ctr"/>
                      <a:r>
                        <a:rPr lang="en-US" sz="1600" dirty="0" smtClean="0"/>
                        <a:t>4.3</a:t>
                      </a:r>
                      <a:endParaRPr lang="en-US" sz="1600" dirty="0"/>
                    </a:p>
                  </a:txBody>
                  <a:tcPr/>
                </a:tc>
                <a:tc>
                  <a:txBody>
                    <a:bodyPr/>
                    <a:lstStyle/>
                    <a:p>
                      <a:pPr algn="ctr"/>
                      <a:r>
                        <a:rPr lang="en-US" sz="1600" dirty="0" smtClean="0"/>
                        <a:t>100,111</a:t>
                      </a:r>
                      <a:endParaRPr lang="en-US" sz="1600" dirty="0"/>
                    </a:p>
                  </a:txBody>
                  <a:tcPr/>
                </a:tc>
                <a:tc>
                  <a:txBody>
                    <a:bodyPr/>
                    <a:lstStyle/>
                    <a:p>
                      <a:pPr algn="ctr"/>
                      <a:r>
                        <a:rPr lang="en-US" sz="1600" dirty="0" smtClean="0"/>
                        <a:t>37.5</a:t>
                      </a:r>
                      <a:endParaRPr lang="en-US" sz="1600" dirty="0"/>
                    </a:p>
                  </a:txBody>
                  <a:tcPr/>
                </a:tc>
                <a:tc>
                  <a:txBody>
                    <a:bodyPr/>
                    <a:lstStyle/>
                    <a:p>
                      <a:pPr algn="ctr"/>
                      <a:r>
                        <a:rPr lang="en-US" sz="1600" dirty="0" smtClean="0"/>
                        <a:t>16,068</a:t>
                      </a:r>
                      <a:endParaRPr lang="en-US" sz="1600" dirty="0"/>
                    </a:p>
                  </a:txBody>
                  <a:tcPr/>
                </a:tc>
                <a:tc>
                  <a:txBody>
                    <a:bodyPr/>
                    <a:lstStyle/>
                    <a:p>
                      <a:pPr algn="ctr"/>
                      <a:r>
                        <a:rPr lang="en-US" sz="1600" dirty="0" smtClean="0"/>
                        <a:t>6.0</a:t>
                      </a:r>
                      <a:endParaRPr lang="en-US" sz="1600" dirty="0"/>
                    </a:p>
                  </a:txBody>
                  <a:tcPr/>
                </a:tc>
              </a:tr>
              <a:tr h="329336">
                <a:tc>
                  <a:txBody>
                    <a:bodyPr/>
                    <a:lstStyle/>
                    <a:p>
                      <a:pPr algn="r"/>
                      <a:r>
                        <a:rPr lang="en-US" sz="1600" dirty="0" smtClean="0"/>
                        <a:t>females</a:t>
                      </a:r>
                      <a:endParaRPr lang="en-US" sz="1600" dirty="0"/>
                    </a:p>
                  </a:txBody>
                  <a:tcPr/>
                </a:tc>
                <a:tc>
                  <a:txBody>
                    <a:bodyPr/>
                    <a:lstStyle/>
                    <a:p>
                      <a:pPr algn="ctr"/>
                      <a:r>
                        <a:rPr lang="en-US" sz="1600" dirty="0" smtClean="0"/>
                        <a:t>8,998</a:t>
                      </a:r>
                      <a:endParaRPr lang="en-US" sz="1600" dirty="0"/>
                    </a:p>
                  </a:txBody>
                  <a:tcPr/>
                </a:tc>
                <a:tc>
                  <a:txBody>
                    <a:bodyPr/>
                    <a:lstStyle/>
                    <a:p>
                      <a:pPr algn="ctr"/>
                      <a:r>
                        <a:rPr lang="en-US" sz="1600" dirty="0" smtClean="0"/>
                        <a:t>3.4</a:t>
                      </a:r>
                      <a:endParaRPr lang="en-US" sz="1600" dirty="0"/>
                    </a:p>
                  </a:txBody>
                  <a:tcPr/>
                </a:tc>
                <a:tc>
                  <a:txBody>
                    <a:bodyPr/>
                    <a:lstStyle/>
                    <a:p>
                      <a:pPr algn="ctr"/>
                      <a:r>
                        <a:rPr lang="en-US" sz="1600" dirty="0" smtClean="0"/>
                        <a:t>10,964</a:t>
                      </a:r>
                      <a:endParaRPr lang="en-US" sz="1600" dirty="0"/>
                    </a:p>
                  </a:txBody>
                  <a:tcPr/>
                </a:tc>
                <a:tc>
                  <a:txBody>
                    <a:bodyPr/>
                    <a:lstStyle/>
                    <a:p>
                      <a:pPr algn="ctr"/>
                      <a:r>
                        <a:rPr lang="en-US" sz="1600" dirty="0" smtClean="0"/>
                        <a:t>4.1</a:t>
                      </a:r>
                      <a:endParaRPr lang="en-US" sz="1600" dirty="0"/>
                    </a:p>
                  </a:txBody>
                  <a:tcPr/>
                </a:tc>
                <a:tc>
                  <a:txBody>
                    <a:bodyPr/>
                    <a:lstStyle/>
                    <a:p>
                      <a:pPr algn="ctr"/>
                      <a:r>
                        <a:rPr lang="en-US" sz="1600" dirty="0" smtClean="0"/>
                        <a:t>94,556</a:t>
                      </a:r>
                      <a:endParaRPr lang="en-US" sz="1600" dirty="0"/>
                    </a:p>
                  </a:txBody>
                  <a:tcPr/>
                </a:tc>
                <a:tc>
                  <a:txBody>
                    <a:bodyPr/>
                    <a:lstStyle/>
                    <a:p>
                      <a:pPr algn="ctr"/>
                      <a:r>
                        <a:rPr lang="en-US" sz="1600" dirty="0" smtClean="0"/>
                        <a:t>35.4</a:t>
                      </a:r>
                      <a:endParaRPr lang="en-US" sz="1600" dirty="0"/>
                    </a:p>
                  </a:txBody>
                  <a:tcPr/>
                </a:tc>
                <a:tc>
                  <a:txBody>
                    <a:bodyPr/>
                    <a:lstStyle/>
                    <a:p>
                      <a:pPr algn="ctr"/>
                      <a:r>
                        <a:rPr lang="en-US" sz="1600" dirty="0" smtClean="0"/>
                        <a:t>15,316</a:t>
                      </a:r>
                      <a:endParaRPr lang="en-US" sz="1600" dirty="0"/>
                    </a:p>
                  </a:txBody>
                  <a:tcPr/>
                </a:tc>
                <a:tc>
                  <a:txBody>
                    <a:bodyPr/>
                    <a:lstStyle/>
                    <a:p>
                      <a:pPr algn="ctr"/>
                      <a:r>
                        <a:rPr lang="en-US" sz="1600" dirty="0" smtClean="0"/>
                        <a:t>5.7</a:t>
                      </a:r>
                      <a:endParaRPr lang="en-US" sz="1600" dirty="0"/>
                    </a:p>
                  </a:txBody>
                  <a:tcPr/>
                </a:tc>
              </a:tr>
              <a:tr h="240957">
                <a:tc gridSpan="9">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1" u="none" strike="noStrike" dirty="0" smtClean="0">
                          <a:solidFill>
                            <a:srgbClr val="000000"/>
                          </a:solidFill>
                          <a:effectLst/>
                          <a:latin typeface="+mn-lt"/>
                        </a:rPr>
                        <a:t>  male/female ratio</a:t>
                      </a:r>
                    </a:p>
                  </a:txBody>
                  <a:tcPr marL="9525" marR="9525" marT="9525" marB="0" anchor="b">
                    <a:solidFill>
                      <a:schemeClr val="bg1"/>
                    </a:solidFill>
                  </a:tcPr>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29336">
                <a:tc>
                  <a:txBody>
                    <a:bodyPr/>
                    <a:lstStyle/>
                    <a:p>
                      <a:pPr algn="ctr" fontAlgn="b"/>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a:solidFill>
                            <a:srgbClr val="000000"/>
                          </a:solidFill>
                          <a:effectLst/>
                          <a:latin typeface="Calibri"/>
                        </a:rPr>
                        <a:t>1.0370</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1.0522</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1.0587</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a:solidFill>
                            <a:srgbClr val="000000"/>
                          </a:solidFill>
                          <a:effectLst/>
                          <a:latin typeface="Calibri"/>
                        </a:rPr>
                        <a:t>1.0491</a:t>
                      </a: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bl>
          </a:graphicData>
        </a:graphic>
      </p:graphicFrame>
      <p:sp>
        <p:nvSpPr>
          <p:cNvPr id="2" name="Title 1"/>
          <p:cNvSpPr>
            <a:spLocks noGrp="1"/>
          </p:cNvSpPr>
          <p:nvPr>
            <p:ph type="title"/>
          </p:nvPr>
        </p:nvSpPr>
        <p:spPr>
          <a:xfrm>
            <a:off x="381000" y="152400"/>
            <a:ext cx="5029200" cy="762000"/>
          </a:xfrm>
          <a:solidFill>
            <a:schemeClr val="bg1">
              <a:lumMod val="95000"/>
            </a:schemeClr>
          </a:solidFill>
          <a:ln>
            <a:solidFill>
              <a:schemeClr val="accent1"/>
            </a:solidFill>
          </a:ln>
          <a:effectLst>
            <a:outerShdw blurRad="50800" dist="101600" dir="2700000" algn="tl" rotWithShape="0">
              <a:prstClr val="black">
                <a:alpha val="17000"/>
              </a:prstClr>
            </a:outerShdw>
          </a:effectLst>
        </p:spPr>
        <p:txBody>
          <a:bodyPr lIns="182880" tIns="91440" rIns="182880" bIns="91440">
            <a:normAutofit fontScale="90000"/>
          </a:bodyPr>
          <a:lstStyle/>
          <a:p>
            <a:pPr algn="l"/>
            <a:r>
              <a:rPr lang="en-US" sz="2000" dirty="0" smtClean="0">
                <a:solidFill>
                  <a:schemeClr val="accent1">
                    <a:lumMod val="75000"/>
                  </a:schemeClr>
                </a:solidFill>
              </a:rPr>
              <a:t>Kansas Newborns by Ethnicity &amp; Characteristics, </a:t>
            </a:r>
            <a:br>
              <a:rPr lang="en-US" sz="2000" dirty="0" smtClean="0">
                <a:solidFill>
                  <a:schemeClr val="accent1">
                    <a:lumMod val="75000"/>
                  </a:schemeClr>
                </a:solidFill>
              </a:rPr>
            </a:br>
            <a:r>
              <a:rPr lang="en-US" sz="2000" dirty="0" smtClean="0">
                <a:solidFill>
                  <a:schemeClr val="accent1">
                    <a:lumMod val="75000"/>
                  </a:schemeClr>
                </a:solidFill>
              </a:rPr>
              <a:t>from Kansas Birth Records, 1995-2001</a:t>
            </a:r>
            <a:endParaRPr lang="en-US" dirty="0">
              <a:solidFill>
                <a:schemeClr val="accent1">
                  <a:lumMod val="75000"/>
                </a:schemeClr>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1426336379"/>
              </p:ext>
            </p:extLst>
          </p:nvPr>
        </p:nvGraphicFramePr>
        <p:xfrm>
          <a:off x="381000" y="3375016"/>
          <a:ext cx="8229600" cy="3084777"/>
        </p:xfrm>
        <a:graphic>
          <a:graphicData uri="http://schemas.openxmlformats.org/drawingml/2006/table">
            <a:tbl>
              <a:tblPr firstRow="1" bandRow="1">
                <a:tableStyleId>{5C22544A-7EE6-4342-B048-85BDC9FD1C3A}</a:tableStyleId>
              </a:tblPr>
              <a:tblGrid>
                <a:gridCol w="914400"/>
                <a:gridCol w="914400"/>
                <a:gridCol w="914400"/>
                <a:gridCol w="914400"/>
                <a:gridCol w="914400"/>
                <a:gridCol w="914400"/>
                <a:gridCol w="914400"/>
                <a:gridCol w="914400"/>
                <a:gridCol w="914400"/>
              </a:tblGrid>
              <a:tr h="307803">
                <a:tc>
                  <a:txBody>
                    <a:bodyPr/>
                    <a:lstStyle/>
                    <a:p>
                      <a:endParaRPr lang="en-US" sz="1400" dirty="0">
                        <a:solidFill>
                          <a:schemeClr val="tx1"/>
                        </a:solidFill>
                      </a:endParaRPr>
                    </a:p>
                  </a:txBody>
                  <a:tcPr>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c>
                  <a:txBody>
                    <a:bodyPr/>
                    <a:lstStyle/>
                    <a:p>
                      <a:pPr algn="ctr"/>
                      <a:r>
                        <a:rPr lang="en-US" sz="1400" dirty="0" smtClean="0">
                          <a:solidFill>
                            <a:schemeClr val="tx1"/>
                          </a:solidFill>
                        </a:rPr>
                        <a:t>mean</a:t>
                      </a:r>
                      <a:endParaRPr lang="en-US" sz="1400" dirty="0">
                        <a:solidFill>
                          <a:schemeClr val="tx1"/>
                        </a:solidFill>
                      </a:endParaRPr>
                    </a:p>
                  </a:txBody>
                  <a:tcPr anchor="b">
                    <a:solidFill>
                      <a:schemeClr val="bg1"/>
                    </a:solidFill>
                  </a:tcPr>
                </a:tc>
                <a:tc>
                  <a:txBody>
                    <a:bodyPr/>
                    <a:lstStyle/>
                    <a:p>
                      <a:pPr algn="ctr"/>
                      <a:r>
                        <a:rPr lang="en-US" sz="1400" dirty="0" err="1" smtClean="0">
                          <a:solidFill>
                            <a:schemeClr val="tx1"/>
                          </a:solidFill>
                        </a:rPr>
                        <a:t>sd</a:t>
                      </a:r>
                      <a:endParaRPr lang="en-US" sz="1400" dirty="0">
                        <a:solidFill>
                          <a:schemeClr val="tx1"/>
                        </a:solidFill>
                      </a:endParaRPr>
                    </a:p>
                  </a:txBody>
                  <a:tcPr anchor="b">
                    <a:solidFill>
                      <a:schemeClr val="bg1"/>
                    </a:solidFill>
                  </a:tcPr>
                </a:tc>
              </a:tr>
              <a:tr h="307803">
                <a:tc gridSpan="9">
                  <a:txBody>
                    <a:bodyPr/>
                    <a:lstStyle/>
                    <a:p>
                      <a:r>
                        <a:rPr lang="en-US" sz="1600" i="1" dirty="0" smtClean="0"/>
                        <a:t>birth weights</a:t>
                      </a:r>
                      <a:endParaRPr lang="en-US" sz="1600" i="1" dirty="0"/>
                    </a:p>
                  </a:txBody>
                  <a:tcP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07803">
                <a:tc>
                  <a:txBody>
                    <a:bodyPr/>
                    <a:lstStyle/>
                    <a:p>
                      <a:pPr algn="r"/>
                      <a:r>
                        <a:rPr lang="en-US" sz="1600" dirty="0" smtClean="0"/>
                        <a:t>males</a:t>
                      </a:r>
                      <a:endParaRPr lang="en-US" sz="1600" dirty="0"/>
                    </a:p>
                  </a:txBody>
                  <a:tcPr/>
                </a:tc>
                <a:tc>
                  <a:txBody>
                    <a:bodyPr/>
                    <a:lstStyle/>
                    <a:p>
                      <a:pPr algn="ctr"/>
                      <a:r>
                        <a:rPr lang="en-US" sz="1600" dirty="0" smtClean="0"/>
                        <a:t>3,157</a:t>
                      </a:r>
                      <a:endParaRPr lang="en-US" sz="1600" dirty="0"/>
                    </a:p>
                  </a:txBody>
                  <a:tcPr/>
                </a:tc>
                <a:tc>
                  <a:txBody>
                    <a:bodyPr/>
                    <a:lstStyle/>
                    <a:p>
                      <a:pPr algn="ctr"/>
                      <a:r>
                        <a:rPr lang="en-US" sz="1600" dirty="0" smtClean="0"/>
                        <a:t>666</a:t>
                      </a:r>
                      <a:endParaRPr lang="en-US" sz="1600" dirty="0"/>
                    </a:p>
                  </a:txBody>
                  <a:tcPr/>
                </a:tc>
                <a:tc>
                  <a:txBody>
                    <a:bodyPr/>
                    <a:lstStyle/>
                    <a:p>
                      <a:pPr algn="ctr"/>
                      <a:r>
                        <a:rPr lang="en-US" sz="1600" dirty="0" smtClean="0"/>
                        <a:t>3,386</a:t>
                      </a:r>
                      <a:endParaRPr lang="en-US" sz="1600" dirty="0"/>
                    </a:p>
                  </a:txBody>
                  <a:tcPr/>
                </a:tc>
                <a:tc>
                  <a:txBody>
                    <a:bodyPr/>
                    <a:lstStyle/>
                    <a:p>
                      <a:pPr algn="ctr"/>
                      <a:r>
                        <a:rPr lang="en-US" sz="1600" dirty="0" smtClean="0"/>
                        <a:t>572</a:t>
                      </a:r>
                      <a:endParaRPr lang="en-US" sz="1600" dirty="0"/>
                    </a:p>
                  </a:txBody>
                  <a:tcPr/>
                </a:tc>
                <a:tc>
                  <a:txBody>
                    <a:bodyPr/>
                    <a:lstStyle/>
                    <a:p>
                      <a:pPr algn="ctr"/>
                      <a:r>
                        <a:rPr lang="en-US" sz="1600" dirty="0" smtClean="0"/>
                        <a:t>3,433</a:t>
                      </a:r>
                      <a:endParaRPr lang="en-US" sz="1600" dirty="0"/>
                    </a:p>
                  </a:txBody>
                  <a:tcPr/>
                </a:tc>
                <a:tc>
                  <a:txBody>
                    <a:bodyPr/>
                    <a:lstStyle/>
                    <a:p>
                      <a:pPr algn="ctr"/>
                      <a:r>
                        <a:rPr lang="en-US" sz="1600" dirty="0" smtClean="0"/>
                        <a:t>607</a:t>
                      </a:r>
                      <a:endParaRPr lang="en-US" sz="1600" dirty="0"/>
                    </a:p>
                  </a:txBody>
                  <a:tcPr/>
                </a:tc>
                <a:tc>
                  <a:txBody>
                    <a:bodyPr/>
                    <a:lstStyle/>
                    <a:p>
                      <a:pPr algn="ctr"/>
                      <a:r>
                        <a:rPr lang="en-US" sz="1600" dirty="0" smtClean="0"/>
                        <a:t>3,356</a:t>
                      </a:r>
                      <a:endParaRPr lang="en-US" sz="1600" dirty="0"/>
                    </a:p>
                  </a:txBody>
                  <a:tcPr/>
                </a:tc>
                <a:tc>
                  <a:txBody>
                    <a:bodyPr/>
                    <a:lstStyle/>
                    <a:p>
                      <a:pPr algn="ctr"/>
                      <a:r>
                        <a:rPr lang="en-US" sz="1600" dirty="0" smtClean="0"/>
                        <a:t>601</a:t>
                      </a:r>
                      <a:endParaRPr lang="en-US" sz="1600" dirty="0"/>
                    </a:p>
                  </a:txBody>
                  <a:tcPr/>
                </a:tc>
              </a:tr>
              <a:tr h="307803">
                <a:tc>
                  <a:txBody>
                    <a:bodyPr/>
                    <a:lstStyle/>
                    <a:p>
                      <a:pPr algn="r"/>
                      <a:r>
                        <a:rPr lang="en-US" sz="1600" dirty="0" smtClean="0"/>
                        <a:t>females</a:t>
                      </a:r>
                      <a:endParaRPr lang="en-US" sz="1600" dirty="0"/>
                    </a:p>
                  </a:txBody>
                  <a:tcPr/>
                </a:tc>
                <a:tc>
                  <a:txBody>
                    <a:bodyPr/>
                    <a:lstStyle/>
                    <a:p>
                      <a:pPr algn="ctr"/>
                      <a:r>
                        <a:rPr lang="en-US" sz="1600" dirty="0" smtClean="0"/>
                        <a:t>3,037</a:t>
                      </a:r>
                      <a:endParaRPr lang="en-US" sz="1600" dirty="0"/>
                    </a:p>
                  </a:txBody>
                  <a:tcPr/>
                </a:tc>
                <a:tc>
                  <a:txBody>
                    <a:bodyPr/>
                    <a:lstStyle/>
                    <a:p>
                      <a:pPr algn="ctr"/>
                      <a:r>
                        <a:rPr lang="en-US" sz="1600" dirty="0" smtClean="0"/>
                        <a:t>637</a:t>
                      </a:r>
                      <a:endParaRPr lang="en-US" sz="1600" dirty="0"/>
                    </a:p>
                  </a:txBody>
                  <a:tcPr/>
                </a:tc>
                <a:tc>
                  <a:txBody>
                    <a:bodyPr/>
                    <a:lstStyle/>
                    <a:p>
                      <a:pPr algn="ctr"/>
                      <a:r>
                        <a:rPr lang="en-US" sz="1600" dirty="0" smtClean="0"/>
                        <a:t>3,277</a:t>
                      </a:r>
                      <a:endParaRPr lang="en-US" sz="1600" dirty="0"/>
                    </a:p>
                  </a:txBody>
                  <a:tcPr/>
                </a:tc>
                <a:tc>
                  <a:txBody>
                    <a:bodyPr/>
                    <a:lstStyle/>
                    <a:p>
                      <a:pPr algn="ctr"/>
                      <a:r>
                        <a:rPr lang="en-US" sz="1600" dirty="0" smtClean="0"/>
                        <a:t>553</a:t>
                      </a:r>
                      <a:endParaRPr lang="en-US" sz="1600" dirty="0"/>
                    </a:p>
                  </a:txBody>
                  <a:tcPr/>
                </a:tc>
                <a:tc>
                  <a:txBody>
                    <a:bodyPr/>
                    <a:lstStyle/>
                    <a:p>
                      <a:pPr algn="ctr"/>
                      <a:r>
                        <a:rPr lang="en-US" sz="1600" dirty="0" smtClean="0"/>
                        <a:t>3,314</a:t>
                      </a:r>
                      <a:endParaRPr lang="en-US" sz="1600" dirty="0"/>
                    </a:p>
                  </a:txBody>
                  <a:tcPr/>
                </a:tc>
                <a:tc>
                  <a:txBody>
                    <a:bodyPr/>
                    <a:lstStyle/>
                    <a:p>
                      <a:pPr algn="ctr"/>
                      <a:r>
                        <a:rPr lang="en-US" sz="1600" dirty="0" smtClean="0"/>
                        <a:t>576</a:t>
                      </a:r>
                      <a:endParaRPr lang="en-US" sz="1600" dirty="0"/>
                    </a:p>
                  </a:txBody>
                  <a:tcPr/>
                </a:tc>
                <a:tc>
                  <a:txBody>
                    <a:bodyPr/>
                    <a:lstStyle/>
                    <a:p>
                      <a:pPr algn="ctr"/>
                      <a:r>
                        <a:rPr lang="en-US" sz="1600" dirty="0" smtClean="0"/>
                        <a:t>3,244</a:t>
                      </a:r>
                      <a:endParaRPr lang="en-US" sz="1600" dirty="0"/>
                    </a:p>
                  </a:txBody>
                  <a:tcPr/>
                </a:tc>
                <a:tc>
                  <a:txBody>
                    <a:bodyPr/>
                    <a:lstStyle/>
                    <a:p>
                      <a:pPr algn="ctr"/>
                      <a:r>
                        <a:rPr lang="en-US" sz="1600" dirty="0" smtClean="0"/>
                        <a:t>582</a:t>
                      </a:r>
                      <a:endParaRPr lang="en-US" sz="1600" dirty="0"/>
                    </a:p>
                  </a:txBody>
                  <a:tcPr/>
                </a:tc>
              </a:tr>
              <a:tr h="286557">
                <a:tc gridSpan="9">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1" u="none" strike="noStrike" dirty="0" smtClean="0">
                          <a:solidFill>
                            <a:srgbClr val="000000"/>
                          </a:solidFill>
                          <a:effectLst/>
                          <a:latin typeface="+mn-lt"/>
                        </a:rPr>
                        <a:t>  Maternal Characteristics</a:t>
                      </a:r>
                    </a:p>
                  </a:txBody>
                  <a:tcPr marL="9525" marR="9525" marT="9525" marB="0" anchor="b">
                    <a:solidFill>
                      <a:schemeClr val="bg1"/>
                    </a:solidFill>
                  </a:tcPr>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pPr algn="l" fontAlgn="b"/>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07803">
                <a:tc>
                  <a:txBody>
                    <a:bodyPr/>
                    <a:lstStyle/>
                    <a:p>
                      <a:pPr algn="r" fontAlgn="b"/>
                      <a:r>
                        <a:rPr lang="en-US" sz="1600" b="0" i="0" u="none" strike="noStrike" dirty="0" smtClean="0">
                          <a:solidFill>
                            <a:srgbClr val="000000"/>
                          </a:solidFill>
                          <a:effectLst/>
                          <a:latin typeface="Calibri"/>
                        </a:rPr>
                        <a:t>age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24</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25</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27</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6</a:t>
                      </a:r>
                      <a:endParaRPr lang="en-US" sz="1600" b="0" i="0" u="none" strike="noStrike" dirty="0">
                        <a:solidFill>
                          <a:srgbClr val="000000"/>
                        </a:solidFill>
                        <a:effectLst/>
                        <a:latin typeface="Calibri"/>
                      </a:endParaRPr>
                    </a:p>
                  </a:txBody>
                  <a:tcPr marL="9525" marR="9525" marT="9525" marB="0" anchor="ctr"/>
                </a:tc>
              </a:tr>
              <a:tr h="307803">
                <a:tc>
                  <a:txBody>
                    <a:bodyPr/>
                    <a:lstStyle/>
                    <a:p>
                      <a:pPr algn="r" fontAlgn="b"/>
                      <a:r>
                        <a:rPr lang="en-US" sz="1600" b="0" i="0" u="none" strike="noStrike" dirty="0" smtClean="0">
                          <a:solidFill>
                            <a:srgbClr val="000000"/>
                          </a:solidFill>
                          <a:effectLst/>
                          <a:latin typeface="Calibri"/>
                        </a:rPr>
                        <a:t>yrs. of</a:t>
                      </a:r>
                      <a:r>
                        <a:rPr lang="en-US" sz="1600" b="0" i="0" u="none" strike="noStrike" baseline="0" dirty="0" smtClean="0">
                          <a:solidFill>
                            <a:srgbClr val="000000"/>
                          </a:solidFill>
                          <a:effectLst/>
                          <a:latin typeface="Calibri"/>
                        </a:rPr>
                        <a:t> ed.</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12.3</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1.9</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9.9</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3.0</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13.6</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2.3</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13.0</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smtClean="0">
                          <a:solidFill>
                            <a:srgbClr val="000000"/>
                          </a:solidFill>
                          <a:effectLst/>
                          <a:latin typeface="Calibri"/>
                        </a:rPr>
                        <a:t>2.4</a:t>
                      </a:r>
                      <a:endParaRPr lang="en-US" sz="1600" b="0" i="0" u="none" strike="noStrike" dirty="0">
                        <a:solidFill>
                          <a:srgbClr val="000000"/>
                        </a:solidFill>
                        <a:effectLst/>
                        <a:latin typeface="Calibri"/>
                      </a:endParaRPr>
                    </a:p>
                  </a:txBody>
                  <a:tcPr marL="9525" marR="9525" marT="9525" marB="0" anchor="ctr"/>
                </a:tc>
              </a:tr>
              <a:tr h="103386">
                <a:tc gridSpan="9">
                  <a:txBody>
                    <a:bodyPr/>
                    <a:lstStyle/>
                    <a:p>
                      <a:pPr algn="l" fontAlgn="b"/>
                      <a:r>
                        <a:rPr lang="en-US" sz="1600" b="0" i="1" u="none" strike="noStrike" dirty="0" smtClean="0">
                          <a:solidFill>
                            <a:schemeClr val="tx1"/>
                          </a:solidFill>
                          <a:effectLst/>
                          <a:latin typeface="Calibri"/>
                        </a:rPr>
                        <a:t>  percentages</a:t>
                      </a:r>
                      <a:endParaRPr lang="en-US" sz="1600" b="0" i="1" u="none" strike="noStrike" dirty="0">
                        <a:solidFill>
                          <a:schemeClr val="tx1"/>
                        </a:solidFill>
                        <a:effectLst/>
                        <a:latin typeface="Calibri"/>
                      </a:endParaRPr>
                    </a:p>
                  </a:txBody>
                  <a:tcPr marL="9525" marR="9525" marT="9525" marB="0" anchor="b">
                    <a:solidFill>
                      <a:schemeClr val="bg1"/>
                    </a:solidFill>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hMerge="1">
                  <a:txBody>
                    <a:bodyPr/>
                    <a:lstStyle/>
                    <a:p>
                      <a:endParaRPr lang="en-US"/>
                    </a:p>
                  </a:txBody>
                  <a:tcPr/>
                </a:tc>
              </a:tr>
              <a:tr h="307803">
                <a:tc gridSpan="2">
                  <a:txBody>
                    <a:bodyPr/>
                    <a:lstStyle/>
                    <a:p>
                      <a:pPr algn="r" fontAlgn="b"/>
                      <a:r>
                        <a:rPr lang="en-US" sz="1600" b="0" i="0" u="none" strike="noStrike" dirty="0" smtClean="0">
                          <a:solidFill>
                            <a:srgbClr val="000000"/>
                          </a:solidFill>
                          <a:effectLst/>
                          <a:latin typeface="Calibri"/>
                        </a:rPr>
                        <a:t>% unmarried</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70.4</a:t>
                      </a:r>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smtClean="0">
                          <a:solidFill>
                            <a:srgbClr val="000000"/>
                          </a:solidFill>
                          <a:effectLst/>
                          <a:latin typeface="Calibri"/>
                        </a:rPr>
                        <a:t>41.9</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21.5</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33.4</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r h="307803">
                <a:tc gridSpan="2">
                  <a:txBody>
                    <a:bodyPr/>
                    <a:lstStyle/>
                    <a:p>
                      <a:pPr algn="r" fontAlgn="b"/>
                      <a:r>
                        <a:rPr lang="en-US" sz="1600" b="0" i="0" u="none" strike="noStrike" dirty="0" smtClean="0">
                          <a:solidFill>
                            <a:srgbClr val="000000"/>
                          </a:solidFill>
                          <a:effectLst/>
                          <a:latin typeface="Calibri"/>
                        </a:rPr>
                        <a:t>%</a:t>
                      </a:r>
                      <a:r>
                        <a:rPr lang="en-US" sz="1600" b="0" i="0" u="none" strike="noStrike" baseline="0" dirty="0" smtClean="0">
                          <a:solidFill>
                            <a:srgbClr val="000000"/>
                          </a:solidFill>
                          <a:effectLst/>
                          <a:latin typeface="Calibri"/>
                        </a:rPr>
                        <a:t> foreign born</a:t>
                      </a:r>
                      <a:endParaRPr lang="en-US" sz="1600" b="0" i="0" u="none" strike="noStrike" dirty="0">
                        <a:solidFill>
                          <a:srgbClr val="000000"/>
                        </a:solidFill>
                        <a:effectLst/>
                        <a:latin typeface="Calibri"/>
                      </a:endParaRPr>
                    </a:p>
                  </a:txBody>
                  <a:tcPr marL="9525" marR="9525" marT="9525" marB="0" anchor="b"/>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3.4</a:t>
                      </a:r>
                      <a:endParaRPr lang="en-US" sz="1600" b="0" i="0" u="none" strike="noStrike" dirty="0">
                        <a:solidFill>
                          <a:srgbClr val="000000"/>
                        </a:solidFill>
                        <a:effectLst/>
                        <a:latin typeface="Calibri"/>
                      </a:endParaRPr>
                    </a:p>
                  </a:txBody>
                  <a:tcPr marL="9525" marR="9525" marT="9525" marB="0" anchor="ctr"/>
                </a:tc>
                <a:tc gridSpan="2">
                  <a:txBody>
                    <a:bodyPr/>
                    <a:lstStyle/>
                    <a:p>
                      <a:pPr algn="ctr" fontAlgn="b"/>
                      <a:r>
                        <a:rPr lang="en-US" sz="1600" b="0" i="0" u="none" strike="noStrike" dirty="0" smtClean="0">
                          <a:solidFill>
                            <a:srgbClr val="000000"/>
                          </a:solidFill>
                          <a:effectLst/>
                          <a:latin typeface="Calibri"/>
                        </a:rPr>
                        <a:t>68.9</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2.5</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c gridSpan="2">
                  <a:txBody>
                    <a:bodyPr/>
                    <a:lstStyle/>
                    <a:p>
                      <a:pPr algn="ctr" fontAlgn="b"/>
                      <a:r>
                        <a:rPr lang="en-US" sz="1600" b="0" i="0" u="none" strike="noStrike" dirty="0" smtClean="0">
                          <a:solidFill>
                            <a:srgbClr val="000000"/>
                          </a:solidFill>
                          <a:effectLst/>
                          <a:latin typeface="Calibri"/>
                        </a:rPr>
                        <a:t>24.7</a:t>
                      </a:r>
                      <a:endParaRPr lang="en-US" sz="1600" b="0" i="0" u="none" strike="noStrike" dirty="0">
                        <a:solidFill>
                          <a:srgbClr val="000000"/>
                        </a:solidFill>
                        <a:effectLst/>
                        <a:latin typeface="Calibri"/>
                      </a:endParaRPr>
                    </a:p>
                  </a:txBody>
                  <a:tcPr marL="9525" marR="9525" marT="9525" marB="0" anchor="ctr"/>
                </a:tc>
                <a:tc hMerge="1">
                  <a:txBody>
                    <a:bodyPr/>
                    <a:lstStyle/>
                    <a:p>
                      <a:pPr algn="r" fontAlgn="b"/>
                      <a:endParaRPr lang="en-US" sz="1600" b="0" i="0" u="none" strike="noStrike" dirty="0">
                        <a:solidFill>
                          <a:srgbClr val="000000"/>
                        </a:solidFill>
                        <a:effectLst/>
                        <a:latin typeface="Calibri"/>
                      </a:endParaRPr>
                    </a:p>
                  </a:txBody>
                  <a:tcPr marL="9525" marR="9525" marT="9525" marB="0" anchor="b"/>
                </a:tc>
              </a:tr>
            </a:tbl>
          </a:graphicData>
        </a:graphic>
      </p:graphicFrame>
      <p:sp>
        <p:nvSpPr>
          <p:cNvPr id="3" name="Oval 2"/>
          <p:cNvSpPr/>
          <p:nvPr/>
        </p:nvSpPr>
        <p:spPr>
          <a:xfrm>
            <a:off x="24003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62600" y="5825613"/>
            <a:ext cx="533400" cy="304800"/>
          </a:xfrm>
          <a:prstGeom prst="ellipse">
            <a:avLst/>
          </a:prstGeom>
          <a:noFill/>
          <a:ln>
            <a:solidFill>
              <a:srgbClr val="A2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7487" y="6130413"/>
            <a:ext cx="533400" cy="304800"/>
          </a:xfrm>
          <a:prstGeom prst="ellipse">
            <a:avLst/>
          </a:prstGeom>
          <a:noFill/>
          <a:ln>
            <a:solidFill>
              <a:schemeClr val="accent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3886200"/>
            <a:ext cx="1676400" cy="838200"/>
          </a:xfrm>
          <a:prstGeom prst="ellipse">
            <a:avLst/>
          </a:prstGeom>
          <a:noFill/>
          <a:ln>
            <a:solidFill>
              <a:srgbClr val="627A3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199" y="2819400"/>
            <a:ext cx="1143001" cy="457200"/>
          </a:xfrm>
          <a:prstGeom prst="ellipse">
            <a:avLst/>
          </a:prstGeom>
          <a:noFill/>
          <a:ln>
            <a:solidFill>
              <a:srgbClr val="627A3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3694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207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b="1" dirty="0" smtClean="0">
                <a:solidFill>
                  <a:schemeClr val="accent1">
                    <a:lumMod val="75000"/>
                  </a:schemeClr>
                </a:solidFill>
              </a:rPr>
              <a:t>Integrating and Rationalizing Existing Services &amp; Adding Effective New Services?</a:t>
            </a:r>
            <a:endParaRPr lang="en-US" sz="3200" b="1"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1221579"/>
              </p:ext>
            </p:extLst>
          </p:nvPr>
        </p:nvGraphicFramePr>
        <p:xfrm>
          <a:off x="304800" y="1378557"/>
          <a:ext cx="8534400" cy="5318591"/>
        </p:xfrm>
        <a:graphic>
          <a:graphicData uri="http://schemas.openxmlformats.org/drawingml/2006/table">
            <a:tbl>
              <a:tblPr firstRow="1" firstCol="1" bandRow="1"/>
              <a:tblGrid>
                <a:gridCol w="429104"/>
                <a:gridCol w="2847496"/>
                <a:gridCol w="2667000"/>
                <a:gridCol w="1577638"/>
                <a:gridCol w="1013162"/>
              </a:tblGrid>
              <a:tr h="888918">
                <a:tc>
                  <a:txBody>
                    <a:bodyPr/>
                    <a:lstStyle/>
                    <a:p>
                      <a:pPr marL="0" marR="0" algn="ctr">
                        <a:lnSpc>
                          <a:spcPct val="115000"/>
                        </a:lnSpc>
                        <a:spcBef>
                          <a:spcPts val="0"/>
                        </a:spcBef>
                        <a:spcAft>
                          <a:spcPts val="0"/>
                        </a:spcAft>
                      </a:pPr>
                      <a:r>
                        <a:rPr lang="en-US" sz="1200" b="1" kern="1200">
                          <a:solidFill>
                            <a:srgbClr val="000000"/>
                          </a:solidFill>
                          <a:effectLst/>
                          <a:latin typeface="Calibri"/>
                          <a:ea typeface="Calibri"/>
                          <a:cs typeface="Times New Roman"/>
                        </a:rPr>
                        <a:t>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service</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purpose</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funding</a:t>
                      </a:r>
                      <a:endParaRPr lang="en-US" sz="13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Bef>
                          <a:spcPts val="0"/>
                        </a:spcBef>
                        <a:spcAft>
                          <a:spcPts val="0"/>
                        </a:spcAft>
                      </a:pPr>
                      <a:r>
                        <a:rPr lang="en-US" sz="1300" b="1" kern="1200" dirty="0">
                          <a:solidFill>
                            <a:srgbClr val="000000"/>
                          </a:solidFill>
                          <a:effectLst/>
                          <a:latin typeface="Calibri"/>
                          <a:ea typeface="Calibri"/>
                          <a:cs typeface="Times New Roman"/>
                        </a:rPr>
                        <a:t>strong evidence of reducing </a:t>
                      </a:r>
                      <a:r>
                        <a:rPr lang="en-US" sz="1300" b="1" kern="1200" dirty="0" smtClean="0">
                          <a:solidFill>
                            <a:srgbClr val="000000"/>
                          </a:solidFill>
                          <a:effectLst/>
                          <a:latin typeface="Calibri"/>
                          <a:ea typeface="Calibri"/>
                          <a:cs typeface="Times New Roman"/>
                        </a:rPr>
                        <a:t>gaps</a:t>
                      </a:r>
                      <a:endParaRPr lang="en-US" sz="1300" dirty="0">
                        <a:effectLst/>
                        <a:latin typeface="Calibri"/>
                        <a:ea typeface="Calibri"/>
                        <a:cs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Private 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parents,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2</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Healthy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prevent infant mortality &amp;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in health</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30673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3</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Parents as Teachers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 education,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states, foundations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4</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Healthy Families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 education, support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5</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Early Head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care, parent ed, prevention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 state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6</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Part C – tiny-k</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birth to 3 children w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 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7</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Head Start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8</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Sec 619 Early Childhood Special Ed</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3 to 5 children w disabilities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9</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4-Year-Old At-Risk</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state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67878">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10</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Pre-Kindergarten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child care,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parents, federal, state, local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11</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Migrant Family Literacy</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family literacy,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12</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Women, Infants, and Children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nutrition, prevention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federal</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in health</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417103">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13</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Nurse Home-Visits for Prenatal + 2 Years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prevention,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 but not academics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14</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High-Quality Early Ed and Child Care</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education, optimize development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yes*</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236895">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15</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lnSpc>
                          <a:spcPct val="115000"/>
                        </a:lnSpc>
                        <a:spcBef>
                          <a:spcPts val="0"/>
                        </a:spcBef>
                        <a:spcAft>
                          <a:spcPts val="0"/>
                        </a:spcAft>
                      </a:pPr>
                      <a:r>
                        <a:rPr lang="en-US" sz="1200" kern="1200">
                          <a:solidFill>
                            <a:srgbClr val="000000"/>
                          </a:solidFill>
                          <a:effectLst/>
                          <a:latin typeface="Calibri"/>
                          <a:ea typeface="Calibri"/>
                          <a:cs typeface="Times New Roman"/>
                        </a:rPr>
                        <a:t>Family Literacy (e.g. 30 Million Words)</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optimize development, education</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foundations, ?</a:t>
                      </a:r>
                      <a:endParaRPr lang="en-US" sz="1200">
                        <a:effectLst/>
                        <a:latin typeface="Calibri"/>
                        <a:ea typeface="Calibri"/>
                        <a:cs typeface="Times New Roman"/>
                      </a:endParaRPr>
                    </a:p>
                  </a:txBody>
                  <a:tcPr marL="65974" marR="65974" marT="91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15000"/>
                        </a:lnSpc>
                        <a:spcBef>
                          <a:spcPts val="0"/>
                        </a:spcBef>
                        <a:spcAft>
                          <a:spcPts val="0"/>
                        </a:spcAft>
                      </a:pPr>
                      <a:r>
                        <a:rPr lang="en-US" sz="1200" kern="1200">
                          <a:solidFill>
                            <a:srgbClr val="000000"/>
                          </a:solidFill>
                          <a:effectLst/>
                          <a:latin typeface="Calibri"/>
                          <a:ea typeface="Calibri"/>
                          <a:cs typeface="Times New Roman"/>
                        </a:rPr>
                        <a:t>?</a:t>
                      </a:r>
                      <a:endParaRPr lang="en-US" sz="120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17103">
                <a:tc gridSpan="5">
                  <a:txBody>
                    <a:bodyPr/>
                    <a:lstStyle/>
                    <a:p>
                      <a:pPr marL="0" marR="0" algn="r">
                        <a:lnSpc>
                          <a:spcPct val="115000"/>
                        </a:lnSpc>
                        <a:spcBef>
                          <a:spcPts val="0"/>
                        </a:spcBef>
                        <a:spcAft>
                          <a:spcPts val="0"/>
                        </a:spcAft>
                      </a:pPr>
                      <a:r>
                        <a:rPr lang="en-US" sz="1200" kern="1200" dirty="0">
                          <a:solidFill>
                            <a:srgbClr val="000000"/>
                          </a:solidFill>
                          <a:effectLst/>
                          <a:latin typeface="Calibri"/>
                          <a:ea typeface="Calibri"/>
                          <a:cs typeface="Times New Roman"/>
                        </a:rPr>
                        <a:t>* = effectiveness depends on the quality and training of staff;   </a:t>
                      </a:r>
                      <a:endParaRPr lang="en-US" sz="1200" dirty="0">
                        <a:effectLst/>
                        <a:latin typeface="Calibri"/>
                        <a:ea typeface="Calibri"/>
                        <a:cs typeface="Times New Roman"/>
                      </a:endParaRPr>
                    </a:p>
                    <a:p>
                      <a:pPr marL="0" marR="0" algn="r">
                        <a:lnSpc>
                          <a:spcPct val="115000"/>
                        </a:lnSpc>
                        <a:spcBef>
                          <a:spcPts val="0"/>
                        </a:spcBef>
                        <a:spcAft>
                          <a:spcPts val="0"/>
                        </a:spcAft>
                      </a:pPr>
                      <a:r>
                        <a:rPr lang="en-US" sz="1200" kern="1200" dirty="0">
                          <a:solidFill>
                            <a:srgbClr val="000000"/>
                          </a:solidFill>
                          <a:effectLst/>
                          <a:latin typeface="Calibri"/>
                          <a:ea typeface="Calibri"/>
                          <a:cs typeface="Times New Roman"/>
                        </a:rPr>
                        <a:t>? =  reviewer unaware of the results of randomized trials or similar evaluations</a:t>
                      </a:r>
                      <a:endParaRPr lang="en-US" sz="1200" dirty="0">
                        <a:effectLst/>
                        <a:latin typeface="Calibri"/>
                        <a:ea typeface="Calibri"/>
                        <a:cs typeface="Times New Roman"/>
                      </a:endParaRPr>
                    </a:p>
                  </a:txBody>
                  <a:tcPr marL="65974" marR="65974" marT="9163"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509234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38800" cy="8683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Experiment: One-stop services</a:t>
            </a:r>
            <a:endParaRPr lang="en-US" sz="3200"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r>
              <a:rPr lang="en-US" dirty="0" smtClean="0"/>
              <a:t>Lower income parents may not have the time or energy to get all the services their children need when the services are spread out</a:t>
            </a:r>
          </a:p>
          <a:p>
            <a:r>
              <a:rPr lang="en-US" dirty="0" smtClean="0"/>
              <a:t>Concentrated expertise in the services can realize economies of scale &amp; mutual support, </a:t>
            </a:r>
            <a:r>
              <a:rPr lang="en-US" dirty="0" smtClean="0">
                <a:solidFill>
                  <a:schemeClr val="accent1">
                    <a:lumMod val="75000"/>
                  </a:schemeClr>
                </a:solidFill>
              </a:rPr>
              <a:t>e.g. WIC </a:t>
            </a:r>
            <a:r>
              <a:rPr lang="en-US" dirty="0">
                <a:solidFill>
                  <a:schemeClr val="accent1">
                    <a:lumMod val="75000"/>
                  </a:schemeClr>
                </a:solidFill>
              </a:rPr>
              <a:t>is well positioned to provide more health services, e.g., screenings and referral for maternal depression, child screenings past the first year</a:t>
            </a:r>
            <a:r>
              <a:rPr lang="en-US" dirty="0" smtClean="0">
                <a:solidFill>
                  <a:schemeClr val="accent1">
                    <a:lumMod val="75000"/>
                  </a:schemeClr>
                </a:solidFill>
              </a:rPr>
              <a:t>.</a:t>
            </a:r>
          </a:p>
          <a:p>
            <a:r>
              <a:rPr lang="en-US" dirty="0" smtClean="0"/>
              <a:t>Transitions between early childhood services, kindergarten and elementary school can be smoothed by known staff</a:t>
            </a:r>
            <a:endParaRPr lang="en-US" dirty="0"/>
          </a:p>
        </p:txBody>
      </p:sp>
    </p:spTree>
    <p:extLst>
      <p:ext uri="{BB962C8B-B14F-4D97-AF65-F5344CB8AC3E}">
        <p14:creationId xmlns:p14="http://schemas.microsoft.com/office/powerpoint/2010/main" val="40155871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286000" cy="3078162"/>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2800" dirty="0" smtClean="0">
                <a:solidFill>
                  <a:schemeClr val="accent1">
                    <a:lumMod val="75000"/>
                  </a:schemeClr>
                </a:solidFill>
              </a:rPr>
              <a:t>The Washington State Institute for Public Policy</a:t>
            </a:r>
            <a:endParaRPr lang="en-US" sz="2800" dirty="0">
              <a:solidFill>
                <a:schemeClr val="accent1">
                  <a:lumMod val="75000"/>
                </a:scheme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2456" y="50078"/>
            <a:ext cx="5975344" cy="680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2619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5" y="1676400"/>
            <a:ext cx="916249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They’ve combined a Consumer Reports-like reporting method with an investment portfolio:</a:t>
            </a:r>
            <a:endParaRPr lang="en-US" sz="3200" dirty="0">
              <a:solidFill>
                <a:schemeClr val="accent1">
                  <a:lumMod val="75000"/>
                </a:schemeClr>
              </a:solidFill>
            </a:endParaRPr>
          </a:p>
        </p:txBody>
      </p:sp>
    </p:spTree>
    <p:extLst>
      <p:ext uri="{BB962C8B-B14F-4D97-AF65-F5344CB8AC3E}">
        <p14:creationId xmlns:p14="http://schemas.microsoft.com/office/powerpoint/2010/main" val="2590106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3800" cy="11430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182880" tIns="91440" rIns="182880" bIns="91440">
            <a:noAutofit/>
          </a:bodyPr>
          <a:lstStyle/>
          <a:p>
            <a:pPr algn="l"/>
            <a:r>
              <a:rPr lang="en-US" sz="3200" dirty="0" smtClean="0">
                <a:solidFill>
                  <a:schemeClr val="accent1">
                    <a:lumMod val="75000"/>
                  </a:schemeClr>
                </a:solidFill>
              </a:rPr>
              <a:t>What would the ideal continuous improvement model look like in Kansas?</a:t>
            </a:r>
            <a:endParaRPr lang="en-US" sz="3200" dirty="0">
              <a:solidFill>
                <a:schemeClr val="accent1">
                  <a:lumMod val="75000"/>
                </a:schemeClr>
              </a:solidFill>
            </a:endParaRPr>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Which agencies should be on the board?</a:t>
            </a:r>
          </a:p>
          <a:p>
            <a:pPr lvl="1"/>
            <a:r>
              <a:rPr lang="en-US" dirty="0" smtClean="0"/>
              <a:t>KDHE oversees early childhood care</a:t>
            </a:r>
          </a:p>
          <a:p>
            <a:pPr lvl="1"/>
            <a:r>
              <a:rPr lang="en-US" dirty="0" smtClean="0"/>
              <a:t>Many federal initiatives, Head Start, WIC</a:t>
            </a:r>
          </a:p>
          <a:p>
            <a:pPr lvl="1"/>
            <a:r>
              <a:rPr lang="en-US" dirty="0" smtClean="0"/>
              <a:t>How should the legislature &amp; governor be involved?</a:t>
            </a:r>
          </a:p>
          <a:p>
            <a:r>
              <a:rPr lang="en-US" dirty="0" smtClean="0"/>
              <a:t>Who should be on the Technical Advisory Committee?  National &amp; state experts?</a:t>
            </a:r>
          </a:p>
          <a:p>
            <a:r>
              <a:rPr lang="en-US" dirty="0" smtClean="0"/>
              <a:t>Who should actually do the work?</a:t>
            </a:r>
          </a:p>
          <a:p>
            <a:r>
              <a:rPr lang="en-US" dirty="0" smtClean="0"/>
              <a:t>What about the hosting agencies?</a:t>
            </a:r>
          </a:p>
        </p:txBody>
      </p:sp>
    </p:spTree>
    <p:extLst>
      <p:ext uri="{BB962C8B-B14F-4D97-AF65-F5344CB8AC3E}">
        <p14:creationId xmlns:p14="http://schemas.microsoft.com/office/powerpoint/2010/main" val="2392250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6781800" cy="25146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lIns="274320" tIns="182880" rIns="274320" bIns="182880">
            <a:noAutofit/>
          </a:bodyPr>
          <a:lstStyle/>
          <a:p>
            <a:pPr algn="l"/>
            <a:r>
              <a:rPr lang="en-US" sz="3200" dirty="0" smtClean="0">
                <a:solidFill>
                  <a:schemeClr val="accent1">
                    <a:lumMod val="75000"/>
                  </a:schemeClr>
                </a:solidFill>
              </a:rPr>
              <a:t>Questions?  Comments?  </a:t>
            </a:r>
            <a:br>
              <a:rPr lang="en-US" sz="3200" dirty="0" smtClean="0">
                <a:solidFill>
                  <a:schemeClr val="accent1">
                    <a:lumMod val="75000"/>
                  </a:schemeClr>
                </a:solidFill>
              </a:rPr>
            </a:br>
            <a:r>
              <a:rPr lang="en-US" sz="3200" dirty="0">
                <a:solidFill>
                  <a:schemeClr val="accent1">
                    <a:lumMod val="75000"/>
                  </a:schemeClr>
                </a:solidFill>
              </a:rPr>
              <a:t/>
            </a:r>
            <a:br>
              <a:rPr lang="en-US" sz="3200" dirty="0">
                <a:solidFill>
                  <a:schemeClr val="accent1">
                    <a:lumMod val="75000"/>
                  </a:schemeClr>
                </a:solidFill>
              </a:rPr>
            </a:br>
            <a:r>
              <a:rPr lang="en-US" sz="3200" dirty="0" smtClean="0">
                <a:solidFill>
                  <a:schemeClr val="accent1">
                    <a:lumMod val="75000"/>
                  </a:schemeClr>
                </a:solidFill>
              </a:rPr>
              <a:t>What do we want to recommend?</a:t>
            </a:r>
            <a:br>
              <a:rPr lang="en-US" sz="3200" dirty="0" smtClean="0">
                <a:solidFill>
                  <a:schemeClr val="accent1">
                    <a:lumMod val="75000"/>
                  </a:schemeClr>
                </a:solidFill>
              </a:rPr>
            </a:br>
            <a:r>
              <a:rPr lang="en-US" sz="3200" dirty="0" smtClean="0">
                <a:solidFill>
                  <a:schemeClr val="accent1">
                    <a:lumMod val="75000"/>
                  </a:schemeClr>
                </a:solidFill>
              </a:rPr>
              <a:t/>
            </a:r>
            <a:br>
              <a:rPr lang="en-US" sz="3200" dirty="0" smtClean="0">
                <a:solidFill>
                  <a:schemeClr val="accent1">
                    <a:lumMod val="75000"/>
                  </a:schemeClr>
                </a:solidFill>
              </a:rPr>
            </a:br>
            <a:r>
              <a:rPr lang="en-US" sz="3200" dirty="0" smtClean="0">
                <a:solidFill>
                  <a:schemeClr val="accent1">
                    <a:lumMod val="75000"/>
                  </a:schemeClr>
                </a:solidFill>
              </a:rPr>
              <a:t>Next steps?</a:t>
            </a:r>
            <a:endParaRPr lang="en-US" sz="3200" dirty="0">
              <a:solidFill>
                <a:schemeClr val="accent1">
                  <a:lumMod val="75000"/>
                </a:schemeClr>
              </a:solidFill>
            </a:endParaRPr>
          </a:p>
        </p:txBody>
      </p:sp>
    </p:spTree>
    <p:extLst>
      <p:ext uri="{BB962C8B-B14F-4D97-AF65-F5344CB8AC3E}">
        <p14:creationId xmlns:p14="http://schemas.microsoft.com/office/powerpoint/2010/main" val="158031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6858000" cy="1066800"/>
          </a:xfrm>
          <a:solidFill>
            <a:schemeClr val="bg1">
              <a:lumMod val="95000"/>
            </a:schemeClr>
          </a:solidFill>
          <a:ln>
            <a:solidFill>
              <a:schemeClr val="accent1"/>
            </a:solidFill>
          </a:ln>
          <a:effectLst>
            <a:outerShdw blurRad="50800" dist="177800" dir="2700000" algn="tl" rotWithShape="0">
              <a:schemeClr val="bg1">
                <a:lumMod val="85000"/>
                <a:alpha val="90000"/>
              </a:schemeClr>
            </a:outerShdw>
          </a:effectLst>
        </p:spPr>
        <p:txBody>
          <a:bodyPr lIns="182880" tIns="91440" rIns="182880" bIns="91440">
            <a:normAutofit fontScale="90000"/>
          </a:bodyPr>
          <a:lstStyle/>
          <a:p>
            <a:pPr algn="l"/>
            <a:r>
              <a:rPr lang="en-US" sz="3600" dirty="0" smtClean="0">
                <a:solidFill>
                  <a:schemeClr val="accent1">
                    <a:lumMod val="75000"/>
                  </a:schemeClr>
                </a:solidFill>
              </a:rPr>
              <a:t>Different poverty environments explain differences in academic gradients.</a:t>
            </a:r>
            <a:endParaRPr lang="en-US" sz="3600" dirty="0">
              <a:solidFill>
                <a:schemeClr val="accent1">
                  <a:lumMod val="75000"/>
                </a:schemeClr>
              </a:solidFill>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 y="1447800"/>
            <a:ext cx="905964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627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239000" cy="1295400"/>
          </a:xfrm>
          <a:solidFill>
            <a:schemeClr val="bg1">
              <a:lumMod val="95000"/>
            </a:schemeClr>
          </a:solidFill>
          <a:ln>
            <a:solidFill>
              <a:schemeClr val="accent1"/>
            </a:solidFill>
          </a:ln>
          <a:effectLst>
            <a:outerShdw blurRad="50800" dist="190500" dir="2700000" algn="tl" rotWithShape="0">
              <a:prstClr val="black">
                <a:alpha val="25000"/>
              </a:prstClr>
            </a:outerShdw>
          </a:effectLst>
        </p:spPr>
        <p:txBody>
          <a:bodyPr>
            <a:normAutofit fontScale="90000"/>
          </a:bodyPr>
          <a:lstStyle/>
          <a:p>
            <a:pPr algn="l"/>
            <a:r>
              <a:rPr lang="en-US" dirty="0" smtClean="0">
                <a:solidFill>
                  <a:schemeClr val="accent1">
                    <a:lumMod val="75000"/>
                  </a:schemeClr>
                </a:solidFill>
              </a:rPr>
              <a:t>Low SES prompts poor postnatal responsiveness</a:t>
            </a:r>
            <a:endParaRPr lang="en-US" dirty="0">
              <a:solidFill>
                <a:schemeClr val="accent1">
                  <a:lumMod val="75000"/>
                </a:schemeClr>
              </a:solidFill>
            </a:endParaRPr>
          </a:p>
        </p:txBody>
      </p:sp>
      <p:sp>
        <p:nvSpPr>
          <p:cNvPr id="3" name="Content Placeholder 2"/>
          <p:cNvSpPr>
            <a:spLocks noGrp="1"/>
          </p:cNvSpPr>
          <p:nvPr>
            <p:ph idx="1"/>
          </p:nvPr>
        </p:nvSpPr>
        <p:spPr>
          <a:xfrm>
            <a:off x="2742484" y="1600200"/>
            <a:ext cx="5867400" cy="5029200"/>
          </a:xfrm>
        </p:spPr>
        <p:txBody>
          <a:bodyPr>
            <a:normAutofit fontScale="77500" lnSpcReduction="20000"/>
          </a:bodyPr>
          <a:lstStyle/>
          <a:p>
            <a:r>
              <a:rPr lang="en-US" dirty="0" smtClean="0"/>
              <a:t>Low parental SES is associated with parental irritability, depression, anxiety</a:t>
            </a:r>
          </a:p>
          <a:p>
            <a:r>
              <a:rPr lang="en-US" dirty="0" smtClean="0"/>
              <a:t>Parents typically invest less in children when the parents’ survival seems threatened (parental investment theory)</a:t>
            </a:r>
          </a:p>
          <a:p>
            <a:r>
              <a:rPr lang="en-US" dirty="0" smtClean="0"/>
              <a:t>Parental stress also leads to reduced nurturance (less warmth, less sensitivity, less language play) and higher likelihood of harsh and inconsistent discipline, neglect, and abuse</a:t>
            </a:r>
          </a:p>
          <a:p>
            <a:r>
              <a:rPr lang="en-US" dirty="0" smtClean="0"/>
              <a:t>The quality of early parenting can predict children’s emotional and behavior patterns years later, and risks, like dropping out of school</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84229"/>
            <a:ext cx="2243190" cy="149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5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3792</TotalTime>
  <Words>10623</Words>
  <Application>Microsoft Office PowerPoint</Application>
  <PresentationFormat>On-screen Show (4:3)</PresentationFormat>
  <Paragraphs>757</Paragraphs>
  <Slides>75</Slides>
  <Notes>54</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What are the most promising solutions for closing the gap?</vt:lpstr>
      <vt:lpstr>What we’ll attempt to cover:</vt:lpstr>
      <vt:lpstr>What are gaps?</vt:lpstr>
      <vt:lpstr>American gaps show in international comparisons:  UNICEF’s rating of child well being places the U.S. near the bottom of developed countries.  U.S. spends more but gets less in education &amp; health care;  no practical  support for single moms.</vt:lpstr>
      <vt:lpstr>What causes gaps?</vt:lpstr>
      <vt:lpstr>Poverty Trends within Ethnic Groups Kansas public schools only, all grades and preschool, 2006-2013</vt:lpstr>
      <vt:lpstr>Kansas Newborns by Ethnicity &amp; Characteristics,  from Kansas Birth Records, 1995-2001</vt:lpstr>
      <vt:lpstr>Different poverty environments explain differences in academic gradients.</vt:lpstr>
      <vt:lpstr>Low SES prompts poor postnatal responsiveness</vt:lpstr>
      <vt:lpstr>We are talking about probabilities, not inevitabilities.  Poor parents can moderate the effects of poverty, but the odds are against them.</vt:lpstr>
      <vt:lpstr>Early stressors interfere with bonding and attachment, the foundation of later social skills.  Insecure bonding is biologically embedded in the HPA axis, which predicts more reactive stress responses and future social conflict.</vt:lpstr>
      <vt:lpstr>Quality of Parenting as Measured  by the HOME-Short Form</vt:lpstr>
      <vt:lpstr>The brain is sculpted by experience, especially so from birth through age 5.  This foundational architecture shapes some capacities for life.  </vt:lpstr>
      <vt:lpstr>PowerPoint Presentation</vt:lpstr>
      <vt:lpstr>Like language skills, health gradients emerge in early childhood and persist:</vt:lpstr>
      <vt:lpstr>Earlier gaps have their counterpart at the end of life, in life expectancy.</vt:lpstr>
      <vt:lpstr>PowerPoint Presentation</vt:lpstr>
      <vt:lpstr>Another cause of gaps is inferior early child care.    Of the 45 percent of 2-year-olds in low-quality day care, the majority are very poor, and African-American or Hispanic.  G.M. Mulligan and K.D. Flanagan, Age 2: Findings from the 2-Year-Old Follow-Up of the Early Childhood Longitudinal Study, Birth Cohort (ECLS-B), U.S. Dept. of Education, NCES, August 2006</vt:lpstr>
      <vt:lpstr>The rapid growth in the proportion of working and single mothers is a global phenomenon.   Countries that have high-quality Early Education and Child Care (EECC), have reduced the gaps associated with poverty and single-parenthood.</vt:lpstr>
      <vt:lpstr>Increasing economic inequality is also increasing academic gaps. </vt:lpstr>
      <vt:lpstr>As income and wealth gaps have increased over the last 3 decades, the upper classes are investing more in their children, increasing academic gaps by 30 to 60 percent.</vt:lpstr>
      <vt:lpstr>In sum, the 3 most important early factors for a child’s future academic success are:</vt:lpstr>
      <vt:lpstr>3 Profound implications: </vt:lpstr>
      <vt:lpstr>And one big implication for schools:</vt:lpstr>
      <vt:lpstr>But what may tip the balance sheet in favor of high-quality early childcare and pre-kinder, are savings in justice, health and other costs.  From Perry Preschool:</vt:lpstr>
      <vt:lpstr>Because of the long time-horizon, the Return-on-Investment grows larger as participants become adults.</vt:lpstr>
      <vt:lpstr>Re-allocation toward prevention rather than remediation could make government more efficient.</vt:lpstr>
      <vt:lpstr>In the 2nd presentation, we answered 2 questions:</vt:lpstr>
      <vt:lpstr>Does ethnicity or poverty better predict academic growth?  We used a generalized mixed model to separate school effects from individual effects.</vt:lpstr>
      <vt:lpstr>When we selected the districts with the largest numbers of below proficient and low-income students, regardless of race, we get these districts:  </vt:lpstr>
      <vt:lpstr>Overlap of Kansas Districts with the Largest Numbers of Below-Proficient &amp; Low-Income Students  by Ethnic Group</vt:lpstr>
      <vt:lpstr>Questions?  Comments?  Break?</vt:lpstr>
      <vt:lpstr>What about schools?   Don’t they contribute to gaps?</vt:lpstr>
      <vt:lpstr>Washington State’s study of schools’ contributions to gaps is typical: </vt:lpstr>
      <vt:lpstr>Ed. Testing Service did 2 correlational studies that identified these school factors:</vt:lpstr>
      <vt:lpstr>Let’s focus on teacher turnover rates.  How do the 10 districts we identified compare to national teacher turnover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comparisons suggest that nationally, U.S. schools have a problem with teacher turnover, teacher selection, and teacher retention.</vt:lpstr>
      <vt:lpstr>Improving the Quality of Teachers</vt:lpstr>
      <vt:lpstr>PowerPoint Presentation</vt:lpstr>
      <vt:lpstr>Kansas teachers’ wages were even lower—70 percent of comparable occupations in 2006.</vt:lpstr>
      <vt:lpstr>PowerPoint Presentation</vt:lpstr>
      <vt:lpstr>Among labor market economists, feminization of a profession is a marker of lower status and lower pay.</vt:lpstr>
      <vt:lpstr>Lower pay is related to a lack of selectivity and over-supply:</vt:lpstr>
      <vt:lpstr>The 3 comparative countries select only the top 20 percent or higher.  Finland selects for social skills, too.  </vt:lpstr>
      <vt:lpstr>McKinsey’s researchers did an international comparative study of teacher quality.</vt:lpstr>
      <vt:lpstr>What would it take to put the most talented teachers into the highest need schools and retain them?</vt:lpstr>
      <vt:lpstr>Beyond putting, and keeping, the best teachers in the neediest schools, there are lots of promising but untested ideas.</vt:lpstr>
      <vt:lpstr>Other promising, unfolding ideas:</vt:lpstr>
      <vt:lpstr>There are now curricula designed to strengthen particular parts of the brain needing further development.</vt:lpstr>
      <vt:lpstr>We are really talking about recommending an experimental design and testing service:</vt:lpstr>
      <vt:lpstr>Questions?  Comments?  Break?</vt:lpstr>
      <vt:lpstr>An example of a well-timed intervention:</vt:lpstr>
      <vt:lpstr>Early Childhood Remedies</vt:lpstr>
      <vt:lpstr>Some big cautions:</vt:lpstr>
      <vt:lpstr>High-Quality Early Education Example:  Carolina Abecedarian Project</vt:lpstr>
      <vt:lpstr>Abecedarian Results at age 21:</vt:lpstr>
      <vt:lpstr>Chicago Child-Parent Centers (CPC) are the most realistic model for states.</vt:lpstr>
      <vt:lpstr>Theme:  the Quality &amp; Training of Personnel </vt:lpstr>
      <vt:lpstr>Integrating and Rationalizing Existing Services &amp; Adding Effective New Services?</vt:lpstr>
      <vt:lpstr>Experiment: One-stop services</vt:lpstr>
      <vt:lpstr>The Washington State Institute for Public Policy</vt:lpstr>
      <vt:lpstr>They’ve combined a Consumer Reports-like reporting method with an investment portfolio:</vt:lpstr>
      <vt:lpstr>What would the ideal continuous improvement model look like in Kansas?</vt:lpstr>
      <vt:lpstr>Questions?  Comments?    What do we want to recommend?  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the most promising solutions for closing the gap?</dc:title>
  <dc:creator>Tony Moss</dc:creator>
  <cp:lastModifiedBy>Tony Moss</cp:lastModifiedBy>
  <cp:revision>181</cp:revision>
  <dcterms:created xsi:type="dcterms:W3CDTF">2014-11-21T19:42:37Z</dcterms:created>
  <dcterms:modified xsi:type="dcterms:W3CDTF">2015-02-06T16:58:41Z</dcterms:modified>
</cp:coreProperties>
</file>