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86" r:id="rId4"/>
    <p:sldId id="287" r:id="rId5"/>
    <p:sldId id="299" r:id="rId6"/>
    <p:sldId id="285" r:id="rId7"/>
    <p:sldId id="288" r:id="rId8"/>
    <p:sldId id="284" r:id="rId9"/>
    <p:sldId id="289" r:id="rId10"/>
    <p:sldId id="290" r:id="rId11"/>
    <p:sldId id="291" r:id="rId12"/>
    <p:sldId id="294" r:id="rId13"/>
    <p:sldId id="295" r:id="rId14"/>
    <p:sldId id="293" r:id="rId15"/>
    <p:sldId id="298" r:id="rId16"/>
    <p:sldId id="279" r:id="rId17"/>
    <p:sldId id="292" r:id="rId18"/>
    <p:sldId id="296" r:id="rId19"/>
    <p:sldId id="274" r:id="rId20"/>
    <p:sldId id="297"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E0AFE5-7046-4EAF-8252-5E8AFB114902}" v="3" dt="2021-09-29T18:32:34.8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26" autoAdjust="0"/>
    <p:restoredTop sz="84653" autoAdjust="0"/>
  </p:normalViewPr>
  <p:slideViewPr>
    <p:cSldViewPr snapToGrid="0">
      <p:cViewPr varScale="1">
        <p:scale>
          <a:sx n="97" d="100"/>
          <a:sy n="97" d="100"/>
        </p:scale>
        <p:origin x="9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85FF1F-A871-4FF3-B482-6774F9E1959C}" type="datetimeFigureOut">
              <a:rPr lang="en-US" smtClean="0"/>
              <a:t>10/11/2021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10D797-D700-4314-A954-11C580F7DCCA}" type="slidenum">
              <a:rPr lang="en-US" smtClean="0"/>
              <a:t>‹#›</a:t>
            </a:fld>
            <a:endParaRPr lang="en-US"/>
          </a:p>
        </p:txBody>
      </p:sp>
    </p:spTree>
    <p:extLst>
      <p:ext uri="{BB962C8B-B14F-4D97-AF65-F5344CB8AC3E}">
        <p14:creationId xmlns:p14="http://schemas.microsoft.com/office/powerpoint/2010/main" val="2205397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and welcome to the </a:t>
            </a:r>
            <a:r>
              <a:rPr lang="en-US" dirty="0" err="1"/>
              <a:t>LiNK</a:t>
            </a:r>
            <a:r>
              <a:rPr lang="en-US" dirty="0"/>
              <a:t> Assessment Literacy series. This presentation is the third in a series of webinars and covers Designing Classroom Assessments. It is delivered by Dr. Marianne Perie of Measurement in Practice, LLC. </a:t>
            </a:r>
          </a:p>
        </p:txBody>
      </p:sp>
      <p:sp>
        <p:nvSpPr>
          <p:cNvPr id="4" name="Slide Number Placeholder 3"/>
          <p:cNvSpPr>
            <a:spLocks noGrp="1"/>
          </p:cNvSpPr>
          <p:nvPr>
            <p:ph type="sldNum" sz="quarter" idx="5"/>
          </p:nvPr>
        </p:nvSpPr>
        <p:spPr/>
        <p:txBody>
          <a:bodyPr/>
          <a:lstStyle/>
          <a:p>
            <a:fld id="{F010D797-D700-4314-A954-11C580F7DCCA}" type="slidenum">
              <a:rPr lang="en-US" smtClean="0"/>
              <a:t>1</a:t>
            </a:fld>
            <a:endParaRPr lang="en-US"/>
          </a:p>
        </p:txBody>
      </p:sp>
    </p:spTree>
    <p:extLst>
      <p:ext uri="{BB962C8B-B14F-4D97-AF65-F5344CB8AC3E}">
        <p14:creationId xmlns:p14="http://schemas.microsoft.com/office/powerpoint/2010/main" val="3326237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we will assume that you do not have access to fancy item authoring software and stick to three main types of items:</a:t>
            </a:r>
          </a:p>
          <a:p>
            <a:r>
              <a:rPr lang="en-US" dirty="0"/>
              <a:t>Multiple choice</a:t>
            </a:r>
          </a:p>
          <a:p>
            <a:r>
              <a:rPr lang="en-US" dirty="0"/>
              <a:t>Multi select</a:t>
            </a:r>
          </a:p>
          <a:p>
            <a:r>
              <a:rPr lang="en-US" dirty="0"/>
              <a:t>Open-ended (which could be either a short response or essay)</a:t>
            </a:r>
          </a:p>
          <a:p>
            <a:endParaRPr lang="en-US" dirty="0"/>
          </a:p>
          <a:p>
            <a:r>
              <a:rPr lang="en-US" dirty="0"/>
              <a:t>The benefit of these item types is that they can all be scored by hand and, done well, they will give you most of the information you need to evaluate your students. </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10</a:t>
            </a:fld>
            <a:endParaRPr lang="en-US"/>
          </a:p>
        </p:txBody>
      </p:sp>
    </p:spTree>
    <p:extLst>
      <p:ext uri="{BB962C8B-B14F-4D97-AF65-F5344CB8AC3E}">
        <p14:creationId xmlns:p14="http://schemas.microsoft.com/office/powerpoint/2010/main" val="1529702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Multiple-choice items are also called selected-response items. These are the most traditional type of test questions. </a:t>
            </a:r>
          </a:p>
          <a:p>
            <a:endParaRPr lang="en-US" dirty="0"/>
          </a:p>
          <a:p>
            <a:r>
              <a:rPr lang="en-US" dirty="0"/>
              <a:t>This is a good format when there truly is one correct answer.</a:t>
            </a:r>
          </a:p>
          <a:p>
            <a:endParaRPr lang="en-US" dirty="0"/>
          </a:p>
          <a:p>
            <a:r>
              <a:rPr lang="en-US" dirty="0"/>
              <a:t>One of the most important features of a well-written multiple-choice question is the “distractor” set, or what you choose as incorrect options.</a:t>
            </a:r>
          </a:p>
          <a:p>
            <a:r>
              <a:rPr lang="en-US" dirty="0"/>
              <a:t>Instead of just writing three feasible options, stop and </a:t>
            </a:r>
            <a:r>
              <a:rPr lang="en-US" dirty="0" err="1"/>
              <a:t>hink</a:t>
            </a:r>
            <a:r>
              <a:rPr lang="en-US" dirty="0"/>
              <a:t> about the types of errors students typically make and what implications those would have for future instruction. </a:t>
            </a:r>
          </a:p>
          <a:p>
            <a:r>
              <a:rPr lang="en-US" dirty="0"/>
              <a:t>Write distractors that highlight these types of errors</a:t>
            </a:r>
          </a:p>
          <a:p>
            <a:r>
              <a:rPr lang="en-US" dirty="0"/>
              <a:t>When done consistently across items, you can often pinpoint where the student is lacking knowledge or has a misconception.</a:t>
            </a:r>
          </a:p>
          <a:p>
            <a:r>
              <a:rPr lang="en-US" dirty="0"/>
              <a:t>For instance, if a student consistently picks the incorrect option that highlights a disagreement among characters as a conflict in the story, you may need to focus your instruction on different types of conflicts. </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11</a:t>
            </a:fld>
            <a:endParaRPr lang="en-US"/>
          </a:p>
        </p:txBody>
      </p:sp>
    </p:spTree>
    <p:extLst>
      <p:ext uri="{BB962C8B-B14F-4D97-AF65-F5344CB8AC3E}">
        <p14:creationId xmlns:p14="http://schemas.microsoft.com/office/powerpoint/2010/main" val="1054409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Multi-select items are also a kind of selected-response item but with more answer options and more than one correct response.</a:t>
            </a:r>
          </a:p>
          <a:p>
            <a:endParaRPr lang="en-US" dirty="0"/>
          </a:p>
          <a:p>
            <a:r>
              <a:rPr lang="en-US" dirty="0"/>
              <a:t>Typically, the item will have 5–8 possible responses with 2–3 being correct. </a:t>
            </a:r>
          </a:p>
          <a:p>
            <a:endParaRPr lang="en-US" dirty="0"/>
          </a:p>
          <a:p>
            <a:r>
              <a:rPr lang="en-US" dirty="0"/>
              <a:t>For example, you may have an item that lists eight phrases and asks the student to identify the three examples of a simile.</a:t>
            </a:r>
          </a:p>
          <a:p>
            <a:r>
              <a:rPr lang="en-US" dirty="0"/>
              <a:t>Or, you may write an item that lists six lines from the text and asks the student which two lines provide evidence that the author admires bees. </a:t>
            </a:r>
          </a:p>
          <a:p>
            <a:endParaRPr lang="en-US" dirty="0"/>
          </a:p>
          <a:p>
            <a:r>
              <a:rPr lang="en-US" dirty="0"/>
              <a:t>These items provide a useful way to gather more information from a single question. </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12</a:t>
            </a:fld>
            <a:endParaRPr lang="en-US"/>
          </a:p>
        </p:txBody>
      </p:sp>
    </p:spTree>
    <p:extLst>
      <p:ext uri="{BB962C8B-B14F-4D97-AF65-F5344CB8AC3E}">
        <p14:creationId xmlns:p14="http://schemas.microsoft.com/office/powerpoint/2010/main" val="3111382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Open-ended items are also called constructed-response items because they require a student to construct a response. These items can require short or extended responses. The short response could be a single word, such as with a fill-in-the-blank item. Or, it could be a sentence to justify an opinion or explain an action. An extended response is typically an essay in which the student must make a statement and provide evidence to support it. They are often evaluated not just on the response but on their ability to organize and communicate the information effectively. </a:t>
            </a:r>
          </a:p>
          <a:p>
            <a:endParaRPr lang="en-US" dirty="0"/>
          </a:p>
          <a:p>
            <a:r>
              <a:rPr lang="en-US" dirty="0"/>
              <a:t>Any open-ended item will take a little longer to score than selected-response. A longer response takes even longer to score. However, student writing can give teachers greater insights into what the </a:t>
            </a:r>
            <a:r>
              <a:rPr lang="en-US" dirty="0" err="1"/>
              <a:t>studnt</a:t>
            </a:r>
            <a:r>
              <a:rPr lang="en-US" dirty="0"/>
              <a:t> understands and where any misconceptions or lack of skill exists. </a:t>
            </a:r>
          </a:p>
        </p:txBody>
      </p:sp>
      <p:sp>
        <p:nvSpPr>
          <p:cNvPr id="4" name="Slide Number Placeholder 3"/>
          <p:cNvSpPr>
            <a:spLocks noGrp="1"/>
          </p:cNvSpPr>
          <p:nvPr>
            <p:ph type="sldNum" sz="quarter" idx="5"/>
          </p:nvPr>
        </p:nvSpPr>
        <p:spPr/>
        <p:txBody>
          <a:bodyPr/>
          <a:lstStyle/>
          <a:p>
            <a:fld id="{F010D797-D700-4314-A954-11C580F7DCCA}" type="slidenum">
              <a:rPr lang="en-US" smtClean="0"/>
              <a:t>13</a:t>
            </a:fld>
            <a:endParaRPr lang="en-US"/>
          </a:p>
        </p:txBody>
      </p:sp>
    </p:spTree>
    <p:extLst>
      <p:ext uri="{BB962C8B-B14F-4D97-AF65-F5344CB8AC3E}">
        <p14:creationId xmlns:p14="http://schemas.microsoft.com/office/powerpoint/2010/main" val="125974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also combine the three types of items we just discussed. A common approach is “answer-explain” which includes one multiple-choice item followed by an open-ended item that asks the student to justify their response to the first part. </a:t>
            </a:r>
          </a:p>
          <a:p>
            <a:r>
              <a:rPr lang="en-US" dirty="0"/>
              <a:t>Reading comprehension tests also include “claim-evidence” structures which often combine a multiple-choice item with a multi-select item. For instance, a question pair could include a first question that asks the student to select the correct answer to a question such as “how did Dad feel when Dylan did X?” The second question then asks the student to identify two pieces of evidence from the text to justify their selection. You can list multiple pieces of evidence with two correct answers. Of course, if they get the first part of the question wrong, they cannot then get the second part right. </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14</a:t>
            </a:fld>
            <a:endParaRPr lang="en-US"/>
          </a:p>
        </p:txBody>
      </p:sp>
    </p:spTree>
    <p:extLst>
      <p:ext uri="{BB962C8B-B14F-4D97-AF65-F5344CB8AC3E}">
        <p14:creationId xmlns:p14="http://schemas.microsoft.com/office/powerpoint/2010/main" val="3045013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Researchers in large-scale assessment have studied what features of items make them easier or harder to answer. We try to eliminate what we call “construct-irrelevant variance” which means we don’t want irrelevant information, like superfluous pictures, distracting students and preventing them from showing their best work.</a:t>
            </a:r>
          </a:p>
          <a:p>
            <a:endParaRPr lang="en-US" dirty="0"/>
          </a:p>
          <a:p>
            <a:r>
              <a:rPr lang="en-US" dirty="0"/>
              <a:t>Some lessons learned include writing test items as full questions, not as open-ended sentences where the student supplies the end of the sentence. For instance, students do better on questions worded as “In the third sentence, how is the term ‘content’ used?” rather than “In the third sentence, the term ‘content’ means ______”</a:t>
            </a:r>
          </a:p>
          <a:p>
            <a:endParaRPr lang="en-US" dirty="0"/>
          </a:p>
          <a:p>
            <a:r>
              <a:rPr lang="en-US" dirty="0"/>
              <a:t>Likewise, while fill-in-the-blank items are appealing, they can also trip up a student and not provide the best information on what the student really knows and can do. </a:t>
            </a:r>
          </a:p>
          <a:p>
            <a:endParaRPr lang="en-US" dirty="0"/>
          </a:p>
          <a:p>
            <a:r>
              <a:rPr lang="en-US" dirty="0"/>
              <a:t>A good test item will also be as short as possible while asking the question. </a:t>
            </a:r>
          </a:p>
        </p:txBody>
      </p:sp>
      <p:sp>
        <p:nvSpPr>
          <p:cNvPr id="4" name="Slide Number Placeholder 3"/>
          <p:cNvSpPr>
            <a:spLocks noGrp="1"/>
          </p:cNvSpPr>
          <p:nvPr>
            <p:ph type="sldNum" sz="quarter" idx="5"/>
          </p:nvPr>
        </p:nvSpPr>
        <p:spPr/>
        <p:txBody>
          <a:bodyPr/>
          <a:lstStyle/>
          <a:p>
            <a:fld id="{F010D797-D700-4314-A954-11C580F7DCCA}" type="slidenum">
              <a:rPr lang="en-US" smtClean="0"/>
              <a:t>15</a:t>
            </a:fld>
            <a:endParaRPr lang="en-US"/>
          </a:p>
        </p:txBody>
      </p:sp>
    </p:spTree>
    <p:extLst>
      <p:ext uri="{BB962C8B-B14F-4D97-AF65-F5344CB8AC3E}">
        <p14:creationId xmlns:p14="http://schemas.microsoft.com/office/powerpoint/2010/main" val="1700300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it’s your turn to try.</a:t>
            </a:r>
          </a:p>
          <a:p>
            <a:endParaRPr lang="en-US" dirty="0"/>
          </a:p>
          <a:p>
            <a:r>
              <a:rPr lang="en-US" dirty="0"/>
              <a:t>You’ll be given one passage, for grade 4, 7, or high school, depending on your preference. Assume your purpose is to analyze your students’ abilities to thoroughly comprehend a slightly complex text. You want to determine if they are ready for an even more complex text and plan to use the results to group students for the next reading assignment. You want to assess several standards for either Reading: Literature or Reading: Informational (depending on the passage you receive). </a:t>
            </a:r>
          </a:p>
          <a:p>
            <a:endParaRPr lang="en-US" dirty="0"/>
          </a:p>
          <a:p>
            <a:r>
              <a:rPr lang="en-US" dirty="0"/>
              <a:t>Try to write several items for your passage, at least three, but more if you can. Label each item with the standard it assesses. Try to vary your item types, creating one multiple-choice, one multi-select and one short answer. Remember to write the wrong answers thoughtfully to be able to get some insight into student’s thinking. You should be able to answer why you wrote each answer option for a MC or MS item.</a:t>
            </a:r>
          </a:p>
          <a:p>
            <a:endParaRPr lang="en-US" dirty="0"/>
          </a:p>
          <a:p>
            <a:r>
              <a:rPr lang="en-US" dirty="0"/>
              <a:t>You’ll start this exercise independently, but at the end, you’ll be paired up to review each other’s items. Then, your facilitator will give you the set of items written by the professional test developers. Talk about what you like about your items versus theirs and what theirs measure.</a:t>
            </a:r>
          </a:p>
          <a:p>
            <a:endParaRPr lang="en-US" dirty="0"/>
          </a:p>
          <a:p>
            <a:r>
              <a:rPr lang="en-US" dirty="0"/>
              <a:t>You may now pause this video.  </a:t>
            </a:r>
          </a:p>
        </p:txBody>
      </p:sp>
      <p:sp>
        <p:nvSpPr>
          <p:cNvPr id="4" name="Slide Number Placeholder 3"/>
          <p:cNvSpPr>
            <a:spLocks noGrp="1"/>
          </p:cNvSpPr>
          <p:nvPr>
            <p:ph type="sldNum" sz="quarter" idx="5"/>
          </p:nvPr>
        </p:nvSpPr>
        <p:spPr/>
        <p:txBody>
          <a:bodyPr/>
          <a:lstStyle/>
          <a:p>
            <a:fld id="{F010D797-D700-4314-A954-11C580F7DCCA}" type="slidenum">
              <a:rPr lang="en-US" smtClean="0"/>
              <a:t>16</a:t>
            </a:fld>
            <a:endParaRPr lang="en-US"/>
          </a:p>
        </p:txBody>
      </p:sp>
    </p:spTree>
    <p:extLst>
      <p:ext uri="{BB962C8B-B14F-4D97-AF65-F5344CB8AC3E}">
        <p14:creationId xmlns:p14="http://schemas.microsoft.com/office/powerpoint/2010/main" val="3032690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question we frequently receive is how many items should be on a test. There is no one answer to that question. There needs to be the fewest number of items possible to provide reliable information for the intended purpose. Very vague – right? In general, you need to ask yourself the question of whether the items you have written would give you sufficient information to make decisions. If the students are able to correctly identify the conflict and resolution of a fairly complex passage, that may be sufficient information for that standard. But, if they placed a comma in the correct location of a sentence once, would that convince you they have mastered commas? </a:t>
            </a:r>
          </a:p>
          <a:p>
            <a:endParaRPr lang="en-US" dirty="0"/>
          </a:p>
          <a:p>
            <a:r>
              <a:rPr lang="en-US" dirty="0"/>
              <a:t>You do want to keep the test at a reasonable length, and if you’ve articulated a finite purpose and narrow scope of content, that should be doable. </a:t>
            </a:r>
          </a:p>
        </p:txBody>
      </p:sp>
      <p:sp>
        <p:nvSpPr>
          <p:cNvPr id="4" name="Slide Number Placeholder 3"/>
          <p:cNvSpPr>
            <a:spLocks noGrp="1"/>
          </p:cNvSpPr>
          <p:nvPr>
            <p:ph type="sldNum" sz="quarter" idx="5"/>
          </p:nvPr>
        </p:nvSpPr>
        <p:spPr/>
        <p:txBody>
          <a:bodyPr/>
          <a:lstStyle/>
          <a:p>
            <a:fld id="{F010D797-D700-4314-A954-11C580F7DCCA}" type="slidenum">
              <a:rPr lang="en-US" smtClean="0"/>
              <a:t>17</a:t>
            </a:fld>
            <a:endParaRPr lang="en-US"/>
          </a:p>
        </p:txBody>
      </p:sp>
    </p:spTree>
    <p:extLst>
      <p:ext uri="{BB962C8B-B14F-4D97-AF65-F5344CB8AC3E}">
        <p14:creationId xmlns:p14="http://schemas.microsoft.com/office/powerpoint/2010/main" val="1682476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need to review the test after you write it. The best strategy is to pair up with another teacher and have them review it for you. Both of you could take the test to try and see it from the students’ p</a:t>
            </a:r>
          </a:p>
          <a:p>
            <a:r>
              <a:rPr lang="en-US" dirty="0"/>
              <a:t>perspective. </a:t>
            </a:r>
          </a:p>
          <a:p>
            <a:r>
              <a:rPr lang="en-US" dirty="0"/>
              <a:t>Are there any questions that could be interpreted more than one way?</a:t>
            </a:r>
          </a:p>
          <a:p>
            <a:r>
              <a:rPr lang="en-US" dirty="0"/>
              <a:t>Are there any answer choices that are either too close to the correct answer or so silly as to be meaningless?</a:t>
            </a:r>
          </a:p>
          <a:p>
            <a:r>
              <a:rPr lang="en-US" dirty="0"/>
              <a:t>How long do you think it will take most students to complete? </a:t>
            </a:r>
          </a:p>
          <a:p>
            <a:r>
              <a:rPr lang="en-US" dirty="0"/>
              <a:t>Next, think about what you will learn from the student responses as the teacher. Play with different response patterns – what would they tell you about students?</a:t>
            </a:r>
          </a:p>
          <a:p>
            <a:endParaRPr lang="en-US" dirty="0"/>
          </a:p>
          <a:p>
            <a:r>
              <a:rPr lang="en-US" dirty="0"/>
              <a:t>Finally, ensure the test focuses on the content you want to assess and minimizes those construct-irrelevant distractions. Some simple tricks are to use sufficiently large font, create space between items, and make it easy to return to the passage. Don’t print the passage on one side of the paper and the questions on the other, forcing students to constantly flip the page over. Finally, eliminate excess pictures or graphics. It may look pretty but does nothing to improve the assessment. </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18</a:t>
            </a:fld>
            <a:endParaRPr lang="en-US"/>
          </a:p>
        </p:txBody>
      </p:sp>
    </p:spTree>
    <p:extLst>
      <p:ext uri="{BB962C8B-B14F-4D97-AF65-F5344CB8AC3E}">
        <p14:creationId xmlns:p14="http://schemas.microsoft.com/office/powerpoint/2010/main" val="1168381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video was intended to help you create better classroom assessments to help you learn more about your students’ knowledge, skills, and abilities. </a:t>
            </a:r>
          </a:p>
          <a:p>
            <a:endParaRPr lang="en-US" dirty="0"/>
          </a:p>
          <a:p>
            <a:r>
              <a:rPr lang="en-US" dirty="0"/>
              <a:t>Remember:</a:t>
            </a:r>
          </a:p>
          <a:p>
            <a:pPr marL="228600" indent="-228600">
              <a:buAutoNum type="arabicPeriod"/>
            </a:pPr>
            <a:r>
              <a:rPr lang="en-US" dirty="0"/>
              <a:t>Be clear about the purpose for the test.</a:t>
            </a:r>
          </a:p>
          <a:p>
            <a:pPr marL="228600" indent="-228600">
              <a:buAutoNum type="arabicPeriod"/>
            </a:pPr>
            <a:r>
              <a:rPr lang="en-US" dirty="0"/>
              <a:t>Articulate what you want to learn and what you will do with the information.</a:t>
            </a:r>
          </a:p>
          <a:p>
            <a:pPr marL="228600" indent="-228600">
              <a:buAutoNum type="arabicPeriod"/>
            </a:pPr>
            <a:r>
              <a:rPr lang="en-US" dirty="0"/>
              <a:t>Review your test by taking it yourself and thinking ahead of time how you will analyze the results. </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19</a:t>
            </a:fld>
            <a:endParaRPr lang="en-US"/>
          </a:p>
        </p:txBody>
      </p:sp>
    </p:spTree>
    <p:extLst>
      <p:ext uri="{BB962C8B-B14F-4D97-AF65-F5344CB8AC3E}">
        <p14:creationId xmlns:p14="http://schemas.microsoft.com/office/powerpoint/2010/main" val="4071804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overall goal for this presentation is to help educators develop better classroom assessments for their needs. Encompassed in this goal is an overview of</a:t>
            </a:r>
          </a:p>
          <a:p>
            <a:pPr marL="228600" indent="-228600">
              <a:buAutoNum type="arabicPeriod"/>
            </a:pPr>
            <a:r>
              <a:rPr lang="en-US" dirty="0"/>
              <a:t>Articulating a purpose for the assessment and determining how that affects design</a:t>
            </a:r>
          </a:p>
          <a:p>
            <a:pPr marL="228600" indent="-228600">
              <a:buAutoNum type="arabicPeriod"/>
            </a:pPr>
            <a:r>
              <a:rPr lang="en-US" dirty="0"/>
              <a:t>Understanding how design choices affect the results</a:t>
            </a:r>
          </a:p>
          <a:p>
            <a:pPr marL="228600" indent="-228600">
              <a:buAutoNum type="arabicPeriod"/>
            </a:pPr>
            <a:r>
              <a:rPr lang="en-US" dirty="0"/>
              <a:t>Evaluating test questions to determine if they meet their intended purpose.</a:t>
            </a:r>
          </a:p>
        </p:txBody>
      </p:sp>
      <p:sp>
        <p:nvSpPr>
          <p:cNvPr id="4" name="Slide Number Placeholder 3"/>
          <p:cNvSpPr>
            <a:spLocks noGrp="1"/>
          </p:cNvSpPr>
          <p:nvPr>
            <p:ph type="sldNum" sz="quarter" idx="5"/>
          </p:nvPr>
        </p:nvSpPr>
        <p:spPr/>
        <p:txBody>
          <a:bodyPr/>
          <a:lstStyle/>
          <a:p>
            <a:fld id="{F010D797-D700-4314-A954-11C580F7DCCA}" type="slidenum">
              <a:rPr lang="en-US" smtClean="0"/>
              <a:t>2</a:t>
            </a:fld>
            <a:endParaRPr lang="en-US"/>
          </a:p>
        </p:txBody>
      </p:sp>
    </p:spTree>
    <p:extLst>
      <p:ext uri="{BB962C8B-B14F-4D97-AF65-F5344CB8AC3E}">
        <p14:creationId xmlns:p14="http://schemas.microsoft.com/office/powerpoint/2010/main" val="38334190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video in this series – Video #4 – will discuss scoring and analyzing classroom assessments. It will dive further into scoring rubrics and analyzing the data from your classroom assessments. </a:t>
            </a:r>
          </a:p>
          <a:p>
            <a:r>
              <a:rPr lang="en-US" dirty="0"/>
              <a:t>Oftentimes, considering the analysis results in rethinking the design, so be sure to watch the next video soon.</a:t>
            </a:r>
          </a:p>
        </p:txBody>
      </p:sp>
      <p:sp>
        <p:nvSpPr>
          <p:cNvPr id="4" name="Slide Number Placeholder 3"/>
          <p:cNvSpPr>
            <a:spLocks noGrp="1"/>
          </p:cNvSpPr>
          <p:nvPr>
            <p:ph type="sldNum" sz="quarter" idx="5"/>
          </p:nvPr>
        </p:nvSpPr>
        <p:spPr/>
        <p:txBody>
          <a:bodyPr/>
          <a:lstStyle/>
          <a:p>
            <a:fld id="{F010D797-D700-4314-A954-11C580F7DCCA}" type="slidenum">
              <a:rPr lang="en-US" smtClean="0"/>
              <a:t>20</a:t>
            </a:fld>
            <a:endParaRPr lang="en-US"/>
          </a:p>
        </p:txBody>
      </p:sp>
    </p:spTree>
    <p:extLst>
      <p:ext uri="{BB962C8B-B14F-4D97-AF65-F5344CB8AC3E}">
        <p14:creationId xmlns:p14="http://schemas.microsoft.com/office/powerpoint/2010/main" val="1911029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time! I hope you found the information valuable. </a:t>
            </a:r>
          </a:p>
          <a:p>
            <a:endParaRPr lang="en-US" dirty="0"/>
          </a:p>
          <a:p>
            <a:r>
              <a:rPr lang="en-US" dirty="0"/>
              <a:t>This grant was made available through the federal Striving Readers Comprehensive Literacy initiative, in partnership with the University of Kansas Center for Research on Learning and is intended for use by Kansas educators and school administrators. </a:t>
            </a:r>
          </a:p>
          <a:p>
            <a:endParaRPr lang="en-US" dirty="0"/>
          </a:p>
          <a:p>
            <a:r>
              <a:rPr lang="en-US" dirty="0"/>
              <a:t>If you have questions or would like to learn more, please feel free to contact the author, the Kansas assessment director, or the </a:t>
            </a:r>
            <a:r>
              <a:rPr lang="en-US" dirty="0" err="1"/>
              <a:t>LiNK</a:t>
            </a:r>
            <a:r>
              <a:rPr lang="en-US" dirty="0"/>
              <a:t> project manager whose names and emails are listed here. Thank you for your time! I hope you found the information valuable. </a:t>
            </a:r>
          </a:p>
          <a:p>
            <a:endParaRPr lang="en-US" dirty="0"/>
          </a:p>
          <a:p>
            <a:r>
              <a:rPr lang="en-US" dirty="0"/>
              <a:t>This recording was made available through the federal Striving Readers Comprehensive Literacy initiative, in partnership with the University of Kansas Center for Research on Learning.  The grant was awarded to the Kansas State Department of Education in 2017 and funds are being distributed to eight literacy projects across Kansas to improve literacy for children, birth through grade 12, at the community, regional and state levels.  </a:t>
            </a:r>
          </a:p>
          <a:p>
            <a:endParaRPr lang="en-US" dirty="0"/>
          </a:p>
          <a:p>
            <a:r>
              <a:rPr lang="en-US" dirty="0"/>
              <a:t>If you have questions or would like to learn more, please feel free to contact either the author or the project manager whose names and emails are listed here.</a:t>
            </a:r>
          </a:p>
        </p:txBody>
      </p:sp>
      <p:sp>
        <p:nvSpPr>
          <p:cNvPr id="4" name="Slide Number Placeholder 3"/>
          <p:cNvSpPr>
            <a:spLocks noGrp="1"/>
          </p:cNvSpPr>
          <p:nvPr>
            <p:ph type="sldNum" sz="quarter" idx="5"/>
          </p:nvPr>
        </p:nvSpPr>
        <p:spPr/>
        <p:txBody>
          <a:bodyPr/>
          <a:lstStyle/>
          <a:p>
            <a:fld id="{A0D11981-F587-4A88-8860-46A4EEEF9CE1}" type="slidenum">
              <a:rPr lang="en-US" smtClean="0"/>
              <a:t>21</a:t>
            </a:fld>
            <a:endParaRPr lang="en-US"/>
          </a:p>
        </p:txBody>
      </p:sp>
    </p:spTree>
    <p:extLst>
      <p:ext uri="{BB962C8B-B14F-4D97-AF65-F5344CB8AC3E}">
        <p14:creationId xmlns:p14="http://schemas.microsoft.com/office/powerpoint/2010/main" val="1605383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legitimate purposes for a classroom assessment:</a:t>
            </a:r>
          </a:p>
          <a:p>
            <a:r>
              <a:rPr lang="en-US" dirty="0"/>
              <a:t>A teacher may want to learn if a student has mastered a specific skill and whether they can generalize that skill to a new environment. Or they may want to know if they can perform that skill with a text of higher complexity than what they’ve been reading in class. Or, perhaps, the teacher just wants to know if the student has been doing the assignments and paying attention in class.</a:t>
            </a:r>
          </a:p>
          <a:p>
            <a:endParaRPr lang="en-US" dirty="0"/>
          </a:p>
          <a:p>
            <a:r>
              <a:rPr lang="en-US" dirty="0"/>
              <a:t>So, the first question a teacher should ask herself is what she wants to learn about her students. The second question is what she will do with that information? Information could be used to </a:t>
            </a:r>
          </a:p>
          <a:p>
            <a:pPr lvl="1"/>
            <a:r>
              <a:rPr lang="en-US" dirty="0"/>
              <a:t>Give a grade?</a:t>
            </a:r>
          </a:p>
          <a:p>
            <a:pPr lvl="1"/>
            <a:r>
              <a:rPr lang="en-US" dirty="0"/>
              <a:t>Group students by understanding?</a:t>
            </a:r>
          </a:p>
          <a:p>
            <a:pPr lvl="1"/>
            <a:r>
              <a:rPr lang="en-US" dirty="0"/>
              <a:t>Learn where they need additional support?</a:t>
            </a:r>
          </a:p>
          <a:p>
            <a:pPr lvl="1"/>
            <a:r>
              <a:rPr lang="en-US" dirty="0"/>
              <a:t>Determine the best text to assign next?</a:t>
            </a:r>
          </a:p>
          <a:p>
            <a:endParaRPr lang="en-US" dirty="0"/>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3</a:t>
            </a:fld>
            <a:endParaRPr lang="en-US"/>
          </a:p>
        </p:txBody>
      </p:sp>
    </p:spTree>
    <p:extLst>
      <p:ext uri="{BB962C8B-B14F-4D97-AF65-F5344CB8AC3E}">
        <p14:creationId xmlns:p14="http://schemas.microsoft.com/office/powerpoint/2010/main" val="3760461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considering the purpose, we need to consider the content. Which Kansas standards is this test addressing? How do they fit with your curriculum and where you are in your instruction?</a:t>
            </a:r>
          </a:p>
          <a:p>
            <a:endParaRPr lang="en-US" dirty="0"/>
          </a:p>
          <a:p>
            <a:r>
              <a:rPr lang="en-US" dirty="0"/>
              <a:t>Thinking these questions through ahead of time will help you determine whether your purpose will be best served with a single text and multiple questions, or fewer questions repeated over multiple texts.</a:t>
            </a:r>
          </a:p>
        </p:txBody>
      </p:sp>
      <p:sp>
        <p:nvSpPr>
          <p:cNvPr id="4" name="Slide Number Placeholder 3"/>
          <p:cNvSpPr>
            <a:spLocks noGrp="1"/>
          </p:cNvSpPr>
          <p:nvPr>
            <p:ph type="sldNum" sz="quarter" idx="5"/>
          </p:nvPr>
        </p:nvSpPr>
        <p:spPr/>
        <p:txBody>
          <a:bodyPr/>
          <a:lstStyle/>
          <a:p>
            <a:fld id="{F010D797-D700-4314-A954-11C580F7DCCA}" type="slidenum">
              <a:rPr lang="en-US" smtClean="0"/>
              <a:t>4</a:t>
            </a:fld>
            <a:endParaRPr lang="en-US"/>
          </a:p>
        </p:txBody>
      </p:sp>
    </p:spTree>
    <p:extLst>
      <p:ext uri="{BB962C8B-B14F-4D97-AF65-F5344CB8AC3E}">
        <p14:creationId xmlns:p14="http://schemas.microsoft.com/office/powerpoint/2010/main" val="1213220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questions may feel like a lot of work before we’ve even written our first test item, but thinking through the purpose and the content influences the design. We have a saying in test development that we cannot fix through analysis what we bungle in design. </a:t>
            </a:r>
          </a:p>
          <a:p>
            <a:endParaRPr lang="en-US" dirty="0"/>
          </a:p>
          <a:p>
            <a:r>
              <a:rPr lang="en-US" dirty="0"/>
              <a:t>To give you some examples of how the purpose can impact the design, consider these different scenarios:</a:t>
            </a:r>
          </a:p>
          <a:p>
            <a:r>
              <a:rPr lang="en-US" dirty="0"/>
              <a:t>If the purpose of the assessment is to give a grade, it should cover the material taught and be designed with test questions that elicit the desired knowledge and skills. </a:t>
            </a:r>
          </a:p>
          <a:p>
            <a:r>
              <a:rPr lang="en-US" dirty="0"/>
              <a:t>If the purpose is to understand how a student is approaching a question or where they might have misconceptions, greater care needs to be taken in selecting the best item type and including insightful distractors. </a:t>
            </a:r>
          </a:p>
          <a:p>
            <a:r>
              <a:rPr lang="en-US" dirty="0"/>
              <a:t>If the purpose is to determine a student’s ability to generate a skill to multiple texts, the design should include more passages but fewer questions per passages; if the purpose is to determine how well a student parses a text of a specific complexity, fewer passages with more questions will be needed. </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5</a:t>
            </a:fld>
            <a:endParaRPr lang="en-US"/>
          </a:p>
        </p:txBody>
      </p:sp>
    </p:spTree>
    <p:extLst>
      <p:ext uri="{BB962C8B-B14F-4D97-AF65-F5344CB8AC3E}">
        <p14:creationId xmlns:p14="http://schemas.microsoft.com/office/powerpoint/2010/main" val="2819088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develop a classroom test for an English language arts class, it will almost always involve some type of text. We can test a student’s understanding of a book read in class or of a new text. We can vary the complexity of the text within a test to see how that affects student performance. </a:t>
            </a:r>
          </a:p>
          <a:p>
            <a:endParaRPr lang="en-US" dirty="0"/>
          </a:p>
          <a:p>
            <a:r>
              <a:rPr lang="en-US" dirty="0"/>
              <a:t>Large-scale tests use multiple texts that are several paragraphs long. Teachers will often want to use shorter or fewer tests. They will need to match the length and complexity of the text to what you’re trying to learn about the students’ knowledge and skills.</a:t>
            </a:r>
          </a:p>
          <a:p>
            <a:endParaRPr lang="en-US" dirty="0"/>
          </a:p>
          <a:p>
            <a:r>
              <a:rPr lang="en-US" dirty="0"/>
              <a:t>Additionally, consider how the familiarity of the text will affect performance. Are you testing whether they were paying attention when you went over this text or are you asking them to do more with the text than what you discussed in class? Or are you generalizing what they learned to a new and different text?</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6</a:t>
            </a:fld>
            <a:endParaRPr lang="en-US"/>
          </a:p>
        </p:txBody>
      </p:sp>
    </p:spTree>
    <p:extLst>
      <p:ext uri="{BB962C8B-B14F-4D97-AF65-F5344CB8AC3E}">
        <p14:creationId xmlns:p14="http://schemas.microsoft.com/office/powerpoint/2010/main" val="3404593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selecting a text, consider the complexity and whether all students in your classroom need to read the same text. For example, if you read three books this semester, could they choose one to create a response to your test question? That may be appropriate if you are trying to learn more about the depth of their understanding of the text. Or, are you purposely asking students to read new texts of different complexity to learn more about the types of text they can comprehend well in order to assign the next book?</a:t>
            </a:r>
          </a:p>
          <a:p>
            <a:endParaRPr lang="en-US" dirty="0"/>
          </a:p>
          <a:p>
            <a:r>
              <a:rPr lang="en-US" dirty="0"/>
              <a:t>If you have room for choice, giving students the power to choose what they read will usually increase their motivation. However, if you are giving grades, you may want more standardization in the tests. </a:t>
            </a:r>
          </a:p>
        </p:txBody>
      </p:sp>
      <p:sp>
        <p:nvSpPr>
          <p:cNvPr id="4" name="Slide Number Placeholder 3"/>
          <p:cNvSpPr>
            <a:spLocks noGrp="1"/>
          </p:cNvSpPr>
          <p:nvPr>
            <p:ph type="sldNum" sz="quarter" idx="5"/>
          </p:nvPr>
        </p:nvSpPr>
        <p:spPr/>
        <p:txBody>
          <a:bodyPr/>
          <a:lstStyle/>
          <a:p>
            <a:fld id="{F010D797-D700-4314-A954-11C580F7DCCA}" type="slidenum">
              <a:rPr lang="en-US" smtClean="0"/>
              <a:t>7</a:t>
            </a:fld>
            <a:endParaRPr lang="en-US"/>
          </a:p>
        </p:txBody>
      </p:sp>
    </p:spTree>
    <p:extLst>
      <p:ext uri="{BB962C8B-B14F-4D97-AF65-F5344CB8AC3E}">
        <p14:creationId xmlns:p14="http://schemas.microsoft.com/office/powerpoint/2010/main" val="2012068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Traditionally, test developers only considered a quantitative measure of number of characters in a word and words in a sentence (e.g., Lexile or Fleishman-Kincaid measures) to determine the complexity of a passage or text.</a:t>
            </a:r>
          </a:p>
          <a:p>
            <a:r>
              <a:rPr lang="en-US" dirty="0"/>
              <a:t>Now it includes qualitative determinations, such as familiarity of the topic, level of inference required, whether connections are implicit or explicit, whether language includes academic or archaic vocabulary, and the degree to which the text includes figurative, ironic, or abstract language. </a:t>
            </a:r>
          </a:p>
          <a:p>
            <a:endParaRPr lang="en-US" dirty="0"/>
          </a:p>
          <a:p>
            <a:r>
              <a:rPr lang="en-US" dirty="0"/>
              <a:t>Again, depending on what you want to assess, focusing on these text features could be more or less important. </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8</a:t>
            </a:fld>
            <a:endParaRPr lang="en-US"/>
          </a:p>
        </p:txBody>
      </p:sp>
    </p:spTree>
    <p:extLst>
      <p:ext uri="{BB962C8B-B14F-4D97-AF65-F5344CB8AC3E}">
        <p14:creationId xmlns:p14="http://schemas.microsoft.com/office/powerpoint/2010/main" val="3074832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you’ve decided which text or texts to use, you can start writing the test questions, also known as items.</a:t>
            </a:r>
          </a:p>
          <a:p>
            <a:r>
              <a:rPr lang="en-US" dirty="0"/>
              <a:t>Again, go back to the purpose of the test to determine what knowledge, skills, and abilities you want to measure. </a:t>
            </a:r>
          </a:p>
          <a:p>
            <a:r>
              <a:rPr lang="en-US" dirty="0"/>
              <a:t>It is easy to write a lot of questions to a single text, but we need to stay focused on what it is we are trying to learn about the students’ knowledge, skills, and abilities. </a:t>
            </a:r>
          </a:p>
        </p:txBody>
      </p:sp>
      <p:sp>
        <p:nvSpPr>
          <p:cNvPr id="4" name="Slide Number Placeholder 3"/>
          <p:cNvSpPr>
            <a:spLocks noGrp="1"/>
          </p:cNvSpPr>
          <p:nvPr>
            <p:ph type="sldNum" sz="quarter" idx="5"/>
          </p:nvPr>
        </p:nvSpPr>
        <p:spPr/>
        <p:txBody>
          <a:bodyPr/>
          <a:lstStyle/>
          <a:p>
            <a:fld id="{F010D797-D700-4314-A954-11C580F7DCCA}" type="slidenum">
              <a:rPr lang="en-US" smtClean="0"/>
              <a:t>9</a:t>
            </a:fld>
            <a:endParaRPr lang="en-US"/>
          </a:p>
        </p:txBody>
      </p:sp>
    </p:spTree>
    <p:extLst>
      <p:ext uri="{BB962C8B-B14F-4D97-AF65-F5344CB8AC3E}">
        <p14:creationId xmlns:p14="http://schemas.microsoft.com/office/powerpoint/2010/main" val="16951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51737-341E-0846-B77C-6346A9961E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3A32FA-5254-C64F-B381-9F279D7BE1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753D3E-91CD-7549-83CC-497FE1F94D2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866728F-E8E0-2D41-A156-40BB34C5B3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FC1169-A4F1-B04A-93BC-559FF945A987}"/>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3777474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A3769-9A66-0348-B1A5-3BE13D240F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9A5473-CFCF-4648-B863-346AC72A4B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11702-B043-A848-B729-7A10066CBDC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F2FFCAA-BD69-5246-83F1-B1F694AED9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C27104-005D-B343-B4DA-1938F8C32D67}"/>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1436718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5BC324-2C80-684F-AAF2-087787E1A2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683F66-9712-774F-AC56-090A218B88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CB3B06-71E8-B941-8507-3224AB0EAEE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0A08E5A-BCAA-FF49-BCC2-781C3FB1B4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FF58E8-3239-A44B-9C58-CED64143872D}"/>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143187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6A9D7-3EF4-B146-85CC-3F74B8308229}"/>
              </a:ext>
            </a:extLst>
          </p:cNvPr>
          <p:cNvSpPr>
            <a:spLocks noGrp="1"/>
          </p:cNvSpPr>
          <p:nvPr>
            <p:ph type="title"/>
          </p:nvPr>
        </p:nvSpPr>
        <p:spPr/>
        <p:txBody>
          <a:bodyPr/>
          <a:lstStyle>
            <a:lvl1pPr>
              <a:defRPr>
                <a:solidFill>
                  <a:schemeClr val="accent5">
                    <a:lumMod val="50000"/>
                  </a:schemeClr>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2ED843-1A93-C142-A744-20048E3AB43A}"/>
              </a:ext>
            </a:extLst>
          </p:cNvPr>
          <p:cNvSpPr>
            <a:spLocks noGrp="1"/>
          </p:cNvSpPr>
          <p:nvPr>
            <p:ph idx="1"/>
          </p:nvPr>
        </p:nvSpPr>
        <p:spPr>
          <a:xfrm>
            <a:off x="838200" y="1700705"/>
            <a:ext cx="10515600" cy="4351338"/>
          </a:xfrm>
        </p:spPr>
        <p:txBody>
          <a:bodyPr/>
          <a:lstStyle>
            <a:lvl2pPr>
              <a:defRPr>
                <a:solidFill>
                  <a:schemeClr val="accent5">
                    <a:lumMod val="75000"/>
                  </a:schemeClr>
                </a:solidFill>
              </a:defRPr>
            </a:lvl2pPr>
            <a:lvl4pPr>
              <a:defRPr>
                <a:solidFill>
                  <a:schemeClr val="accent5">
                    <a:lumMod val="60000"/>
                    <a:lumOff val="40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7F6AF87-1602-884D-814C-974AC6C3AD7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C3996A0E-B954-9F4F-B1E9-62DB1CD287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F6941B-A681-8D4F-B9ED-5AB91F026814}"/>
              </a:ext>
            </a:extLst>
          </p:cNvPr>
          <p:cNvSpPr>
            <a:spLocks noGrp="1"/>
          </p:cNvSpPr>
          <p:nvPr>
            <p:ph type="sldNum" sz="quarter" idx="12"/>
          </p:nvPr>
        </p:nvSpPr>
        <p:spPr/>
        <p:txBody>
          <a:bodyPr/>
          <a:lstStyle/>
          <a:p>
            <a:fld id="{6CB6D02B-AA7C-9E48-A4B0-E44C094432E5}" type="slidenum">
              <a:rPr lang="en-US" smtClean="0"/>
              <a:t>‹#›</a:t>
            </a:fld>
            <a:endParaRPr lang="en-US" dirty="0"/>
          </a:p>
        </p:txBody>
      </p:sp>
      <p:pic>
        <p:nvPicPr>
          <p:cNvPr id="8" name="Picture 7" descr="A drawing of a face&#10;&#10;Description automatically generated">
            <a:extLst>
              <a:ext uri="{FF2B5EF4-FFF2-40B4-BE49-F238E27FC236}">
                <a16:creationId xmlns:a16="http://schemas.microsoft.com/office/drawing/2014/main" id="{35A01FF3-DDE0-42A4-8FD7-A29D00450C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119178"/>
            <a:ext cx="1060627" cy="602297"/>
          </a:xfrm>
          <a:prstGeom prst="rect">
            <a:avLst/>
          </a:prstGeom>
        </p:spPr>
      </p:pic>
      <p:cxnSp>
        <p:nvCxnSpPr>
          <p:cNvPr id="10" name="Straight Connector 9">
            <a:extLst>
              <a:ext uri="{FF2B5EF4-FFF2-40B4-BE49-F238E27FC236}">
                <a16:creationId xmlns:a16="http://schemas.microsoft.com/office/drawing/2014/main" id="{0E860B96-7A5C-4954-A9AE-8527543C35C0}"/>
              </a:ext>
            </a:extLst>
          </p:cNvPr>
          <p:cNvCxnSpPr/>
          <p:nvPr/>
        </p:nvCxnSpPr>
        <p:spPr>
          <a:xfrm>
            <a:off x="838200" y="6109160"/>
            <a:ext cx="105156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606439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A20AE-846C-3D43-8F35-31E28B1CE0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83328E-7CC3-4E44-A6BA-1B03F4B1EA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8A26FD-69D2-684F-8394-0300898D20A9}"/>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8E3FA58-B230-5F4D-A388-B7ACE7B343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F76200-F901-BC44-906E-247874F2D397}"/>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57811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C647D-4925-BE43-B4D9-7818F07543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25CDFC-89FB-6642-8422-1D7CA260B1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AE847F-F2FE-DD4E-A20F-C08C4A0396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76A943-8561-6549-80B7-1D8243937153}"/>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DA16CA3-3E13-EA46-ACBE-C96DBF45CB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2BDE62A-B450-F641-83C9-163739D5EA89}"/>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40261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3344D-1EA1-8949-9AB0-2F2D189C80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F82467-CB93-5C48-8D8C-9A3375B9EF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8B0F6E-BCF1-F440-89BA-7A5327BAE0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879BCE-FFD4-FC41-BCEA-7ED71021E6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E1E29B-A1A3-A24E-9652-F11D848B70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2DAD29-2962-4941-B3A6-EE1E3F412289}"/>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5F2C0C0E-C815-3842-A0AB-F12997D1A00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911E487-9AFF-9A4B-A0C6-008050A006C0}"/>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387990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59C0F-AFCC-6943-9258-1B8791B057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538A3D-5932-D94A-91B3-C208D83D579C}"/>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ACC059DF-2C41-E748-8144-889057D33F2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C31BD89-6845-404F-841C-B4102F5A1C3B}"/>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57294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B3E571-1CE7-EA4A-91BE-0758EE0C5EBE}"/>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4D88FEA7-F788-6F4D-AA14-04455CBD14C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E76D4DA-731E-0441-9B6F-ED5BFA433793}"/>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117044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A27BE-3B2A-C74A-8120-8CD25F95F5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CF21E0-4024-3D4D-A3D2-335BC1327C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1E7275-108E-A245-B495-9EECB01C9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928334-AE2A-E948-A92F-BBFE8F2610D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FFD20B04-36D6-584D-92C8-4149611AB49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205E696-B9E7-5A41-A6FC-222B1EE2543E}"/>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51771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67192-CE28-F14F-917B-D4B9DDD065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8F87F1-952F-DB4A-8A16-871D97A4F3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6251212F-0368-A74D-8506-26A301FDC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98CFB7-FB62-F249-B9C4-21625A4976C4}"/>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47F3D559-BCF5-7543-93B7-0CED0C5AA3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F19D004-019A-D54D-A3F8-67B134E43856}"/>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148385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550545-33BE-494B-9818-B13F153E09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54D801-73A7-9546-AE6A-CBA4C86D46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D886F6-58F1-5848-803D-03E17AAF20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A9A4C7DC-554A-F54B-A9AA-8E44702DAA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3780949-1E13-A44F-82CB-F54C69C8C0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6D02B-AA7C-9E48-A4B0-E44C094432E5}" type="slidenum">
              <a:rPr lang="en-US" smtClean="0"/>
              <a:t>‹#›</a:t>
            </a:fld>
            <a:endParaRPr lang="en-US" dirty="0"/>
          </a:p>
        </p:txBody>
      </p:sp>
    </p:spTree>
    <p:extLst>
      <p:ext uri="{BB962C8B-B14F-4D97-AF65-F5344CB8AC3E}">
        <p14:creationId xmlns:p14="http://schemas.microsoft.com/office/powerpoint/2010/main" val="2080981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p@measurementinpractice.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mailto:kmuff@ksde.org" TargetMode="External"/><Relationship Id="rId4" Type="http://schemas.openxmlformats.org/officeDocument/2006/relationships/hyperlink" Target="mailto:bfultz@ksde.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964181-09C3-4BDD-96FE-09542FDD4C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95785"/>
            <a:ext cx="12192000" cy="5570243"/>
          </a:xfrm>
          <a:prstGeom prst="rect">
            <a:avLst/>
          </a:prstGeom>
        </p:spPr>
      </p:pic>
      <p:sp>
        <p:nvSpPr>
          <p:cNvPr id="2" name="Title 1">
            <a:extLst>
              <a:ext uri="{FF2B5EF4-FFF2-40B4-BE49-F238E27FC236}">
                <a16:creationId xmlns:a16="http://schemas.microsoft.com/office/drawing/2014/main" id="{A1A370D4-C1D4-4E01-8618-51DC17099201}"/>
              </a:ext>
            </a:extLst>
          </p:cNvPr>
          <p:cNvSpPr>
            <a:spLocks noGrp="1"/>
          </p:cNvSpPr>
          <p:nvPr>
            <p:ph type="ctrTitle"/>
          </p:nvPr>
        </p:nvSpPr>
        <p:spPr/>
        <p:txBody>
          <a:bodyPr>
            <a:normAutofit fontScale="90000"/>
          </a:bodyPr>
          <a:lstStyle/>
          <a:p>
            <a:r>
              <a:rPr lang="en-US" b="1" dirty="0">
                <a:solidFill>
                  <a:schemeClr val="bg2">
                    <a:lumMod val="10000"/>
                  </a:schemeClr>
                </a:solidFill>
              </a:rPr>
              <a:t>LiNK Assessment Literacy: </a:t>
            </a:r>
            <a:r>
              <a:rPr lang="en-US" dirty="0"/>
              <a:t>Designing Classroom Assessments</a:t>
            </a:r>
          </a:p>
        </p:txBody>
      </p:sp>
      <p:sp>
        <p:nvSpPr>
          <p:cNvPr id="3" name="Subtitle 2">
            <a:extLst>
              <a:ext uri="{FF2B5EF4-FFF2-40B4-BE49-F238E27FC236}">
                <a16:creationId xmlns:a16="http://schemas.microsoft.com/office/drawing/2014/main" id="{CAEE0509-F586-4035-AB5D-4FDF248F9F53}"/>
              </a:ext>
            </a:extLst>
          </p:cNvPr>
          <p:cNvSpPr>
            <a:spLocks noGrp="1"/>
          </p:cNvSpPr>
          <p:nvPr>
            <p:ph type="subTitle" idx="1"/>
          </p:nvPr>
        </p:nvSpPr>
        <p:spPr/>
        <p:txBody>
          <a:bodyPr/>
          <a:lstStyle/>
          <a:p>
            <a:r>
              <a:rPr lang="en-US" dirty="0"/>
              <a:t>Marianne Perie</a:t>
            </a:r>
          </a:p>
          <a:p>
            <a:r>
              <a:rPr lang="en-US" dirty="0"/>
              <a:t>Measurement in Practice, LLC</a:t>
            </a:r>
          </a:p>
        </p:txBody>
      </p:sp>
    </p:spTree>
    <p:extLst>
      <p:ext uri="{BB962C8B-B14F-4D97-AF65-F5344CB8AC3E}">
        <p14:creationId xmlns:p14="http://schemas.microsoft.com/office/powerpoint/2010/main" val="1254646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FB29-AA74-46CD-A45C-1821751274E3}"/>
              </a:ext>
            </a:extLst>
          </p:cNvPr>
          <p:cNvSpPr>
            <a:spLocks noGrp="1"/>
          </p:cNvSpPr>
          <p:nvPr>
            <p:ph type="title"/>
          </p:nvPr>
        </p:nvSpPr>
        <p:spPr/>
        <p:txBody>
          <a:bodyPr/>
          <a:lstStyle/>
          <a:p>
            <a:r>
              <a:rPr lang="en-US" dirty="0"/>
              <a:t>Item Types</a:t>
            </a:r>
          </a:p>
        </p:txBody>
      </p:sp>
      <p:sp>
        <p:nvSpPr>
          <p:cNvPr id="3" name="Content Placeholder 2">
            <a:extLst>
              <a:ext uri="{FF2B5EF4-FFF2-40B4-BE49-F238E27FC236}">
                <a16:creationId xmlns:a16="http://schemas.microsoft.com/office/drawing/2014/main" id="{F3D69CC9-F758-49A6-8141-B00306AC0416}"/>
              </a:ext>
            </a:extLst>
          </p:cNvPr>
          <p:cNvSpPr>
            <a:spLocks noGrp="1"/>
          </p:cNvSpPr>
          <p:nvPr>
            <p:ph idx="1"/>
          </p:nvPr>
        </p:nvSpPr>
        <p:spPr/>
        <p:txBody>
          <a:bodyPr/>
          <a:lstStyle/>
          <a:p>
            <a:r>
              <a:rPr lang="en-US" dirty="0"/>
              <a:t>Assuming you do not have access to fancy item authoring software, stick to three main types of items:</a:t>
            </a:r>
          </a:p>
          <a:p>
            <a:pPr marL="971550" lvl="1" indent="-514350">
              <a:buFont typeface="+mj-lt"/>
              <a:buAutoNum type="arabicPeriod"/>
            </a:pPr>
            <a:r>
              <a:rPr lang="en-US" dirty="0"/>
              <a:t>Multiple choice</a:t>
            </a:r>
          </a:p>
          <a:p>
            <a:pPr marL="971550" lvl="1" indent="-514350">
              <a:buFont typeface="+mj-lt"/>
              <a:buAutoNum type="arabicPeriod"/>
            </a:pPr>
            <a:r>
              <a:rPr lang="en-US" dirty="0"/>
              <a:t>Multi select</a:t>
            </a:r>
          </a:p>
          <a:p>
            <a:pPr marL="971550" lvl="1" indent="-514350">
              <a:buFont typeface="+mj-lt"/>
              <a:buAutoNum type="arabicPeriod"/>
            </a:pPr>
            <a:r>
              <a:rPr lang="en-US" dirty="0"/>
              <a:t>Open-ended (either short response or essay)</a:t>
            </a:r>
          </a:p>
          <a:p>
            <a:pPr marL="971550" lvl="1" indent="-514350">
              <a:buFont typeface="+mj-lt"/>
              <a:buAutoNum type="arabicPeriod"/>
            </a:pPr>
            <a:endParaRPr lang="en-US" dirty="0"/>
          </a:p>
          <a:p>
            <a:r>
              <a:rPr lang="en-US" dirty="0"/>
              <a:t>All of these item types can be typed up quickly and scored by hand.</a:t>
            </a:r>
          </a:p>
          <a:p>
            <a:r>
              <a:rPr lang="en-US" dirty="0"/>
              <a:t>The combination should allow you to assess what you want to know about students.</a:t>
            </a:r>
          </a:p>
        </p:txBody>
      </p:sp>
      <p:sp>
        <p:nvSpPr>
          <p:cNvPr id="4" name="Slide Number Placeholder 3">
            <a:extLst>
              <a:ext uri="{FF2B5EF4-FFF2-40B4-BE49-F238E27FC236}">
                <a16:creationId xmlns:a16="http://schemas.microsoft.com/office/drawing/2014/main" id="{66E55295-DCDA-4B4B-9D4E-CC2737797F4A}"/>
              </a:ext>
            </a:extLst>
          </p:cNvPr>
          <p:cNvSpPr>
            <a:spLocks noGrp="1"/>
          </p:cNvSpPr>
          <p:nvPr>
            <p:ph type="sldNum" sz="quarter" idx="12"/>
          </p:nvPr>
        </p:nvSpPr>
        <p:spPr/>
        <p:txBody>
          <a:bodyPr/>
          <a:lstStyle/>
          <a:p>
            <a:fld id="{6CB6D02B-AA7C-9E48-A4B0-E44C094432E5}" type="slidenum">
              <a:rPr lang="en-US" smtClean="0"/>
              <a:t>10</a:t>
            </a:fld>
            <a:endParaRPr lang="en-US" dirty="0"/>
          </a:p>
        </p:txBody>
      </p:sp>
    </p:spTree>
    <p:extLst>
      <p:ext uri="{BB962C8B-B14F-4D97-AF65-F5344CB8AC3E}">
        <p14:creationId xmlns:p14="http://schemas.microsoft.com/office/powerpoint/2010/main" val="1022537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DFEC-9E23-4ED7-B1F8-A368C7281383}"/>
              </a:ext>
            </a:extLst>
          </p:cNvPr>
          <p:cNvSpPr>
            <a:spLocks noGrp="1"/>
          </p:cNvSpPr>
          <p:nvPr>
            <p:ph type="title"/>
          </p:nvPr>
        </p:nvSpPr>
        <p:spPr/>
        <p:txBody>
          <a:bodyPr/>
          <a:lstStyle/>
          <a:p>
            <a:r>
              <a:rPr lang="en-US" dirty="0"/>
              <a:t>Multiple choice (MC) items</a:t>
            </a:r>
          </a:p>
        </p:txBody>
      </p:sp>
      <p:sp>
        <p:nvSpPr>
          <p:cNvPr id="3" name="Content Placeholder 2">
            <a:extLst>
              <a:ext uri="{FF2B5EF4-FFF2-40B4-BE49-F238E27FC236}">
                <a16:creationId xmlns:a16="http://schemas.microsoft.com/office/drawing/2014/main" id="{C9735C93-AACF-4319-826C-A94DEC224722}"/>
              </a:ext>
            </a:extLst>
          </p:cNvPr>
          <p:cNvSpPr>
            <a:spLocks noGrp="1"/>
          </p:cNvSpPr>
          <p:nvPr>
            <p:ph idx="1"/>
          </p:nvPr>
        </p:nvSpPr>
        <p:spPr/>
        <p:txBody>
          <a:bodyPr/>
          <a:lstStyle/>
          <a:p>
            <a:r>
              <a:rPr lang="en-US" dirty="0"/>
              <a:t>Also called selected-response items, these are the most traditional type of test questions. </a:t>
            </a:r>
          </a:p>
          <a:p>
            <a:r>
              <a:rPr lang="en-US" dirty="0"/>
              <a:t>This is a good format when there is one correct answer.</a:t>
            </a:r>
          </a:p>
          <a:p>
            <a:r>
              <a:rPr lang="en-US" dirty="0"/>
              <a:t>One of the most important features is the “distractor” set, or what you choose as incorrect options.</a:t>
            </a:r>
          </a:p>
          <a:p>
            <a:r>
              <a:rPr lang="en-US" dirty="0"/>
              <a:t>Instead of writing three feasible options, think about the types of errors students typically make. </a:t>
            </a:r>
          </a:p>
          <a:p>
            <a:pPr lvl="1"/>
            <a:r>
              <a:rPr lang="en-US" dirty="0"/>
              <a:t>Write distractors that highlight these errors</a:t>
            </a:r>
          </a:p>
          <a:p>
            <a:pPr lvl="1"/>
            <a:r>
              <a:rPr lang="en-US" dirty="0"/>
              <a:t>When done consistently across items, you can often pinpoint where the student is lacking knowledge or has a misconception.</a:t>
            </a:r>
          </a:p>
          <a:p>
            <a:pPr marL="457200" lvl="1" indent="0">
              <a:buNone/>
            </a:pPr>
            <a:endParaRPr lang="en-US" dirty="0"/>
          </a:p>
        </p:txBody>
      </p:sp>
      <p:sp>
        <p:nvSpPr>
          <p:cNvPr id="4" name="Slide Number Placeholder 3">
            <a:extLst>
              <a:ext uri="{FF2B5EF4-FFF2-40B4-BE49-F238E27FC236}">
                <a16:creationId xmlns:a16="http://schemas.microsoft.com/office/drawing/2014/main" id="{E75F01D6-C4C6-4DB4-8C48-AFDF2D55E731}"/>
              </a:ext>
            </a:extLst>
          </p:cNvPr>
          <p:cNvSpPr>
            <a:spLocks noGrp="1"/>
          </p:cNvSpPr>
          <p:nvPr>
            <p:ph type="sldNum" sz="quarter" idx="12"/>
          </p:nvPr>
        </p:nvSpPr>
        <p:spPr/>
        <p:txBody>
          <a:bodyPr/>
          <a:lstStyle/>
          <a:p>
            <a:fld id="{6CB6D02B-AA7C-9E48-A4B0-E44C094432E5}" type="slidenum">
              <a:rPr lang="en-US" smtClean="0"/>
              <a:t>11</a:t>
            </a:fld>
            <a:endParaRPr lang="en-US" dirty="0"/>
          </a:p>
        </p:txBody>
      </p:sp>
    </p:spTree>
    <p:extLst>
      <p:ext uri="{BB962C8B-B14F-4D97-AF65-F5344CB8AC3E}">
        <p14:creationId xmlns:p14="http://schemas.microsoft.com/office/powerpoint/2010/main" val="120187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E93DA-5834-4FA5-8724-5B46AA819468}"/>
              </a:ext>
            </a:extLst>
          </p:cNvPr>
          <p:cNvSpPr>
            <a:spLocks noGrp="1"/>
          </p:cNvSpPr>
          <p:nvPr>
            <p:ph type="title"/>
          </p:nvPr>
        </p:nvSpPr>
        <p:spPr/>
        <p:txBody>
          <a:bodyPr/>
          <a:lstStyle/>
          <a:p>
            <a:r>
              <a:rPr lang="en-US" dirty="0"/>
              <a:t>Multi-select (MS) items</a:t>
            </a:r>
          </a:p>
        </p:txBody>
      </p:sp>
      <p:sp>
        <p:nvSpPr>
          <p:cNvPr id="3" name="Content Placeholder 2">
            <a:extLst>
              <a:ext uri="{FF2B5EF4-FFF2-40B4-BE49-F238E27FC236}">
                <a16:creationId xmlns:a16="http://schemas.microsoft.com/office/drawing/2014/main" id="{26E042C8-4D3E-4A51-A15D-9DD9CBFBBB64}"/>
              </a:ext>
            </a:extLst>
          </p:cNvPr>
          <p:cNvSpPr>
            <a:spLocks noGrp="1"/>
          </p:cNvSpPr>
          <p:nvPr>
            <p:ph idx="1"/>
          </p:nvPr>
        </p:nvSpPr>
        <p:spPr/>
        <p:txBody>
          <a:bodyPr/>
          <a:lstStyle/>
          <a:p>
            <a:r>
              <a:rPr lang="en-US" dirty="0"/>
              <a:t>This type of item is also a kind of selected-response item but with more answer options.</a:t>
            </a:r>
          </a:p>
          <a:p>
            <a:r>
              <a:rPr lang="en-US" dirty="0"/>
              <a:t>Typically, the item will have 5–8 possible responses with 2–3 being correct. </a:t>
            </a:r>
          </a:p>
          <a:p>
            <a:r>
              <a:rPr lang="en-US" dirty="0"/>
              <a:t>Consider the following:</a:t>
            </a:r>
          </a:p>
          <a:p>
            <a:pPr lvl="1"/>
            <a:r>
              <a:rPr lang="en-US" dirty="0"/>
              <a:t>An item that lists eight phrases and asks the student to identify the three examples of a simile.</a:t>
            </a:r>
          </a:p>
          <a:p>
            <a:pPr lvl="1"/>
            <a:r>
              <a:rPr lang="en-US" dirty="0"/>
              <a:t>An item that lists six lines from the text and asks the student which two lines provide evidence that the author admires bees. </a:t>
            </a:r>
          </a:p>
        </p:txBody>
      </p:sp>
      <p:sp>
        <p:nvSpPr>
          <p:cNvPr id="4" name="Slide Number Placeholder 3">
            <a:extLst>
              <a:ext uri="{FF2B5EF4-FFF2-40B4-BE49-F238E27FC236}">
                <a16:creationId xmlns:a16="http://schemas.microsoft.com/office/drawing/2014/main" id="{90B2118A-F540-48CD-B551-A3B93B2C3F71}"/>
              </a:ext>
            </a:extLst>
          </p:cNvPr>
          <p:cNvSpPr>
            <a:spLocks noGrp="1"/>
          </p:cNvSpPr>
          <p:nvPr>
            <p:ph type="sldNum" sz="quarter" idx="12"/>
          </p:nvPr>
        </p:nvSpPr>
        <p:spPr/>
        <p:txBody>
          <a:bodyPr/>
          <a:lstStyle/>
          <a:p>
            <a:fld id="{6CB6D02B-AA7C-9E48-A4B0-E44C094432E5}" type="slidenum">
              <a:rPr lang="en-US" smtClean="0"/>
              <a:t>12</a:t>
            </a:fld>
            <a:endParaRPr lang="en-US" dirty="0"/>
          </a:p>
        </p:txBody>
      </p:sp>
    </p:spTree>
    <p:extLst>
      <p:ext uri="{BB962C8B-B14F-4D97-AF65-F5344CB8AC3E}">
        <p14:creationId xmlns:p14="http://schemas.microsoft.com/office/powerpoint/2010/main" val="174673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E780D-7568-4EA7-B3C9-CB9AD7622011}"/>
              </a:ext>
            </a:extLst>
          </p:cNvPr>
          <p:cNvSpPr>
            <a:spLocks noGrp="1"/>
          </p:cNvSpPr>
          <p:nvPr>
            <p:ph type="title"/>
          </p:nvPr>
        </p:nvSpPr>
        <p:spPr/>
        <p:txBody>
          <a:bodyPr/>
          <a:lstStyle/>
          <a:p>
            <a:r>
              <a:rPr lang="en-US" dirty="0"/>
              <a:t>Open-ended (OE) items</a:t>
            </a:r>
          </a:p>
        </p:txBody>
      </p:sp>
      <p:sp>
        <p:nvSpPr>
          <p:cNvPr id="3" name="Content Placeholder 2">
            <a:extLst>
              <a:ext uri="{FF2B5EF4-FFF2-40B4-BE49-F238E27FC236}">
                <a16:creationId xmlns:a16="http://schemas.microsoft.com/office/drawing/2014/main" id="{3D1BECE7-79AA-4B6C-BB2E-06154ECCE748}"/>
              </a:ext>
            </a:extLst>
          </p:cNvPr>
          <p:cNvSpPr>
            <a:spLocks noGrp="1"/>
          </p:cNvSpPr>
          <p:nvPr>
            <p:ph idx="1"/>
          </p:nvPr>
        </p:nvSpPr>
        <p:spPr/>
        <p:txBody>
          <a:bodyPr/>
          <a:lstStyle/>
          <a:p>
            <a:r>
              <a:rPr lang="en-US" dirty="0"/>
              <a:t>Open-ended items can be short or extended responses.</a:t>
            </a:r>
          </a:p>
          <a:p>
            <a:pPr lvl="1"/>
            <a:r>
              <a:rPr lang="en-US" dirty="0"/>
              <a:t>Short responses provide brief insight into the student’s thinking or rationale</a:t>
            </a:r>
          </a:p>
          <a:p>
            <a:pPr lvl="1"/>
            <a:r>
              <a:rPr lang="en-US" dirty="0"/>
              <a:t>Extended responses (essays) provide feedback on a student’s ability to organize and communicate information in a logical manner.</a:t>
            </a:r>
          </a:p>
          <a:p>
            <a:r>
              <a:rPr lang="en-US" dirty="0"/>
              <a:t>These take the longest time to score and require a rubric to standardize the feedback, but they can provide the most helpful information if the purpose of the assessment is to determine next steps.</a:t>
            </a:r>
          </a:p>
        </p:txBody>
      </p:sp>
      <p:sp>
        <p:nvSpPr>
          <p:cNvPr id="4" name="Slide Number Placeholder 3">
            <a:extLst>
              <a:ext uri="{FF2B5EF4-FFF2-40B4-BE49-F238E27FC236}">
                <a16:creationId xmlns:a16="http://schemas.microsoft.com/office/drawing/2014/main" id="{0F8AECFF-8768-4DEC-A7AF-6964FED157F7}"/>
              </a:ext>
            </a:extLst>
          </p:cNvPr>
          <p:cNvSpPr>
            <a:spLocks noGrp="1"/>
          </p:cNvSpPr>
          <p:nvPr>
            <p:ph type="sldNum" sz="quarter" idx="12"/>
          </p:nvPr>
        </p:nvSpPr>
        <p:spPr/>
        <p:txBody>
          <a:bodyPr/>
          <a:lstStyle/>
          <a:p>
            <a:fld id="{6CB6D02B-AA7C-9E48-A4B0-E44C094432E5}" type="slidenum">
              <a:rPr lang="en-US" smtClean="0"/>
              <a:t>13</a:t>
            </a:fld>
            <a:endParaRPr lang="en-US" dirty="0"/>
          </a:p>
        </p:txBody>
      </p:sp>
    </p:spTree>
    <p:extLst>
      <p:ext uri="{BB962C8B-B14F-4D97-AF65-F5344CB8AC3E}">
        <p14:creationId xmlns:p14="http://schemas.microsoft.com/office/powerpoint/2010/main" val="1029149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16987-A10C-45BB-B4EF-DAF890D8E92D}"/>
              </a:ext>
            </a:extLst>
          </p:cNvPr>
          <p:cNvSpPr>
            <a:spLocks noGrp="1"/>
          </p:cNvSpPr>
          <p:nvPr>
            <p:ph type="title"/>
          </p:nvPr>
        </p:nvSpPr>
        <p:spPr/>
        <p:txBody>
          <a:bodyPr/>
          <a:lstStyle/>
          <a:p>
            <a:r>
              <a:rPr lang="en-US" dirty="0"/>
              <a:t>Combining item types</a:t>
            </a:r>
          </a:p>
        </p:txBody>
      </p:sp>
      <p:sp>
        <p:nvSpPr>
          <p:cNvPr id="3" name="Content Placeholder 2">
            <a:extLst>
              <a:ext uri="{FF2B5EF4-FFF2-40B4-BE49-F238E27FC236}">
                <a16:creationId xmlns:a16="http://schemas.microsoft.com/office/drawing/2014/main" id="{C1B74355-A0C8-497C-89A1-4997CDA7EBB9}"/>
              </a:ext>
            </a:extLst>
          </p:cNvPr>
          <p:cNvSpPr>
            <a:spLocks noGrp="1"/>
          </p:cNvSpPr>
          <p:nvPr>
            <p:ph idx="1"/>
          </p:nvPr>
        </p:nvSpPr>
        <p:spPr/>
        <p:txBody>
          <a:bodyPr>
            <a:normAutofit lnSpcReduction="10000"/>
          </a:bodyPr>
          <a:lstStyle/>
          <a:p>
            <a:r>
              <a:rPr lang="en-US" dirty="0"/>
              <a:t>Consider combining some answer types like MC and OE.</a:t>
            </a:r>
          </a:p>
          <a:p>
            <a:r>
              <a:rPr lang="en-US" dirty="0"/>
              <a:t>A common approach is “answer-explain” which includes one MC question followed by an OE item that asks the student to justify their choice. </a:t>
            </a:r>
          </a:p>
          <a:p>
            <a:r>
              <a:rPr lang="en-US" dirty="0"/>
              <a:t>Reading comprehension tests also include “claim-evidence” structures which often combine an MC with a MS item.</a:t>
            </a:r>
          </a:p>
          <a:p>
            <a:pPr lvl="1"/>
            <a:r>
              <a:rPr lang="en-US" dirty="0"/>
              <a:t>The first question asks the student to select the correct answer to a question such as “how did Dad feel when Dylan did X?” </a:t>
            </a:r>
          </a:p>
          <a:p>
            <a:pPr lvl="1"/>
            <a:r>
              <a:rPr lang="en-US" dirty="0"/>
              <a:t>The second question asks the student to identify two pieces of evidence from the text to justify their selection. You can list multiple pieces of evidence with two correct answers. </a:t>
            </a:r>
          </a:p>
        </p:txBody>
      </p:sp>
      <p:sp>
        <p:nvSpPr>
          <p:cNvPr id="4" name="Slide Number Placeholder 3">
            <a:extLst>
              <a:ext uri="{FF2B5EF4-FFF2-40B4-BE49-F238E27FC236}">
                <a16:creationId xmlns:a16="http://schemas.microsoft.com/office/drawing/2014/main" id="{A7410412-BF90-4364-9D3B-8365E28951D9}"/>
              </a:ext>
            </a:extLst>
          </p:cNvPr>
          <p:cNvSpPr>
            <a:spLocks noGrp="1"/>
          </p:cNvSpPr>
          <p:nvPr>
            <p:ph type="sldNum" sz="quarter" idx="12"/>
          </p:nvPr>
        </p:nvSpPr>
        <p:spPr/>
        <p:txBody>
          <a:bodyPr/>
          <a:lstStyle/>
          <a:p>
            <a:fld id="{6CB6D02B-AA7C-9E48-A4B0-E44C094432E5}" type="slidenum">
              <a:rPr lang="en-US" smtClean="0"/>
              <a:t>14</a:t>
            </a:fld>
            <a:endParaRPr lang="en-US" dirty="0"/>
          </a:p>
        </p:txBody>
      </p:sp>
    </p:spTree>
    <p:extLst>
      <p:ext uri="{BB962C8B-B14F-4D97-AF65-F5344CB8AC3E}">
        <p14:creationId xmlns:p14="http://schemas.microsoft.com/office/powerpoint/2010/main" val="3560096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12407-157A-483F-9F4F-2EF935751FDC}"/>
              </a:ext>
            </a:extLst>
          </p:cNvPr>
          <p:cNvSpPr>
            <a:spLocks noGrp="1"/>
          </p:cNvSpPr>
          <p:nvPr>
            <p:ph type="title"/>
          </p:nvPr>
        </p:nvSpPr>
        <p:spPr/>
        <p:txBody>
          <a:bodyPr/>
          <a:lstStyle/>
          <a:p>
            <a:r>
              <a:rPr lang="en-US" dirty="0"/>
              <a:t>Lessons learned</a:t>
            </a:r>
          </a:p>
        </p:txBody>
      </p:sp>
      <p:sp>
        <p:nvSpPr>
          <p:cNvPr id="3" name="Content Placeholder 2">
            <a:extLst>
              <a:ext uri="{FF2B5EF4-FFF2-40B4-BE49-F238E27FC236}">
                <a16:creationId xmlns:a16="http://schemas.microsoft.com/office/drawing/2014/main" id="{C9BD4CA9-43F1-4CC3-B0AB-2DB23FAE0260}"/>
              </a:ext>
            </a:extLst>
          </p:cNvPr>
          <p:cNvSpPr>
            <a:spLocks noGrp="1"/>
          </p:cNvSpPr>
          <p:nvPr>
            <p:ph idx="1"/>
          </p:nvPr>
        </p:nvSpPr>
        <p:spPr/>
        <p:txBody>
          <a:bodyPr/>
          <a:lstStyle/>
          <a:p>
            <a:r>
              <a:rPr lang="en-US" dirty="0"/>
              <a:t>Research has shown us that students do better on test questions written as a questions. For instance, students do better on questions worded as “In the third sentence, how is the term ‘content’ used?” rather than “In the third sentence, the term ‘content’ means ______”</a:t>
            </a:r>
          </a:p>
          <a:p>
            <a:r>
              <a:rPr lang="en-US" dirty="0"/>
              <a:t>Fill-in-the-blank is a popular item type. It could be either multiple-choice or short answer. If short answer, consider what misspellings you will allow. But also consider what information this item type gives you beyond an actual question.</a:t>
            </a:r>
          </a:p>
          <a:p>
            <a:r>
              <a:rPr lang="en-US" dirty="0"/>
              <a:t>Use the fewest number of words possible to ask the question. </a:t>
            </a:r>
          </a:p>
          <a:p>
            <a:endParaRPr lang="en-US" dirty="0"/>
          </a:p>
        </p:txBody>
      </p:sp>
      <p:sp>
        <p:nvSpPr>
          <p:cNvPr id="4" name="Slide Number Placeholder 3">
            <a:extLst>
              <a:ext uri="{FF2B5EF4-FFF2-40B4-BE49-F238E27FC236}">
                <a16:creationId xmlns:a16="http://schemas.microsoft.com/office/drawing/2014/main" id="{9B67EFA8-3F7A-4EE7-9358-3B3521DC57D2}"/>
              </a:ext>
            </a:extLst>
          </p:cNvPr>
          <p:cNvSpPr>
            <a:spLocks noGrp="1"/>
          </p:cNvSpPr>
          <p:nvPr>
            <p:ph type="sldNum" sz="quarter" idx="12"/>
          </p:nvPr>
        </p:nvSpPr>
        <p:spPr/>
        <p:txBody>
          <a:bodyPr/>
          <a:lstStyle/>
          <a:p>
            <a:fld id="{6CB6D02B-AA7C-9E48-A4B0-E44C094432E5}" type="slidenum">
              <a:rPr lang="en-US" smtClean="0"/>
              <a:t>15</a:t>
            </a:fld>
            <a:endParaRPr lang="en-US" dirty="0"/>
          </a:p>
        </p:txBody>
      </p:sp>
    </p:spTree>
    <p:extLst>
      <p:ext uri="{BB962C8B-B14F-4D97-AF65-F5344CB8AC3E}">
        <p14:creationId xmlns:p14="http://schemas.microsoft.com/office/powerpoint/2010/main" val="3568768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BCF3-0A06-43AB-8184-E57240DE840E}"/>
              </a:ext>
            </a:extLst>
          </p:cNvPr>
          <p:cNvSpPr>
            <a:spLocks noGrp="1"/>
          </p:cNvSpPr>
          <p:nvPr>
            <p:ph type="title"/>
          </p:nvPr>
        </p:nvSpPr>
        <p:spPr>
          <a:xfrm>
            <a:off x="838200" y="365125"/>
            <a:ext cx="10515600" cy="1325563"/>
          </a:xfrm>
        </p:spPr>
        <p:txBody>
          <a:bodyPr anchor="ctr">
            <a:normAutofit/>
          </a:bodyPr>
          <a:lstStyle/>
          <a:p>
            <a:r>
              <a:rPr lang="en-US" dirty="0"/>
              <a:t>Exercise</a:t>
            </a:r>
          </a:p>
        </p:txBody>
      </p:sp>
      <p:sp>
        <p:nvSpPr>
          <p:cNvPr id="4" name="Slide Number Placeholder 3">
            <a:extLst>
              <a:ext uri="{FF2B5EF4-FFF2-40B4-BE49-F238E27FC236}">
                <a16:creationId xmlns:a16="http://schemas.microsoft.com/office/drawing/2014/main" id="{0A167FBC-96C0-41A4-8945-3051CA0E53FF}"/>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6CB6D02B-AA7C-9E48-A4B0-E44C094432E5}" type="slidenum">
              <a:rPr lang="en-US" smtClean="0"/>
              <a:pPr>
                <a:spcAft>
                  <a:spcPts val="600"/>
                </a:spcAft>
              </a:pPr>
              <a:t>16</a:t>
            </a:fld>
            <a:endParaRPr lang="en-US"/>
          </a:p>
        </p:txBody>
      </p:sp>
      <p:sp>
        <p:nvSpPr>
          <p:cNvPr id="5" name="Content Placeholder 4">
            <a:extLst>
              <a:ext uri="{FF2B5EF4-FFF2-40B4-BE49-F238E27FC236}">
                <a16:creationId xmlns:a16="http://schemas.microsoft.com/office/drawing/2014/main" id="{F020A2B5-7A6B-8540-9349-4B35FF5C75B1}"/>
              </a:ext>
            </a:extLst>
          </p:cNvPr>
          <p:cNvSpPr>
            <a:spLocks noGrp="1"/>
          </p:cNvSpPr>
          <p:nvPr>
            <p:ph idx="1"/>
          </p:nvPr>
        </p:nvSpPr>
        <p:spPr/>
        <p:txBody>
          <a:bodyPr/>
          <a:lstStyle/>
          <a:p>
            <a:r>
              <a:rPr lang="en-US" dirty="0"/>
              <a:t>Now it’s your turn to put some of these ideas into practice. Your facilitator will give you a passage. After reading it, try to write 3-4 items to measure KS grade-level standards for the same grade as the passage. Consider writing at least one multiple-choice item and one short answer item.</a:t>
            </a:r>
          </a:p>
          <a:p>
            <a:r>
              <a:rPr lang="en-US" dirty="0"/>
              <a:t>Once you are done, the facilitator will pair you up to review each other’s items and give each other feedback.</a:t>
            </a:r>
          </a:p>
          <a:p>
            <a:r>
              <a:rPr lang="en-US" dirty="0"/>
              <a:t>At the conclusion of this exercise, the facilitator will show you items that professional item writers wrote for the passage you saw. </a:t>
            </a:r>
          </a:p>
          <a:p>
            <a:r>
              <a:rPr lang="en-US" dirty="0"/>
              <a:t>You may now pause this video. </a:t>
            </a:r>
          </a:p>
        </p:txBody>
      </p:sp>
    </p:spTree>
    <p:extLst>
      <p:ext uri="{BB962C8B-B14F-4D97-AF65-F5344CB8AC3E}">
        <p14:creationId xmlns:p14="http://schemas.microsoft.com/office/powerpoint/2010/main" val="384947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15C6C-1946-4F2B-A600-8BB7BC664E87}"/>
              </a:ext>
            </a:extLst>
          </p:cNvPr>
          <p:cNvSpPr>
            <a:spLocks noGrp="1"/>
          </p:cNvSpPr>
          <p:nvPr>
            <p:ph type="title"/>
          </p:nvPr>
        </p:nvSpPr>
        <p:spPr/>
        <p:txBody>
          <a:bodyPr/>
          <a:lstStyle/>
          <a:p>
            <a:r>
              <a:rPr lang="en-US" dirty="0"/>
              <a:t>Reliability</a:t>
            </a:r>
          </a:p>
        </p:txBody>
      </p:sp>
      <p:sp>
        <p:nvSpPr>
          <p:cNvPr id="3" name="Content Placeholder 2">
            <a:extLst>
              <a:ext uri="{FF2B5EF4-FFF2-40B4-BE49-F238E27FC236}">
                <a16:creationId xmlns:a16="http://schemas.microsoft.com/office/drawing/2014/main" id="{39285260-E55F-419B-B65B-1157569751F9}"/>
              </a:ext>
            </a:extLst>
          </p:cNvPr>
          <p:cNvSpPr>
            <a:spLocks noGrp="1"/>
          </p:cNvSpPr>
          <p:nvPr>
            <p:ph idx="1"/>
          </p:nvPr>
        </p:nvSpPr>
        <p:spPr/>
        <p:txBody>
          <a:bodyPr/>
          <a:lstStyle/>
          <a:p>
            <a:r>
              <a:rPr lang="en-US" dirty="0"/>
              <a:t>In determining the number of items needed, consider what would convince you that a student had mastered a skill.</a:t>
            </a:r>
          </a:p>
          <a:p>
            <a:pPr lvl="1"/>
            <a:r>
              <a:rPr lang="en-US" dirty="0"/>
              <a:t>For instance, if a student placed a comma in the correct location of a sentence on one item, would that convince you they fully understand the purpose and use of all punctuation?</a:t>
            </a:r>
          </a:p>
          <a:p>
            <a:pPr lvl="1"/>
            <a:r>
              <a:rPr lang="en-US" dirty="0"/>
              <a:t>Be reasonable – we cannot ask questions on every possible permutation of a situation and still keep the test a reasonable length</a:t>
            </a:r>
          </a:p>
          <a:p>
            <a:pPr lvl="1"/>
            <a:r>
              <a:rPr lang="en-US" dirty="0"/>
              <a:t>Consider asking similar questions for different passages</a:t>
            </a:r>
          </a:p>
          <a:p>
            <a:r>
              <a:rPr lang="en-US" dirty="0"/>
              <a:t>If you’ve kept your purpose and scope narrow, you should be able to develop sufficient items to make a conclusion about a student or class’s knowledge and skills.</a:t>
            </a:r>
          </a:p>
        </p:txBody>
      </p:sp>
      <p:sp>
        <p:nvSpPr>
          <p:cNvPr id="4" name="Slide Number Placeholder 3">
            <a:extLst>
              <a:ext uri="{FF2B5EF4-FFF2-40B4-BE49-F238E27FC236}">
                <a16:creationId xmlns:a16="http://schemas.microsoft.com/office/drawing/2014/main" id="{0BA52507-4C96-4AF2-BE11-9D2DA557EBCF}"/>
              </a:ext>
            </a:extLst>
          </p:cNvPr>
          <p:cNvSpPr>
            <a:spLocks noGrp="1"/>
          </p:cNvSpPr>
          <p:nvPr>
            <p:ph type="sldNum" sz="quarter" idx="12"/>
          </p:nvPr>
        </p:nvSpPr>
        <p:spPr/>
        <p:txBody>
          <a:bodyPr/>
          <a:lstStyle/>
          <a:p>
            <a:fld id="{6CB6D02B-AA7C-9E48-A4B0-E44C094432E5}" type="slidenum">
              <a:rPr lang="en-US" smtClean="0"/>
              <a:t>17</a:t>
            </a:fld>
            <a:endParaRPr lang="en-US" dirty="0"/>
          </a:p>
        </p:txBody>
      </p:sp>
    </p:spTree>
    <p:extLst>
      <p:ext uri="{BB962C8B-B14F-4D97-AF65-F5344CB8AC3E}">
        <p14:creationId xmlns:p14="http://schemas.microsoft.com/office/powerpoint/2010/main" val="233102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769C9-77CB-4D2C-91A0-36DD9E051199}"/>
              </a:ext>
            </a:extLst>
          </p:cNvPr>
          <p:cNvSpPr>
            <a:spLocks noGrp="1"/>
          </p:cNvSpPr>
          <p:nvPr>
            <p:ph type="title"/>
          </p:nvPr>
        </p:nvSpPr>
        <p:spPr/>
        <p:txBody>
          <a:bodyPr/>
          <a:lstStyle/>
          <a:p>
            <a:r>
              <a:rPr lang="en-US" dirty="0"/>
              <a:t>Self-evaluation</a:t>
            </a:r>
          </a:p>
        </p:txBody>
      </p:sp>
      <p:sp>
        <p:nvSpPr>
          <p:cNvPr id="3" name="Content Placeholder 2">
            <a:extLst>
              <a:ext uri="{FF2B5EF4-FFF2-40B4-BE49-F238E27FC236}">
                <a16:creationId xmlns:a16="http://schemas.microsoft.com/office/drawing/2014/main" id="{F6493975-D0B3-485A-B921-E8C831F15961}"/>
              </a:ext>
            </a:extLst>
          </p:cNvPr>
          <p:cNvSpPr>
            <a:spLocks noGrp="1"/>
          </p:cNvSpPr>
          <p:nvPr>
            <p:ph idx="1"/>
          </p:nvPr>
        </p:nvSpPr>
        <p:spPr/>
        <p:txBody>
          <a:bodyPr>
            <a:normAutofit lnSpcReduction="10000"/>
          </a:bodyPr>
          <a:lstStyle/>
          <a:p>
            <a:r>
              <a:rPr lang="en-US" dirty="0"/>
              <a:t>The best thing to do after writing a test is to take it.</a:t>
            </a:r>
          </a:p>
          <a:p>
            <a:pPr lvl="1"/>
            <a:r>
              <a:rPr lang="en-US" dirty="0"/>
              <a:t>Are there any questions that could be interpreted more than one way?</a:t>
            </a:r>
          </a:p>
          <a:p>
            <a:pPr lvl="1"/>
            <a:r>
              <a:rPr lang="en-US" dirty="0"/>
              <a:t>Are there any answer choices that are either too close to the correct answer or so silly as to be meaningless?</a:t>
            </a:r>
          </a:p>
          <a:p>
            <a:pPr lvl="1"/>
            <a:r>
              <a:rPr lang="en-US" dirty="0"/>
              <a:t>How long do you think it will take most students to complete? </a:t>
            </a:r>
          </a:p>
          <a:p>
            <a:pPr lvl="1"/>
            <a:r>
              <a:rPr lang="en-US" dirty="0"/>
              <a:t>Play with different response patterns – what would they tell you about students?</a:t>
            </a:r>
          </a:p>
          <a:p>
            <a:r>
              <a:rPr lang="en-US" dirty="0"/>
              <a:t>Format the test to avoid “construct-irrelevant variance.”</a:t>
            </a:r>
          </a:p>
          <a:p>
            <a:pPr lvl="1"/>
            <a:r>
              <a:rPr lang="en-US" dirty="0"/>
              <a:t>Sufficiently large font</a:t>
            </a:r>
          </a:p>
          <a:p>
            <a:pPr lvl="1"/>
            <a:r>
              <a:rPr lang="en-US" dirty="0"/>
              <a:t>Space between questions</a:t>
            </a:r>
          </a:p>
          <a:p>
            <a:pPr lvl="1"/>
            <a:r>
              <a:rPr lang="en-US" dirty="0"/>
              <a:t>Easy to return to passage</a:t>
            </a:r>
          </a:p>
          <a:p>
            <a:pPr lvl="1"/>
            <a:r>
              <a:rPr lang="en-US" dirty="0"/>
              <a:t>No excess pictures	</a:t>
            </a:r>
          </a:p>
          <a:p>
            <a:endParaRPr lang="en-US" dirty="0"/>
          </a:p>
        </p:txBody>
      </p:sp>
      <p:sp>
        <p:nvSpPr>
          <p:cNvPr id="4" name="Slide Number Placeholder 3">
            <a:extLst>
              <a:ext uri="{FF2B5EF4-FFF2-40B4-BE49-F238E27FC236}">
                <a16:creationId xmlns:a16="http://schemas.microsoft.com/office/drawing/2014/main" id="{4040C976-1A05-457C-9F65-542AA4548002}"/>
              </a:ext>
            </a:extLst>
          </p:cNvPr>
          <p:cNvSpPr>
            <a:spLocks noGrp="1"/>
          </p:cNvSpPr>
          <p:nvPr>
            <p:ph type="sldNum" sz="quarter" idx="12"/>
          </p:nvPr>
        </p:nvSpPr>
        <p:spPr/>
        <p:txBody>
          <a:bodyPr/>
          <a:lstStyle/>
          <a:p>
            <a:fld id="{6CB6D02B-AA7C-9E48-A4B0-E44C094432E5}" type="slidenum">
              <a:rPr lang="en-US" smtClean="0"/>
              <a:t>18</a:t>
            </a:fld>
            <a:endParaRPr lang="en-US" dirty="0"/>
          </a:p>
        </p:txBody>
      </p:sp>
    </p:spTree>
    <p:extLst>
      <p:ext uri="{BB962C8B-B14F-4D97-AF65-F5344CB8AC3E}">
        <p14:creationId xmlns:p14="http://schemas.microsoft.com/office/powerpoint/2010/main" val="560844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235E1-D176-4244-8F37-EB2DE6460D99}"/>
              </a:ext>
            </a:extLst>
          </p:cNvPr>
          <p:cNvSpPr>
            <a:spLocks noGrp="1"/>
          </p:cNvSpPr>
          <p:nvPr>
            <p:ph type="title"/>
          </p:nvPr>
        </p:nvSpPr>
        <p:spPr>
          <a:xfrm>
            <a:off x="838200" y="365125"/>
            <a:ext cx="10515600" cy="1325563"/>
          </a:xfrm>
        </p:spPr>
        <p:txBody>
          <a:bodyPr anchor="ctr">
            <a:normAutofit/>
          </a:bodyPr>
          <a:lstStyle/>
          <a:p>
            <a:r>
              <a:rPr lang="en-US" dirty="0"/>
              <a:t>Conclusion</a:t>
            </a:r>
          </a:p>
        </p:txBody>
      </p:sp>
      <p:sp>
        <p:nvSpPr>
          <p:cNvPr id="4" name="Slide Number Placeholder 3">
            <a:extLst>
              <a:ext uri="{FF2B5EF4-FFF2-40B4-BE49-F238E27FC236}">
                <a16:creationId xmlns:a16="http://schemas.microsoft.com/office/drawing/2014/main" id="{E3654065-7A58-4AA9-AF0F-D82A2F50031E}"/>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6CB6D02B-AA7C-9E48-A4B0-E44C094432E5}" type="slidenum">
              <a:rPr lang="en-US" smtClean="0"/>
              <a:pPr>
                <a:spcAft>
                  <a:spcPts val="600"/>
                </a:spcAft>
              </a:pPr>
              <a:t>19</a:t>
            </a:fld>
            <a:endParaRPr lang="en-US"/>
          </a:p>
        </p:txBody>
      </p:sp>
      <p:sp>
        <p:nvSpPr>
          <p:cNvPr id="5" name="Content Placeholder 4">
            <a:extLst>
              <a:ext uri="{FF2B5EF4-FFF2-40B4-BE49-F238E27FC236}">
                <a16:creationId xmlns:a16="http://schemas.microsoft.com/office/drawing/2014/main" id="{C42BB711-486D-5E46-B401-6DE903D4B6FD}"/>
              </a:ext>
            </a:extLst>
          </p:cNvPr>
          <p:cNvSpPr>
            <a:spLocks noGrp="1"/>
          </p:cNvSpPr>
          <p:nvPr>
            <p:ph idx="1"/>
          </p:nvPr>
        </p:nvSpPr>
        <p:spPr/>
        <p:txBody>
          <a:bodyPr/>
          <a:lstStyle/>
          <a:p>
            <a:r>
              <a:rPr lang="en-US" dirty="0"/>
              <a:t>A good classroom assessment can provide better information to teachers than commercially designed ones.</a:t>
            </a:r>
          </a:p>
          <a:p>
            <a:r>
              <a:rPr lang="en-US" dirty="0"/>
              <a:t>Be clear about the purpose for the test:</a:t>
            </a:r>
          </a:p>
          <a:p>
            <a:pPr lvl="1"/>
            <a:r>
              <a:rPr lang="en-US" dirty="0"/>
              <a:t>Assign a grade</a:t>
            </a:r>
          </a:p>
          <a:p>
            <a:pPr lvl="1"/>
            <a:r>
              <a:rPr lang="en-US" dirty="0"/>
              <a:t>Determine if students are doing the assignments/paying attention</a:t>
            </a:r>
          </a:p>
          <a:p>
            <a:pPr lvl="1"/>
            <a:r>
              <a:rPr lang="en-US" dirty="0"/>
              <a:t>Learn which concepts students have mastered and which are still fuzzy.</a:t>
            </a:r>
          </a:p>
          <a:p>
            <a:pPr lvl="1"/>
            <a:r>
              <a:rPr lang="en-US" dirty="0"/>
              <a:t>Evaluate the level of text complexity a student can work with.</a:t>
            </a:r>
          </a:p>
          <a:p>
            <a:r>
              <a:rPr lang="en-US" dirty="0"/>
              <a:t>Test the test to be sure it will do what you want it to do.</a:t>
            </a:r>
          </a:p>
        </p:txBody>
      </p:sp>
    </p:spTree>
    <p:extLst>
      <p:ext uri="{BB962C8B-B14F-4D97-AF65-F5344CB8AC3E}">
        <p14:creationId xmlns:p14="http://schemas.microsoft.com/office/powerpoint/2010/main" val="3942310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2D0FD-A874-4D10-8C2F-5707E73278B6}"/>
              </a:ext>
            </a:extLst>
          </p:cNvPr>
          <p:cNvSpPr>
            <a:spLocks noGrp="1"/>
          </p:cNvSpPr>
          <p:nvPr>
            <p:ph type="title"/>
          </p:nvPr>
        </p:nvSpPr>
        <p:spPr>
          <a:xfrm>
            <a:off x="838200" y="365125"/>
            <a:ext cx="10515600" cy="1325563"/>
          </a:xfrm>
        </p:spPr>
        <p:txBody>
          <a:bodyPr anchor="ctr">
            <a:normAutofit/>
          </a:bodyPr>
          <a:lstStyle/>
          <a:p>
            <a:r>
              <a:rPr lang="en-US" dirty="0"/>
              <a:t>Goals for presentation</a:t>
            </a:r>
          </a:p>
        </p:txBody>
      </p:sp>
      <p:sp>
        <p:nvSpPr>
          <p:cNvPr id="4" name="Slide Number Placeholder 3">
            <a:extLst>
              <a:ext uri="{FF2B5EF4-FFF2-40B4-BE49-F238E27FC236}">
                <a16:creationId xmlns:a16="http://schemas.microsoft.com/office/drawing/2014/main" id="{4BF0A3E0-F7AB-489F-B9C8-8099ED4760A5}"/>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6CB6D02B-AA7C-9E48-A4B0-E44C094432E5}" type="slidenum">
              <a:rPr lang="en-US" smtClean="0"/>
              <a:pPr>
                <a:spcAft>
                  <a:spcPts val="600"/>
                </a:spcAft>
              </a:pPr>
              <a:t>2</a:t>
            </a:fld>
            <a:endParaRPr lang="en-US"/>
          </a:p>
        </p:txBody>
      </p:sp>
      <p:sp>
        <p:nvSpPr>
          <p:cNvPr id="5" name="Content Placeholder 4">
            <a:extLst>
              <a:ext uri="{FF2B5EF4-FFF2-40B4-BE49-F238E27FC236}">
                <a16:creationId xmlns:a16="http://schemas.microsoft.com/office/drawing/2014/main" id="{34AE332B-FE89-5E46-88B6-F07CE19A39A8}"/>
              </a:ext>
            </a:extLst>
          </p:cNvPr>
          <p:cNvSpPr>
            <a:spLocks noGrp="1"/>
          </p:cNvSpPr>
          <p:nvPr>
            <p:ph idx="1"/>
          </p:nvPr>
        </p:nvSpPr>
        <p:spPr/>
        <p:txBody>
          <a:bodyPr/>
          <a:lstStyle/>
          <a:p>
            <a:r>
              <a:rPr lang="en-US" dirty="0"/>
              <a:t>Ask the right questions to determine purpose and design for a classroom assessment</a:t>
            </a:r>
          </a:p>
          <a:p>
            <a:r>
              <a:rPr lang="en-US" dirty="0"/>
              <a:t>Understand implications of assessment design choices</a:t>
            </a:r>
          </a:p>
          <a:p>
            <a:r>
              <a:rPr lang="en-US" dirty="0"/>
              <a:t>Learn to critically evaluate test questions to see if they meet their intended purpose</a:t>
            </a:r>
          </a:p>
        </p:txBody>
      </p:sp>
    </p:spTree>
    <p:extLst>
      <p:ext uri="{BB962C8B-B14F-4D97-AF65-F5344CB8AC3E}">
        <p14:creationId xmlns:p14="http://schemas.microsoft.com/office/powerpoint/2010/main" val="3480165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1E5FE-C081-4634-9C67-57CA577F3F3B}"/>
              </a:ext>
            </a:extLst>
          </p:cNvPr>
          <p:cNvSpPr>
            <a:spLocks noGrp="1"/>
          </p:cNvSpPr>
          <p:nvPr>
            <p:ph type="title"/>
          </p:nvPr>
        </p:nvSpPr>
        <p:spPr/>
        <p:txBody>
          <a:bodyPr/>
          <a:lstStyle/>
          <a:p>
            <a:r>
              <a:rPr lang="en-US" dirty="0"/>
              <a:t>Next video</a:t>
            </a:r>
          </a:p>
        </p:txBody>
      </p:sp>
      <p:sp>
        <p:nvSpPr>
          <p:cNvPr id="3" name="Content Placeholder 2">
            <a:extLst>
              <a:ext uri="{FF2B5EF4-FFF2-40B4-BE49-F238E27FC236}">
                <a16:creationId xmlns:a16="http://schemas.microsoft.com/office/drawing/2014/main" id="{EAD83EF6-690E-494A-A1E5-484064271153}"/>
              </a:ext>
            </a:extLst>
          </p:cNvPr>
          <p:cNvSpPr>
            <a:spLocks noGrp="1"/>
          </p:cNvSpPr>
          <p:nvPr>
            <p:ph idx="1"/>
          </p:nvPr>
        </p:nvSpPr>
        <p:spPr/>
        <p:txBody>
          <a:bodyPr/>
          <a:lstStyle/>
          <a:p>
            <a:r>
              <a:rPr lang="en-US" dirty="0"/>
              <a:t>The next video in this series – Video #4 – will discuss scoring and analyzing classroom assessments.</a:t>
            </a:r>
          </a:p>
          <a:p>
            <a:r>
              <a:rPr lang="en-US" dirty="0"/>
              <a:t>Once you feel confident in your ability to develop a good test, learn how to analyze the results.</a:t>
            </a:r>
          </a:p>
          <a:p>
            <a:pPr lvl="1"/>
            <a:r>
              <a:rPr lang="en-US" dirty="0"/>
              <a:t>Oftentimes, considering the analysis results in rethinking the design!</a:t>
            </a:r>
          </a:p>
        </p:txBody>
      </p:sp>
      <p:sp>
        <p:nvSpPr>
          <p:cNvPr id="4" name="Slide Number Placeholder 3">
            <a:extLst>
              <a:ext uri="{FF2B5EF4-FFF2-40B4-BE49-F238E27FC236}">
                <a16:creationId xmlns:a16="http://schemas.microsoft.com/office/drawing/2014/main" id="{0BDEB48C-66E8-437A-BBDB-9098D40F7E42}"/>
              </a:ext>
            </a:extLst>
          </p:cNvPr>
          <p:cNvSpPr>
            <a:spLocks noGrp="1"/>
          </p:cNvSpPr>
          <p:nvPr>
            <p:ph type="sldNum" sz="quarter" idx="12"/>
          </p:nvPr>
        </p:nvSpPr>
        <p:spPr/>
        <p:txBody>
          <a:bodyPr/>
          <a:lstStyle/>
          <a:p>
            <a:fld id="{6CB6D02B-AA7C-9E48-A4B0-E44C094432E5}" type="slidenum">
              <a:rPr lang="en-US" smtClean="0"/>
              <a:t>20</a:t>
            </a:fld>
            <a:endParaRPr lang="en-US" dirty="0"/>
          </a:p>
        </p:txBody>
      </p:sp>
    </p:spTree>
    <p:extLst>
      <p:ext uri="{BB962C8B-B14F-4D97-AF65-F5344CB8AC3E}">
        <p14:creationId xmlns:p14="http://schemas.microsoft.com/office/powerpoint/2010/main" val="1402349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540E64-33A0-4414-970A-A7261C6DED3D}"/>
              </a:ext>
            </a:extLst>
          </p:cNvPr>
          <p:cNvSpPr>
            <a:spLocks noGrp="1"/>
          </p:cNvSpPr>
          <p:nvPr>
            <p:ph type="title"/>
          </p:nvPr>
        </p:nvSpPr>
        <p:spPr/>
        <p:txBody>
          <a:bodyPr/>
          <a:lstStyle/>
          <a:p>
            <a:r>
              <a:rPr lang="en-US" dirty="0"/>
              <a:t>Thank you for your time!</a:t>
            </a:r>
          </a:p>
        </p:txBody>
      </p:sp>
      <p:sp>
        <p:nvSpPr>
          <p:cNvPr id="4" name="Content Placeholder 3">
            <a:extLst>
              <a:ext uri="{FF2B5EF4-FFF2-40B4-BE49-F238E27FC236}">
                <a16:creationId xmlns:a16="http://schemas.microsoft.com/office/drawing/2014/main" id="{07D4164E-BED4-4873-B146-DDDC105FB359}"/>
              </a:ext>
            </a:extLst>
          </p:cNvPr>
          <p:cNvSpPr>
            <a:spLocks noGrp="1"/>
          </p:cNvSpPr>
          <p:nvPr>
            <p:ph idx="1"/>
          </p:nvPr>
        </p:nvSpPr>
        <p:spPr>
          <a:xfrm>
            <a:off x="838200" y="1690688"/>
            <a:ext cx="10515600" cy="4351338"/>
          </a:xfrm>
        </p:spPr>
        <p:txBody>
          <a:bodyPr>
            <a:normAutofit fontScale="92500"/>
          </a:bodyPr>
          <a:lstStyle/>
          <a:p>
            <a:pPr marL="0" indent="0">
              <a:buNone/>
            </a:pPr>
            <a:r>
              <a:rPr lang="en-US" i="1" dirty="0"/>
              <a:t>This recording was made available through the federal Striving Readers Comprehensive Literacy initiative, in partnership with the University of Kansas Center for Research on Learning.  The grant was awarded to the Kansas State Department of Education in 2017 and funds are being distributed to eight literacy projects across Kansas to improve literacy for children, birth through grade 12, at the community, regional and state levels. </a:t>
            </a:r>
          </a:p>
          <a:p>
            <a:pPr marL="0" indent="0">
              <a:buNone/>
            </a:pPr>
            <a:endParaRPr lang="en-US" dirty="0"/>
          </a:p>
          <a:p>
            <a:r>
              <a:rPr lang="en-US" dirty="0"/>
              <a:t>Contact information :</a:t>
            </a:r>
          </a:p>
          <a:p>
            <a:pPr lvl="1"/>
            <a:r>
              <a:rPr lang="en-US" dirty="0"/>
              <a:t>Marianne Perie, </a:t>
            </a:r>
            <a:r>
              <a:rPr lang="en-US" dirty="0">
                <a:hlinkClick r:id="rId3"/>
              </a:rPr>
              <a:t>mp@measurementinpractice.com</a:t>
            </a:r>
            <a:endParaRPr lang="en-US" dirty="0"/>
          </a:p>
          <a:p>
            <a:pPr lvl="1"/>
            <a:r>
              <a:rPr lang="en-US" dirty="0"/>
              <a:t>Beth Fultz, </a:t>
            </a:r>
            <a:r>
              <a:rPr lang="en-US" dirty="0">
                <a:hlinkClick r:id="rId4"/>
              </a:rPr>
              <a:t>bfultz@ksde.org</a:t>
            </a:r>
            <a:r>
              <a:rPr lang="en-US" dirty="0"/>
              <a:t> </a:t>
            </a:r>
          </a:p>
          <a:p>
            <a:pPr lvl="1"/>
            <a:r>
              <a:rPr lang="en-US" dirty="0"/>
              <a:t>Kimberly Muff, </a:t>
            </a:r>
            <a:r>
              <a:rPr lang="en-US" dirty="0">
                <a:hlinkClick r:id="rId5"/>
              </a:rPr>
              <a:t>kmuff@ksde.org</a:t>
            </a:r>
            <a:r>
              <a:rPr lang="en-US" dirty="0"/>
              <a:t> </a:t>
            </a:r>
          </a:p>
          <a:p>
            <a:pPr lvl="1"/>
            <a:endParaRPr lang="en-US" dirty="0"/>
          </a:p>
        </p:txBody>
      </p:sp>
      <p:sp>
        <p:nvSpPr>
          <p:cNvPr id="2" name="Slide Number Placeholder 1">
            <a:extLst>
              <a:ext uri="{FF2B5EF4-FFF2-40B4-BE49-F238E27FC236}">
                <a16:creationId xmlns:a16="http://schemas.microsoft.com/office/drawing/2014/main" id="{BFE2F2EC-8BA7-40F0-B71C-2CB15DE17EA4}"/>
              </a:ext>
            </a:extLst>
          </p:cNvPr>
          <p:cNvSpPr>
            <a:spLocks noGrp="1"/>
          </p:cNvSpPr>
          <p:nvPr>
            <p:ph type="sldNum" sz="quarter" idx="12"/>
          </p:nvPr>
        </p:nvSpPr>
        <p:spPr/>
        <p:txBody>
          <a:bodyPr/>
          <a:lstStyle/>
          <a:p>
            <a:fld id="{F94C5651-F708-497B-A598-45F059B6BCA7}" type="slidenum">
              <a:rPr lang="en-US" smtClean="0"/>
              <a:t>21</a:t>
            </a:fld>
            <a:endParaRPr lang="en-US"/>
          </a:p>
        </p:txBody>
      </p:sp>
    </p:spTree>
    <p:extLst>
      <p:ext uri="{BB962C8B-B14F-4D97-AF65-F5344CB8AC3E}">
        <p14:creationId xmlns:p14="http://schemas.microsoft.com/office/powerpoint/2010/main" val="327118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46996-6F02-0840-B9FE-91319BEB4D9D}"/>
              </a:ext>
            </a:extLst>
          </p:cNvPr>
          <p:cNvSpPr>
            <a:spLocks noGrp="1"/>
          </p:cNvSpPr>
          <p:nvPr>
            <p:ph type="title"/>
          </p:nvPr>
        </p:nvSpPr>
        <p:spPr/>
        <p:txBody>
          <a:bodyPr/>
          <a:lstStyle/>
          <a:p>
            <a:r>
              <a:rPr lang="en-US" dirty="0"/>
              <a:t>Determining purpose</a:t>
            </a:r>
          </a:p>
        </p:txBody>
      </p:sp>
      <p:sp>
        <p:nvSpPr>
          <p:cNvPr id="3" name="Content Placeholder 2">
            <a:extLst>
              <a:ext uri="{FF2B5EF4-FFF2-40B4-BE49-F238E27FC236}">
                <a16:creationId xmlns:a16="http://schemas.microsoft.com/office/drawing/2014/main" id="{7A8C5048-2A69-D349-AC25-B1FEE20196F2}"/>
              </a:ext>
            </a:extLst>
          </p:cNvPr>
          <p:cNvSpPr>
            <a:spLocks noGrp="1"/>
          </p:cNvSpPr>
          <p:nvPr>
            <p:ph idx="1"/>
          </p:nvPr>
        </p:nvSpPr>
        <p:spPr/>
        <p:txBody>
          <a:bodyPr>
            <a:normAutofit/>
          </a:bodyPr>
          <a:lstStyle/>
          <a:p>
            <a:r>
              <a:rPr lang="en-US" dirty="0"/>
              <a:t>The first thing to ask yourself is what do you want to learn about the student(s) from this assessment. </a:t>
            </a:r>
          </a:p>
          <a:p>
            <a:pPr lvl="1"/>
            <a:r>
              <a:rPr lang="en-US" dirty="0">
                <a:effectLst/>
                <a:latin typeface="Calibri" panose="020F0502020204030204" pitchFamily="34" charset="0"/>
                <a:ea typeface="Times New Roman" panose="02020603050405020304" pitchFamily="18" charset="0"/>
                <a:cs typeface="Times New Roman" panose="02020603050405020304" pitchFamily="18" charset="0"/>
              </a:rPr>
              <a:t>Have they mastered X?</a:t>
            </a:r>
          </a:p>
          <a:p>
            <a:pPr lvl="1"/>
            <a:r>
              <a:rPr lang="en-US" dirty="0">
                <a:effectLst/>
                <a:latin typeface="Calibri" panose="020F0502020204030204" pitchFamily="34" charset="0"/>
                <a:ea typeface="Times New Roman" panose="02020603050405020304" pitchFamily="18" charset="0"/>
                <a:cs typeface="Times New Roman" panose="02020603050405020304" pitchFamily="18" charset="0"/>
              </a:rPr>
              <a:t>How well can they generalize and apply their understanding?</a:t>
            </a:r>
          </a:p>
          <a:p>
            <a:pPr lvl="1"/>
            <a:r>
              <a:rPr lang="en-US" dirty="0">
                <a:effectLst/>
                <a:latin typeface="Calibri" panose="020F0502020204030204" pitchFamily="34" charset="0"/>
                <a:ea typeface="Times New Roman" panose="02020603050405020304" pitchFamily="18" charset="0"/>
                <a:cs typeface="Times New Roman" panose="02020603050405020304" pitchFamily="18" charset="0"/>
              </a:rPr>
              <a:t>What complexity of text can they work with?</a:t>
            </a:r>
            <a:endParaRPr lang="en-US" dirty="0"/>
          </a:p>
          <a:p>
            <a:r>
              <a:rPr lang="en-US" dirty="0"/>
              <a:t>What will you do with the information?</a:t>
            </a:r>
          </a:p>
          <a:p>
            <a:pPr lvl="1"/>
            <a:r>
              <a:rPr lang="en-US" dirty="0"/>
              <a:t>Give a grade?</a:t>
            </a:r>
          </a:p>
          <a:p>
            <a:pPr lvl="1"/>
            <a:r>
              <a:rPr lang="en-US" dirty="0"/>
              <a:t>Group students by understanding?</a:t>
            </a:r>
          </a:p>
          <a:p>
            <a:pPr lvl="1"/>
            <a:r>
              <a:rPr lang="en-US" dirty="0"/>
              <a:t>Learn where they need additional support?</a:t>
            </a:r>
          </a:p>
          <a:p>
            <a:pPr lvl="1"/>
            <a:r>
              <a:rPr lang="en-US" dirty="0"/>
              <a:t>Determine the best text to assign next?</a:t>
            </a:r>
          </a:p>
          <a:p>
            <a:pPr lvl="1"/>
            <a:endParaRPr lang="en-US" dirty="0"/>
          </a:p>
        </p:txBody>
      </p:sp>
      <p:sp>
        <p:nvSpPr>
          <p:cNvPr id="4" name="Slide Number Placeholder 3">
            <a:extLst>
              <a:ext uri="{FF2B5EF4-FFF2-40B4-BE49-F238E27FC236}">
                <a16:creationId xmlns:a16="http://schemas.microsoft.com/office/drawing/2014/main" id="{7E93354E-D4A4-CA4B-BEA8-9D2E34F3D5FD}"/>
              </a:ext>
            </a:extLst>
          </p:cNvPr>
          <p:cNvSpPr>
            <a:spLocks noGrp="1"/>
          </p:cNvSpPr>
          <p:nvPr>
            <p:ph type="sldNum" sz="quarter" idx="12"/>
          </p:nvPr>
        </p:nvSpPr>
        <p:spPr/>
        <p:txBody>
          <a:bodyPr/>
          <a:lstStyle/>
          <a:p>
            <a:fld id="{6CB6D02B-AA7C-9E48-A4B0-E44C094432E5}" type="slidenum">
              <a:rPr lang="en-US" smtClean="0"/>
              <a:t>3</a:t>
            </a:fld>
            <a:endParaRPr lang="en-US" dirty="0"/>
          </a:p>
        </p:txBody>
      </p:sp>
    </p:spTree>
    <p:extLst>
      <p:ext uri="{BB962C8B-B14F-4D97-AF65-F5344CB8AC3E}">
        <p14:creationId xmlns:p14="http://schemas.microsoft.com/office/powerpoint/2010/main" val="4232845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B9CDB-36D6-A843-822F-8A38B9990215}"/>
              </a:ext>
            </a:extLst>
          </p:cNvPr>
          <p:cNvSpPr>
            <a:spLocks noGrp="1"/>
          </p:cNvSpPr>
          <p:nvPr>
            <p:ph type="title"/>
          </p:nvPr>
        </p:nvSpPr>
        <p:spPr/>
        <p:txBody>
          <a:bodyPr/>
          <a:lstStyle/>
          <a:p>
            <a:r>
              <a:rPr lang="en-US" dirty="0"/>
              <a:t>Content standards</a:t>
            </a:r>
          </a:p>
        </p:txBody>
      </p:sp>
      <p:sp>
        <p:nvSpPr>
          <p:cNvPr id="3" name="Content Placeholder 2">
            <a:extLst>
              <a:ext uri="{FF2B5EF4-FFF2-40B4-BE49-F238E27FC236}">
                <a16:creationId xmlns:a16="http://schemas.microsoft.com/office/drawing/2014/main" id="{2AF3E317-F9C6-0B41-981B-497EE7E11FA5}"/>
              </a:ext>
            </a:extLst>
          </p:cNvPr>
          <p:cNvSpPr>
            <a:spLocks noGrp="1"/>
          </p:cNvSpPr>
          <p:nvPr>
            <p:ph idx="1"/>
          </p:nvPr>
        </p:nvSpPr>
        <p:spPr/>
        <p:txBody>
          <a:bodyPr/>
          <a:lstStyle/>
          <a:p>
            <a:r>
              <a:rPr lang="en-US" dirty="0"/>
              <a:t>Alongside your purpose, or why statement, you should also be considering the content, or what statement. </a:t>
            </a:r>
          </a:p>
          <a:p>
            <a:pPr lvl="1"/>
            <a:r>
              <a:rPr lang="en-US" dirty="0"/>
              <a:t>Are you measuring a specific standard? Group of standards?</a:t>
            </a:r>
          </a:p>
          <a:p>
            <a:pPr lvl="1"/>
            <a:r>
              <a:rPr lang="en-US" dirty="0"/>
              <a:t>How will the test relate to your curriculum?</a:t>
            </a:r>
          </a:p>
          <a:p>
            <a:pPr lvl="1"/>
            <a:r>
              <a:rPr lang="en-US" dirty="0"/>
              <a:t>How will the test affect your instruction?</a:t>
            </a:r>
          </a:p>
          <a:p>
            <a:r>
              <a:rPr lang="en-US" dirty="0"/>
              <a:t>Consider whether your purpose will be best served with a single text and multiple questions, or fewer questions repeated over multiple texts.</a:t>
            </a:r>
          </a:p>
        </p:txBody>
      </p:sp>
      <p:sp>
        <p:nvSpPr>
          <p:cNvPr id="4" name="Slide Number Placeholder 3">
            <a:extLst>
              <a:ext uri="{FF2B5EF4-FFF2-40B4-BE49-F238E27FC236}">
                <a16:creationId xmlns:a16="http://schemas.microsoft.com/office/drawing/2014/main" id="{EED3115E-4193-2545-9D63-D1C8B52B92D1}"/>
              </a:ext>
            </a:extLst>
          </p:cNvPr>
          <p:cNvSpPr>
            <a:spLocks noGrp="1"/>
          </p:cNvSpPr>
          <p:nvPr>
            <p:ph type="sldNum" sz="quarter" idx="12"/>
          </p:nvPr>
        </p:nvSpPr>
        <p:spPr/>
        <p:txBody>
          <a:bodyPr/>
          <a:lstStyle/>
          <a:p>
            <a:fld id="{6CB6D02B-AA7C-9E48-A4B0-E44C094432E5}" type="slidenum">
              <a:rPr lang="en-US" smtClean="0"/>
              <a:t>4</a:t>
            </a:fld>
            <a:endParaRPr lang="en-US" dirty="0"/>
          </a:p>
        </p:txBody>
      </p:sp>
    </p:spTree>
    <p:extLst>
      <p:ext uri="{BB962C8B-B14F-4D97-AF65-F5344CB8AC3E}">
        <p14:creationId xmlns:p14="http://schemas.microsoft.com/office/powerpoint/2010/main" val="1419148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44EF8-30FA-44E2-B3BF-F166875E6B7A}"/>
              </a:ext>
            </a:extLst>
          </p:cNvPr>
          <p:cNvSpPr>
            <a:spLocks noGrp="1"/>
          </p:cNvSpPr>
          <p:nvPr>
            <p:ph type="title"/>
          </p:nvPr>
        </p:nvSpPr>
        <p:spPr/>
        <p:txBody>
          <a:bodyPr/>
          <a:lstStyle/>
          <a:p>
            <a:r>
              <a:rPr lang="en-US" dirty="0"/>
              <a:t>Why these matter	</a:t>
            </a:r>
          </a:p>
        </p:txBody>
      </p:sp>
      <p:sp>
        <p:nvSpPr>
          <p:cNvPr id="3" name="Content Placeholder 2">
            <a:extLst>
              <a:ext uri="{FF2B5EF4-FFF2-40B4-BE49-F238E27FC236}">
                <a16:creationId xmlns:a16="http://schemas.microsoft.com/office/drawing/2014/main" id="{353EFF68-6166-4E53-8D9D-A81B5DA1E9A4}"/>
              </a:ext>
            </a:extLst>
          </p:cNvPr>
          <p:cNvSpPr>
            <a:spLocks noGrp="1"/>
          </p:cNvSpPr>
          <p:nvPr>
            <p:ph idx="1"/>
          </p:nvPr>
        </p:nvSpPr>
        <p:spPr/>
        <p:txBody>
          <a:bodyPr>
            <a:normAutofit fontScale="92500"/>
          </a:bodyPr>
          <a:lstStyle/>
          <a:p>
            <a:r>
              <a:rPr lang="en-US" dirty="0"/>
              <a:t>If the purpose of the assessment is to give a grade, it should cover the material taught and be designed with test questions that elicit the desired knowledge and skills. </a:t>
            </a:r>
          </a:p>
          <a:p>
            <a:r>
              <a:rPr lang="en-US" dirty="0"/>
              <a:t>If the purpose is to understand how a student is approaching a question or where they might have misconceptions, greater care needs to be taken in selecting the best item type and including insightful distractors. </a:t>
            </a:r>
          </a:p>
          <a:p>
            <a:r>
              <a:rPr lang="en-US" dirty="0"/>
              <a:t>If the purpose is to determine a student’s ability to generate a skill to multiple texts, the design should include more passages but fewer questions per passages; if the purpose is to determine how well a student parses a text of a specific complexity, fewer passages with more questions will be needed. </a:t>
            </a:r>
          </a:p>
        </p:txBody>
      </p:sp>
      <p:sp>
        <p:nvSpPr>
          <p:cNvPr id="4" name="Slide Number Placeholder 3">
            <a:extLst>
              <a:ext uri="{FF2B5EF4-FFF2-40B4-BE49-F238E27FC236}">
                <a16:creationId xmlns:a16="http://schemas.microsoft.com/office/drawing/2014/main" id="{5BBFDA5E-5E8F-472D-B404-4B689D952808}"/>
              </a:ext>
            </a:extLst>
          </p:cNvPr>
          <p:cNvSpPr>
            <a:spLocks noGrp="1"/>
          </p:cNvSpPr>
          <p:nvPr>
            <p:ph type="sldNum" sz="quarter" idx="12"/>
          </p:nvPr>
        </p:nvSpPr>
        <p:spPr/>
        <p:txBody>
          <a:bodyPr/>
          <a:lstStyle/>
          <a:p>
            <a:fld id="{6CB6D02B-AA7C-9E48-A4B0-E44C094432E5}" type="slidenum">
              <a:rPr lang="en-US" smtClean="0"/>
              <a:t>5</a:t>
            </a:fld>
            <a:endParaRPr lang="en-US" dirty="0"/>
          </a:p>
        </p:txBody>
      </p:sp>
    </p:spTree>
    <p:extLst>
      <p:ext uri="{BB962C8B-B14F-4D97-AF65-F5344CB8AC3E}">
        <p14:creationId xmlns:p14="http://schemas.microsoft.com/office/powerpoint/2010/main" val="352896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F026-CF61-FA48-B608-F3E6A575DD64}"/>
              </a:ext>
            </a:extLst>
          </p:cNvPr>
          <p:cNvSpPr>
            <a:spLocks noGrp="1"/>
          </p:cNvSpPr>
          <p:nvPr>
            <p:ph type="title"/>
          </p:nvPr>
        </p:nvSpPr>
        <p:spPr/>
        <p:txBody>
          <a:bodyPr/>
          <a:lstStyle/>
          <a:p>
            <a:r>
              <a:rPr lang="en-US" dirty="0"/>
              <a:t>Choosing text</a:t>
            </a:r>
          </a:p>
        </p:txBody>
      </p:sp>
      <p:sp>
        <p:nvSpPr>
          <p:cNvPr id="3" name="Content Placeholder 2">
            <a:extLst>
              <a:ext uri="{FF2B5EF4-FFF2-40B4-BE49-F238E27FC236}">
                <a16:creationId xmlns:a16="http://schemas.microsoft.com/office/drawing/2014/main" id="{296B45A8-1C39-CE45-B859-A3C6476F96EC}"/>
              </a:ext>
            </a:extLst>
          </p:cNvPr>
          <p:cNvSpPr>
            <a:spLocks noGrp="1"/>
          </p:cNvSpPr>
          <p:nvPr>
            <p:ph idx="1"/>
          </p:nvPr>
        </p:nvSpPr>
        <p:spPr/>
        <p:txBody>
          <a:bodyPr/>
          <a:lstStyle/>
          <a:p>
            <a:r>
              <a:rPr lang="en-US" dirty="0"/>
              <a:t>Most ELA tests are written to a specific text. </a:t>
            </a:r>
          </a:p>
          <a:p>
            <a:r>
              <a:rPr lang="en-US" dirty="0"/>
              <a:t>Large-scale tests use multiple texts that are several paragraphs long</a:t>
            </a:r>
          </a:p>
          <a:p>
            <a:pPr lvl="1"/>
            <a:r>
              <a:rPr lang="en-US" dirty="0"/>
              <a:t>Match the length and complexity of the text to what you’re trying to learn about the students’ knowledge and skills.</a:t>
            </a:r>
          </a:p>
          <a:p>
            <a:r>
              <a:rPr lang="en-US" dirty="0"/>
              <a:t>Classroom teachers can base their tests on a book the class is reading or on a new passage, depending on what you are trying to learn about the student.</a:t>
            </a:r>
          </a:p>
          <a:p>
            <a:pPr lvl="1"/>
            <a:r>
              <a:rPr lang="en-US" dirty="0"/>
              <a:t>If the test is based on text students have already read, ask yourself whether you’re testing if they paid attention or if they can generalize what they learned to a new idea. </a:t>
            </a:r>
          </a:p>
        </p:txBody>
      </p:sp>
      <p:sp>
        <p:nvSpPr>
          <p:cNvPr id="4" name="Slide Number Placeholder 3">
            <a:extLst>
              <a:ext uri="{FF2B5EF4-FFF2-40B4-BE49-F238E27FC236}">
                <a16:creationId xmlns:a16="http://schemas.microsoft.com/office/drawing/2014/main" id="{DEFF0AA1-42C5-2945-8B37-E4ADA9D8194A}"/>
              </a:ext>
            </a:extLst>
          </p:cNvPr>
          <p:cNvSpPr>
            <a:spLocks noGrp="1"/>
          </p:cNvSpPr>
          <p:nvPr>
            <p:ph type="sldNum" sz="quarter" idx="12"/>
          </p:nvPr>
        </p:nvSpPr>
        <p:spPr/>
        <p:txBody>
          <a:bodyPr/>
          <a:lstStyle/>
          <a:p>
            <a:fld id="{6CB6D02B-AA7C-9E48-A4B0-E44C094432E5}" type="slidenum">
              <a:rPr lang="en-US" smtClean="0"/>
              <a:t>6</a:t>
            </a:fld>
            <a:endParaRPr lang="en-US" dirty="0"/>
          </a:p>
        </p:txBody>
      </p:sp>
    </p:spTree>
    <p:extLst>
      <p:ext uri="{BB962C8B-B14F-4D97-AF65-F5344CB8AC3E}">
        <p14:creationId xmlns:p14="http://schemas.microsoft.com/office/powerpoint/2010/main" val="4133908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CB4C0-7214-4CEB-AE01-811BB988044E}"/>
              </a:ext>
            </a:extLst>
          </p:cNvPr>
          <p:cNvSpPr>
            <a:spLocks noGrp="1"/>
          </p:cNvSpPr>
          <p:nvPr>
            <p:ph type="title"/>
          </p:nvPr>
        </p:nvSpPr>
        <p:spPr/>
        <p:txBody>
          <a:bodyPr/>
          <a:lstStyle/>
          <a:p>
            <a:r>
              <a:rPr lang="en-US" dirty="0"/>
              <a:t>Text considerations</a:t>
            </a:r>
          </a:p>
        </p:txBody>
      </p:sp>
      <p:sp>
        <p:nvSpPr>
          <p:cNvPr id="3" name="Content Placeholder 2">
            <a:extLst>
              <a:ext uri="{FF2B5EF4-FFF2-40B4-BE49-F238E27FC236}">
                <a16:creationId xmlns:a16="http://schemas.microsoft.com/office/drawing/2014/main" id="{B315F683-46B9-4FC9-AB18-55CFCF7626C9}"/>
              </a:ext>
            </a:extLst>
          </p:cNvPr>
          <p:cNvSpPr>
            <a:spLocks noGrp="1"/>
          </p:cNvSpPr>
          <p:nvPr>
            <p:ph idx="1"/>
          </p:nvPr>
        </p:nvSpPr>
        <p:spPr/>
        <p:txBody>
          <a:bodyPr/>
          <a:lstStyle/>
          <a:p>
            <a:r>
              <a:rPr lang="en-US" dirty="0"/>
              <a:t>In selecting a text, consider the complexity and whether all students in your classroom need to read the same text. </a:t>
            </a:r>
          </a:p>
          <a:p>
            <a:pPr lvl="1"/>
            <a:r>
              <a:rPr lang="en-US" dirty="0"/>
              <a:t>Are you measuring their ability to comprehend a specific type of text?</a:t>
            </a:r>
          </a:p>
          <a:p>
            <a:pPr lvl="1"/>
            <a:r>
              <a:rPr lang="en-US" dirty="0"/>
              <a:t>Are you measuring specific skills, like recognizing text features, that are less dependent on how difficult the text is to read?</a:t>
            </a:r>
          </a:p>
          <a:p>
            <a:r>
              <a:rPr lang="en-US" dirty="0"/>
              <a:t>Subject matter</a:t>
            </a:r>
          </a:p>
          <a:p>
            <a:pPr lvl="1"/>
            <a:r>
              <a:rPr lang="en-US" dirty="0"/>
              <a:t>Student engagement can influence their performance, so consider whether it is important for them all to view the same text, or if you can measure what you want with students reading different texts</a:t>
            </a:r>
          </a:p>
          <a:p>
            <a:pPr lvl="1"/>
            <a:r>
              <a:rPr lang="en-US" dirty="0"/>
              <a:t>For example, pick three texts with similar features but different topics and give students a choice. </a:t>
            </a:r>
          </a:p>
          <a:p>
            <a:endParaRPr lang="en-US" dirty="0"/>
          </a:p>
        </p:txBody>
      </p:sp>
      <p:sp>
        <p:nvSpPr>
          <p:cNvPr id="4" name="Slide Number Placeholder 3">
            <a:extLst>
              <a:ext uri="{FF2B5EF4-FFF2-40B4-BE49-F238E27FC236}">
                <a16:creationId xmlns:a16="http://schemas.microsoft.com/office/drawing/2014/main" id="{F00B315F-5261-40BD-B05E-74765357683C}"/>
              </a:ext>
            </a:extLst>
          </p:cNvPr>
          <p:cNvSpPr>
            <a:spLocks noGrp="1"/>
          </p:cNvSpPr>
          <p:nvPr>
            <p:ph type="sldNum" sz="quarter" idx="12"/>
          </p:nvPr>
        </p:nvSpPr>
        <p:spPr/>
        <p:txBody>
          <a:bodyPr/>
          <a:lstStyle/>
          <a:p>
            <a:fld id="{6CB6D02B-AA7C-9E48-A4B0-E44C094432E5}" type="slidenum">
              <a:rPr lang="en-US" smtClean="0"/>
              <a:t>7</a:t>
            </a:fld>
            <a:endParaRPr lang="en-US" dirty="0"/>
          </a:p>
        </p:txBody>
      </p:sp>
    </p:spTree>
    <p:extLst>
      <p:ext uri="{BB962C8B-B14F-4D97-AF65-F5344CB8AC3E}">
        <p14:creationId xmlns:p14="http://schemas.microsoft.com/office/powerpoint/2010/main" val="3447879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CE48668-3E3D-4CD4-858D-351FD7DA62A6}"/>
              </a:ext>
            </a:extLst>
          </p:cNvPr>
          <p:cNvSpPr>
            <a:spLocks noGrp="1"/>
          </p:cNvSpPr>
          <p:nvPr>
            <p:ph type="title"/>
          </p:nvPr>
        </p:nvSpPr>
        <p:spPr/>
        <p:txBody>
          <a:bodyPr/>
          <a:lstStyle/>
          <a:p>
            <a:r>
              <a:rPr lang="en-US" dirty="0"/>
              <a:t>Text complexity</a:t>
            </a:r>
          </a:p>
        </p:txBody>
      </p:sp>
      <p:sp>
        <p:nvSpPr>
          <p:cNvPr id="9" name="Content Placeholder 8">
            <a:extLst>
              <a:ext uri="{FF2B5EF4-FFF2-40B4-BE49-F238E27FC236}">
                <a16:creationId xmlns:a16="http://schemas.microsoft.com/office/drawing/2014/main" id="{A66CAF97-8BF3-4FB6-AF58-992F32E7A763}"/>
              </a:ext>
            </a:extLst>
          </p:cNvPr>
          <p:cNvSpPr>
            <a:spLocks noGrp="1"/>
          </p:cNvSpPr>
          <p:nvPr>
            <p:ph idx="1"/>
          </p:nvPr>
        </p:nvSpPr>
        <p:spPr/>
        <p:txBody>
          <a:bodyPr>
            <a:normAutofit fontScale="92500"/>
          </a:bodyPr>
          <a:lstStyle/>
          <a:p>
            <a:r>
              <a:rPr lang="en-US" dirty="0"/>
              <a:t>Traditionally, just considered a </a:t>
            </a:r>
            <a:r>
              <a:rPr lang="en-US" dirty="0">
                <a:solidFill>
                  <a:srgbClr val="00B050"/>
                </a:solidFill>
              </a:rPr>
              <a:t>quantitative</a:t>
            </a:r>
            <a:r>
              <a:rPr lang="en-US" dirty="0"/>
              <a:t> measure of number of characters in a word and words in a sentence (e.g., Lexile or Fleishman-Kincaid measures)</a:t>
            </a:r>
          </a:p>
          <a:p>
            <a:r>
              <a:rPr lang="en-US" dirty="0"/>
              <a:t>Now it includes </a:t>
            </a:r>
            <a:r>
              <a:rPr lang="en-US" dirty="0">
                <a:solidFill>
                  <a:srgbClr val="00B050"/>
                </a:solidFill>
              </a:rPr>
              <a:t>qualitative</a:t>
            </a:r>
            <a:r>
              <a:rPr lang="en-US" dirty="0"/>
              <a:t> determinations, such as familiarity of the topic, level of inference required, whether connections are implicit or explicit, whether language includes academic or archaic vocabulary, and the degree to which the text includes figurative, ironic, or abstract language. </a:t>
            </a:r>
          </a:p>
          <a:p>
            <a:r>
              <a:rPr lang="en-US" dirty="0"/>
              <a:t>Consider what you want to learn about the student and whether a familiar or new text is most appropriate and the level of complexity you want them to try – or if you want to include more than one passage at multiple levels of complexity.</a:t>
            </a:r>
          </a:p>
        </p:txBody>
      </p:sp>
      <p:sp>
        <p:nvSpPr>
          <p:cNvPr id="7" name="Slide Number Placeholder 6">
            <a:extLst>
              <a:ext uri="{FF2B5EF4-FFF2-40B4-BE49-F238E27FC236}">
                <a16:creationId xmlns:a16="http://schemas.microsoft.com/office/drawing/2014/main" id="{512828D4-999C-41F8-946A-B66936E64B33}"/>
              </a:ext>
            </a:extLst>
          </p:cNvPr>
          <p:cNvSpPr>
            <a:spLocks noGrp="1"/>
          </p:cNvSpPr>
          <p:nvPr>
            <p:ph type="sldNum" sz="quarter" idx="12"/>
          </p:nvPr>
        </p:nvSpPr>
        <p:spPr/>
        <p:txBody>
          <a:bodyPr/>
          <a:lstStyle/>
          <a:p>
            <a:fld id="{6CB6D02B-AA7C-9E48-A4B0-E44C094432E5}" type="slidenum">
              <a:rPr lang="en-US" smtClean="0"/>
              <a:t>8</a:t>
            </a:fld>
            <a:endParaRPr lang="en-US" dirty="0"/>
          </a:p>
        </p:txBody>
      </p:sp>
    </p:spTree>
    <p:extLst>
      <p:ext uri="{BB962C8B-B14F-4D97-AF65-F5344CB8AC3E}">
        <p14:creationId xmlns:p14="http://schemas.microsoft.com/office/powerpoint/2010/main" val="732103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6AB3-665A-41CC-AAD8-B3F88E159DAD}"/>
              </a:ext>
            </a:extLst>
          </p:cNvPr>
          <p:cNvSpPr>
            <a:spLocks noGrp="1"/>
          </p:cNvSpPr>
          <p:nvPr>
            <p:ph type="title"/>
          </p:nvPr>
        </p:nvSpPr>
        <p:spPr/>
        <p:txBody>
          <a:bodyPr/>
          <a:lstStyle/>
          <a:p>
            <a:r>
              <a:rPr lang="en-US" dirty="0"/>
              <a:t>Writing items to texts</a:t>
            </a:r>
          </a:p>
        </p:txBody>
      </p:sp>
      <p:sp>
        <p:nvSpPr>
          <p:cNvPr id="3" name="Content Placeholder 2">
            <a:extLst>
              <a:ext uri="{FF2B5EF4-FFF2-40B4-BE49-F238E27FC236}">
                <a16:creationId xmlns:a16="http://schemas.microsoft.com/office/drawing/2014/main" id="{7BCE3BD4-2DE2-42E8-99EA-0FB6A84B8BE3}"/>
              </a:ext>
            </a:extLst>
          </p:cNvPr>
          <p:cNvSpPr>
            <a:spLocks noGrp="1"/>
          </p:cNvSpPr>
          <p:nvPr>
            <p:ph idx="1"/>
          </p:nvPr>
        </p:nvSpPr>
        <p:spPr/>
        <p:txBody>
          <a:bodyPr/>
          <a:lstStyle/>
          <a:p>
            <a:r>
              <a:rPr lang="en-US" dirty="0"/>
              <a:t>Once you have selected a text, you can write multiple items (test questions) to a single text.</a:t>
            </a:r>
          </a:p>
          <a:p>
            <a:r>
              <a:rPr lang="en-US" dirty="0"/>
              <a:t>What student abilities are you trying to assess?</a:t>
            </a:r>
          </a:p>
          <a:p>
            <a:pPr lvl="1"/>
            <a:r>
              <a:rPr lang="en-US" dirty="0"/>
              <a:t>Interpret new vocabulary?</a:t>
            </a:r>
          </a:p>
          <a:p>
            <a:pPr lvl="1"/>
            <a:r>
              <a:rPr lang="en-US" dirty="0"/>
              <a:t>Recognize literary elements like metaphors?</a:t>
            </a:r>
          </a:p>
          <a:p>
            <a:pPr lvl="1"/>
            <a:r>
              <a:rPr lang="en-US" dirty="0"/>
              <a:t>Identify the conflict of a story?</a:t>
            </a:r>
          </a:p>
          <a:p>
            <a:pPr lvl="1"/>
            <a:r>
              <a:rPr lang="en-US" dirty="0"/>
              <a:t>Make inferences about a character?</a:t>
            </a:r>
          </a:p>
          <a:p>
            <a:r>
              <a:rPr lang="en-US" dirty="0"/>
              <a:t>Stay focused on what you want to know about the students’ knowledge and skills.</a:t>
            </a:r>
          </a:p>
          <a:p>
            <a:pPr lvl="1"/>
            <a:endParaRPr lang="en-US" dirty="0"/>
          </a:p>
        </p:txBody>
      </p:sp>
      <p:sp>
        <p:nvSpPr>
          <p:cNvPr id="4" name="Slide Number Placeholder 3">
            <a:extLst>
              <a:ext uri="{FF2B5EF4-FFF2-40B4-BE49-F238E27FC236}">
                <a16:creationId xmlns:a16="http://schemas.microsoft.com/office/drawing/2014/main" id="{9AB49DCF-530A-4798-A2E6-CCD779D38329}"/>
              </a:ext>
            </a:extLst>
          </p:cNvPr>
          <p:cNvSpPr>
            <a:spLocks noGrp="1"/>
          </p:cNvSpPr>
          <p:nvPr>
            <p:ph type="sldNum" sz="quarter" idx="12"/>
          </p:nvPr>
        </p:nvSpPr>
        <p:spPr/>
        <p:txBody>
          <a:bodyPr/>
          <a:lstStyle/>
          <a:p>
            <a:fld id="{6CB6D02B-AA7C-9E48-A4B0-E44C094432E5}" type="slidenum">
              <a:rPr lang="en-US" smtClean="0"/>
              <a:t>9</a:t>
            </a:fld>
            <a:endParaRPr lang="en-US" dirty="0"/>
          </a:p>
        </p:txBody>
      </p:sp>
    </p:spTree>
    <p:extLst>
      <p:ext uri="{BB962C8B-B14F-4D97-AF65-F5344CB8AC3E}">
        <p14:creationId xmlns:p14="http://schemas.microsoft.com/office/powerpoint/2010/main" val="3217074696"/>
      </p:ext>
    </p:extLst>
  </p:cSld>
  <p:clrMapOvr>
    <a:masterClrMapping/>
  </p:clrMapOvr>
</p:sld>
</file>

<file path=ppt/theme/theme1.xml><?xml version="1.0" encoding="utf-8"?>
<a:theme xmlns:a="http://schemas.openxmlformats.org/drawingml/2006/main" name="MP squared">
  <a:themeElements>
    <a:clrScheme name="MP">
      <a:dk1>
        <a:srgbClr val="572D6B"/>
      </a:dk1>
      <a:lt1>
        <a:sysClr val="window" lastClr="FFFFFF"/>
      </a:lt1>
      <a:dk2>
        <a:srgbClr val="595959"/>
      </a:dk2>
      <a:lt2>
        <a:srgbClr val="E7E6E6"/>
      </a:lt2>
      <a:accent1>
        <a:srgbClr val="572D6B"/>
      </a:accent1>
      <a:accent2>
        <a:srgbClr val="934FB5"/>
      </a:accent2>
      <a:accent3>
        <a:srgbClr val="A5A5A5"/>
      </a:accent3>
      <a:accent4>
        <a:srgbClr val="30193B"/>
      </a:accent4>
      <a:accent5>
        <a:srgbClr val="3F3F3F"/>
      </a:accent5>
      <a:accent6>
        <a:srgbClr val="D0B3DF"/>
      </a:accent6>
      <a:hlink>
        <a:srgbClr val="7E429C"/>
      </a:hlink>
      <a:folHlink>
        <a:srgbClr val="D0B3D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P squared" id="{C375E64D-490E-4B06-A8D3-2824ACB39417}" vid="{5359EED5-9F33-463C-8F81-F48D3CE611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MP squared</Template>
  <TotalTime>17657</TotalTime>
  <Words>4678</Words>
  <Application>Microsoft Office PowerPoint</Application>
  <PresentationFormat>Widescreen</PresentationFormat>
  <Paragraphs>279</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MP squared</vt:lpstr>
      <vt:lpstr>LiNK Assessment Literacy: Designing Classroom Assessments</vt:lpstr>
      <vt:lpstr>Goals for presentation</vt:lpstr>
      <vt:lpstr>Determining purpose</vt:lpstr>
      <vt:lpstr>Content standards</vt:lpstr>
      <vt:lpstr>Why these matter </vt:lpstr>
      <vt:lpstr>Choosing text</vt:lpstr>
      <vt:lpstr>Text considerations</vt:lpstr>
      <vt:lpstr>Text complexity</vt:lpstr>
      <vt:lpstr>Writing items to texts</vt:lpstr>
      <vt:lpstr>Item Types</vt:lpstr>
      <vt:lpstr>Multiple choice (MC) items</vt:lpstr>
      <vt:lpstr>Multi-select (MS) items</vt:lpstr>
      <vt:lpstr>Open-ended (OE) items</vt:lpstr>
      <vt:lpstr>Combining item types</vt:lpstr>
      <vt:lpstr>Lessons learned</vt:lpstr>
      <vt:lpstr>Exercise</vt:lpstr>
      <vt:lpstr>Reliability</vt:lpstr>
      <vt:lpstr>Self-evaluation</vt:lpstr>
      <vt:lpstr>Conclusion</vt:lpstr>
      <vt:lpstr>Next video</vt:lpstr>
      <vt:lpstr>Thank you for your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Marianne Perie</dc:creator>
  <cp:lastModifiedBy>Kimberly A. Muff</cp:lastModifiedBy>
  <cp:revision>40</cp:revision>
  <dcterms:created xsi:type="dcterms:W3CDTF">2021-05-17T17:36:29Z</dcterms:created>
  <dcterms:modified xsi:type="dcterms:W3CDTF">2021-10-11T17:04:44Z</dcterms:modified>
</cp:coreProperties>
</file>