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438" r:id="rId2"/>
    <p:sldId id="343" r:id="rId3"/>
    <p:sldId id="319" r:id="rId4"/>
    <p:sldId id="338" r:id="rId5"/>
    <p:sldId id="330" r:id="rId6"/>
    <p:sldId id="332" r:id="rId7"/>
    <p:sldId id="304" r:id="rId8"/>
    <p:sldId id="333" r:id="rId9"/>
    <p:sldId id="366" r:id="rId10"/>
    <p:sldId id="334" r:id="rId11"/>
    <p:sldId id="315" r:id="rId12"/>
    <p:sldId id="316" r:id="rId13"/>
    <p:sldId id="317" r:id="rId14"/>
    <p:sldId id="318" r:id="rId15"/>
    <p:sldId id="320" r:id="rId16"/>
    <p:sldId id="385" r:id="rId17"/>
    <p:sldId id="327" r:id="rId18"/>
    <p:sldId id="386" r:id="rId19"/>
    <p:sldId id="335" r:id="rId20"/>
    <p:sldId id="336" r:id="rId21"/>
    <p:sldId id="351" r:id="rId22"/>
    <p:sldId id="354" r:id="rId23"/>
    <p:sldId id="356" r:id="rId24"/>
    <p:sldId id="355" r:id="rId25"/>
    <p:sldId id="357" r:id="rId26"/>
    <p:sldId id="352" r:id="rId27"/>
    <p:sldId id="358" r:id="rId28"/>
    <p:sldId id="359" r:id="rId29"/>
    <p:sldId id="347" r:id="rId30"/>
    <p:sldId id="348" r:id="rId31"/>
    <p:sldId id="353" r:id="rId32"/>
    <p:sldId id="360" r:id="rId33"/>
    <p:sldId id="364" r:id="rId34"/>
    <p:sldId id="363" r:id="rId35"/>
    <p:sldId id="365" r:id="rId36"/>
    <p:sldId id="367" r:id="rId37"/>
    <p:sldId id="362" r:id="rId38"/>
    <p:sldId id="361" r:id="rId39"/>
    <p:sldId id="368" r:id="rId40"/>
    <p:sldId id="369" r:id="rId41"/>
    <p:sldId id="370" r:id="rId42"/>
    <p:sldId id="372" r:id="rId43"/>
    <p:sldId id="371" r:id="rId44"/>
    <p:sldId id="384" r:id="rId45"/>
    <p:sldId id="341" r:id="rId46"/>
    <p:sldId id="340" r:id="rId47"/>
    <p:sldId id="396" r:id="rId48"/>
    <p:sldId id="390" r:id="rId49"/>
    <p:sldId id="389" r:id="rId50"/>
    <p:sldId id="391" r:id="rId51"/>
    <p:sldId id="388" r:id="rId52"/>
    <p:sldId id="392" r:id="rId53"/>
    <p:sldId id="407" r:id="rId54"/>
    <p:sldId id="439" r:id="rId55"/>
    <p:sldId id="440" r:id="rId56"/>
    <p:sldId id="441" r:id="rId57"/>
    <p:sldId id="442" r:id="rId58"/>
    <p:sldId id="443" r:id="rId59"/>
    <p:sldId id="444" r:id="rId60"/>
    <p:sldId id="406" r:id="rId61"/>
    <p:sldId id="405" r:id="rId62"/>
    <p:sldId id="404" r:id="rId63"/>
    <p:sldId id="403" r:id="rId64"/>
    <p:sldId id="408" r:id="rId65"/>
    <p:sldId id="412" r:id="rId66"/>
    <p:sldId id="411" r:id="rId67"/>
    <p:sldId id="410" r:id="rId68"/>
    <p:sldId id="414" r:id="rId69"/>
    <p:sldId id="418" r:id="rId70"/>
    <p:sldId id="415" r:id="rId71"/>
    <p:sldId id="419" r:id="rId72"/>
    <p:sldId id="417" r:id="rId73"/>
    <p:sldId id="416" r:id="rId74"/>
    <p:sldId id="420" r:id="rId75"/>
    <p:sldId id="413" r:id="rId76"/>
    <p:sldId id="421" r:id="rId77"/>
    <p:sldId id="423" r:id="rId78"/>
    <p:sldId id="426" r:id="rId79"/>
    <p:sldId id="424" r:id="rId80"/>
    <p:sldId id="425" r:id="rId81"/>
    <p:sldId id="430" r:id="rId82"/>
    <p:sldId id="429" r:id="rId83"/>
    <p:sldId id="45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B35D"/>
    <a:srgbClr val="647838"/>
    <a:srgbClr val="4F6228"/>
    <a:srgbClr val="89A54E"/>
    <a:srgbClr val="7A9FCB"/>
    <a:srgbClr val="4371AC"/>
    <a:srgbClr val="2C4D76"/>
    <a:srgbClr val="614979"/>
    <a:srgbClr val="FFC001"/>
    <a:srgbClr val="984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5" autoAdjust="0"/>
    <p:restoredTop sz="73957" autoAdjust="0"/>
  </p:normalViewPr>
  <p:slideViewPr>
    <p:cSldViewPr>
      <p:cViewPr varScale="1">
        <p:scale>
          <a:sx n="85" d="100"/>
          <a:sy n="85" d="100"/>
        </p:scale>
        <p:origin x="229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What sectors participated in the focus groups?</a:t>
            </a:r>
          </a:p>
        </c:rich>
      </c:tx>
      <c:overlay val="0"/>
    </c:title>
    <c:autoTitleDeleted val="0"/>
    <c:plotArea>
      <c:layout/>
      <c:pieChart>
        <c:varyColors val="1"/>
        <c:ser>
          <c:idx val="0"/>
          <c:order val="0"/>
          <c:dLbls>
            <c:dLbl>
              <c:idx val="3"/>
              <c:spPr/>
              <c:txPr>
                <a:bodyPr/>
                <a:lstStyle/>
                <a:p>
                  <a:pPr>
                    <a:defRPr sz="10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51DA-47CD-8CC1-9F21E0CC6BCC}"/>
                </c:ext>
              </c:extLst>
            </c:dLbl>
            <c:dLbl>
              <c:idx val="4"/>
              <c:spPr/>
              <c:txPr>
                <a:bodyPr/>
                <a:lstStyle/>
                <a:p>
                  <a:pPr>
                    <a:defRPr sz="10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51DA-47CD-8CC1-9F21E0CC6BCC}"/>
                </c:ext>
              </c:extLst>
            </c:dLbl>
            <c:dLbl>
              <c:idx val="6"/>
              <c:spPr/>
              <c:txPr>
                <a:bodyPr/>
                <a:lstStyle/>
                <a:p>
                  <a:pPr>
                    <a:defRPr sz="10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2-51DA-47CD-8CC1-9F21E0CC6BCC}"/>
                </c:ext>
              </c:extLst>
            </c:dLbl>
            <c:dLbl>
              <c:idx val="8"/>
              <c:spPr/>
              <c:txPr>
                <a:bodyPr/>
                <a:lstStyle/>
                <a:p>
                  <a:pPr>
                    <a:defRPr sz="10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51DA-47CD-8CC1-9F21E0CC6BCC}"/>
                </c:ext>
              </c:extLst>
            </c:dLbl>
            <c:dLbl>
              <c:idx val="13"/>
              <c:layout>
                <c:manualLayout>
                  <c:x val="0.15577777777777777"/>
                  <c:y val="0.11357397518573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1DA-47CD-8CC1-9F21E0CC6BCC}"/>
                </c:ext>
              </c:extLst>
            </c:dLbl>
            <c:spPr>
              <a:noFill/>
              <a:ln>
                <a:noFill/>
              </a:ln>
              <a:effectLst/>
            </c:spPr>
            <c:txPr>
              <a:bodyPr/>
              <a:lstStyle/>
              <a:p>
                <a:pPr>
                  <a:defRPr sz="1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'freq by sector'!$I$2:$I$19</c:f>
              <c:strCache>
                <c:ptCount val="18"/>
                <c:pt idx="0">
                  <c:v>undeclared</c:v>
                </c:pt>
                <c:pt idx="1">
                  <c:v>Agriculture</c:v>
                </c:pt>
                <c:pt idx="2">
                  <c:v>Construction</c:v>
                </c:pt>
                <c:pt idx="3">
                  <c:v>Education, Higher</c:v>
                </c:pt>
                <c:pt idx="4">
                  <c:v>Education, K-12</c:v>
                </c:pt>
                <c:pt idx="5">
                  <c:v>Education, pre-K and child care</c:v>
                </c:pt>
                <c:pt idx="6">
                  <c:v>Financial Activities</c:v>
                </c:pt>
                <c:pt idx="7">
                  <c:v>Government Services</c:v>
                </c:pt>
                <c:pt idx="8">
                  <c:v>Information</c:v>
                </c:pt>
                <c:pt idx="9">
                  <c:v>Leisure and Hospitality</c:v>
                </c:pt>
                <c:pt idx="10">
                  <c:v>Manufacturing</c:v>
                </c:pt>
                <c:pt idx="11">
                  <c:v>Mining, Quarrying, and Oil and Gas Extraction</c:v>
                </c:pt>
                <c:pt idx="12">
                  <c:v>Other Services</c:v>
                </c:pt>
                <c:pt idx="13">
                  <c:v>Professional and Business Services</c:v>
                </c:pt>
                <c:pt idx="14">
                  <c:v>Real Estate and Rental and Leasing</c:v>
                </c:pt>
                <c:pt idx="15">
                  <c:v>Retail Trade</c:v>
                </c:pt>
                <c:pt idx="16">
                  <c:v>Transportation and Warehousing</c:v>
                </c:pt>
                <c:pt idx="17">
                  <c:v>Utilities</c:v>
                </c:pt>
              </c:strCache>
            </c:strRef>
          </c:cat>
          <c:val>
            <c:numRef>
              <c:f>'freq by sector'!$K$2:$K$19</c:f>
              <c:numCache>
                <c:formatCode>0</c:formatCode>
                <c:ptCount val="18"/>
                <c:pt idx="0">
                  <c:v>0.9</c:v>
                </c:pt>
                <c:pt idx="1">
                  <c:v>1.8018018018018018</c:v>
                </c:pt>
                <c:pt idx="2">
                  <c:v>3.6036036036036037</c:v>
                </c:pt>
                <c:pt idx="3">
                  <c:v>11.711711711711711</c:v>
                </c:pt>
                <c:pt idx="4">
                  <c:v>17.117117117117118</c:v>
                </c:pt>
                <c:pt idx="5">
                  <c:v>0.90090090090090091</c:v>
                </c:pt>
                <c:pt idx="6">
                  <c:v>15.315315315315313</c:v>
                </c:pt>
                <c:pt idx="7">
                  <c:v>4.5045045045045047</c:v>
                </c:pt>
                <c:pt idx="8">
                  <c:v>5.4054054054054053</c:v>
                </c:pt>
                <c:pt idx="9">
                  <c:v>1.8018018018018018</c:v>
                </c:pt>
                <c:pt idx="10">
                  <c:v>1.8018018018018018</c:v>
                </c:pt>
                <c:pt idx="11">
                  <c:v>0.90090090090090091</c:v>
                </c:pt>
                <c:pt idx="12">
                  <c:v>6.3063063063063058</c:v>
                </c:pt>
                <c:pt idx="13">
                  <c:v>18.018018018018019</c:v>
                </c:pt>
                <c:pt idx="14">
                  <c:v>1.8018018018018018</c:v>
                </c:pt>
                <c:pt idx="15">
                  <c:v>1.8018018018018018</c:v>
                </c:pt>
                <c:pt idx="16">
                  <c:v>1.8018018018018018</c:v>
                </c:pt>
                <c:pt idx="17">
                  <c:v>2.7027027027027026</c:v>
                </c:pt>
              </c:numCache>
            </c:numRef>
          </c:val>
          <c:extLst>
            <c:ext xmlns:c16="http://schemas.microsoft.com/office/drawing/2014/chart" uri="{C3380CC4-5D6E-409C-BE32-E72D297353CC}">
              <c16:uniqueId val="{00000005-51DA-47CD-8CC1-9F21E0CC6BCC}"/>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BFBEEF-872D-47C6-9238-A106BAFD5942}" type="datetimeFigureOut">
              <a:rPr lang="en-US" smtClean="0"/>
              <a:t>5/18/2017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166E88-C02A-4852-81EF-50219D7D68BC}" type="slidenum">
              <a:rPr lang="en-US" smtClean="0"/>
              <a:t>‹#›</a:t>
            </a:fld>
            <a:endParaRPr lang="en-US"/>
          </a:p>
        </p:txBody>
      </p:sp>
    </p:spTree>
    <p:extLst>
      <p:ext uri="{BB962C8B-B14F-4D97-AF65-F5344CB8AC3E}">
        <p14:creationId xmlns:p14="http://schemas.microsoft.com/office/powerpoint/2010/main" val="340707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ts.org/c/15481/video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ets.org/c/15481/videos.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2</a:t>
            </a:fld>
            <a:endParaRPr lang="en-US"/>
          </a:p>
        </p:txBody>
      </p:sp>
    </p:spTree>
    <p:extLst>
      <p:ext uri="{BB962C8B-B14F-4D97-AF65-F5344CB8AC3E}">
        <p14:creationId xmlns:p14="http://schemas.microsoft.com/office/powerpoint/2010/main" val="344479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result is a little surprising since a</a:t>
            </a:r>
            <a:r>
              <a:rPr lang="en-US" dirty="0" smtClean="0"/>
              <a:t>bout 66% of the respondents were educators, education administrators, or former educators—people who mostly</a:t>
            </a:r>
            <a:r>
              <a:rPr lang="en-US" baseline="0" dirty="0" smtClean="0"/>
              <a:t> teach, or used to teach, academic skills</a:t>
            </a:r>
            <a:r>
              <a:rPr lang="en-US" dirty="0" smtClean="0"/>
              <a:t>.  Nevertheless, the soft skills—social-emotional, personality skills, or 21st century skills—they have lots of names—were cited 70% of the time.</a:t>
            </a:r>
          </a:p>
          <a:p>
            <a:endParaRPr lang="en-US" baseline="0"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11</a:t>
            </a:fld>
            <a:endParaRPr lang="en-US"/>
          </a:p>
        </p:txBody>
      </p:sp>
    </p:spTree>
    <p:extLst>
      <p:ext uri="{BB962C8B-B14F-4D97-AF65-F5344CB8AC3E}">
        <p14:creationId xmlns:p14="http://schemas.microsoft.com/office/powerpoint/2010/main" val="153996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one of the focus groups described the ideally skilled 24-year-old as “literate,” or “financially literate,” or as having a knowledge set from a traditional subject, like history, those items were counted as academic skills.</a:t>
            </a:r>
          </a:p>
          <a:p>
            <a:endParaRPr lang="en-US" baseline="0" dirty="0" smtClean="0"/>
          </a:p>
          <a:p>
            <a:r>
              <a:rPr lang="en-US" baseline="0" dirty="0" smtClean="0"/>
              <a:t>If a focus group said the ideally prepared Kansan was an “innovative thinker,” “a critical thinker,” or “a problem solver,” these were counted in the critical thinking skills category. </a:t>
            </a:r>
          </a:p>
          <a:p>
            <a:r>
              <a:rPr lang="en-US" baseline="0" dirty="0" smtClean="0"/>
              <a:t> </a:t>
            </a:r>
            <a:endParaRPr lang="en-US" dirty="0" smtClean="0"/>
          </a:p>
          <a:p>
            <a:r>
              <a:rPr lang="en-US" dirty="0" smtClean="0"/>
              <a:t>Anyone who</a:t>
            </a:r>
            <a:r>
              <a:rPr lang="en-US" baseline="0" dirty="0" smtClean="0"/>
              <a:t> would like to receive an electronic example of how any one of these categories have been </a:t>
            </a:r>
            <a:r>
              <a:rPr lang="en-US" baseline="0" smtClean="0"/>
              <a:t>coded is </a:t>
            </a:r>
            <a:r>
              <a:rPr lang="en-US" baseline="0" dirty="0" smtClean="0"/>
              <a:t>welcomed to contact Tony Moss at KSDE and he can send you a file with examples.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12</a:t>
            </a:fld>
            <a:endParaRPr lang="en-US"/>
          </a:p>
        </p:txBody>
      </p:sp>
    </p:spTree>
    <p:extLst>
      <p:ext uri="{BB962C8B-B14F-4D97-AF65-F5344CB8AC3E}">
        <p14:creationId xmlns:p14="http://schemas.microsoft.com/office/powerpoint/2010/main" val="112453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13</a:t>
            </a:fld>
            <a:endParaRPr lang="en-US"/>
          </a:p>
        </p:txBody>
      </p:sp>
    </p:spTree>
    <p:extLst>
      <p:ext uri="{BB962C8B-B14F-4D97-AF65-F5344CB8AC3E}">
        <p14:creationId xmlns:p14="http://schemas.microsoft.com/office/powerpoint/2010/main" val="264525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Interpersonal communication skills were defined as communication skills, oral, written, and language skills, including in multiple languages and cross-cultural social skills and organizational skills.</a:t>
            </a:r>
            <a:r>
              <a:rPr lang="en-US" baseline="0" dirty="0" smtClean="0"/>
              <a:t>  They included</a:t>
            </a:r>
            <a:r>
              <a:rPr lang="en-US" dirty="0" smtClean="0"/>
              <a:t> ethics, moral integrity, citizenship, moral responsibility; loyalties, rights, and duties to the community,</a:t>
            </a:r>
            <a:r>
              <a:rPr lang="en-US" baseline="0" dirty="0" smtClean="0"/>
              <a:t> and they included </a:t>
            </a:r>
            <a:r>
              <a:rPr lang="en-US" dirty="0" smtClean="0"/>
              <a:t>political skills.  These</a:t>
            </a:r>
            <a:r>
              <a:rPr lang="en-US" baseline="0" dirty="0" smtClean="0"/>
              <a:t> percentages are based on the total number of items the focus groups identified.  7 % of the items as being classifiable as citizenship, ethics, duties to others, rights, etc.—is a strong recognition of these skills.  So is the 5% devoted to communication skills.  </a:t>
            </a:r>
            <a:endParaRPr lang="en-US" dirty="0" smtClean="0"/>
          </a:p>
          <a:p>
            <a:endParaRPr lang="en-US" dirty="0" smtClean="0"/>
          </a:p>
          <a:p>
            <a:r>
              <a:rPr lang="en-US" dirty="0" smtClean="0"/>
              <a:t>Note</a:t>
            </a:r>
            <a:r>
              <a:rPr lang="en-US" baseline="0" dirty="0" smtClean="0"/>
              <a:t> that </a:t>
            </a:r>
            <a:r>
              <a:rPr lang="en-US" i="1" baseline="0" dirty="0" smtClean="0"/>
              <a:t>family skills </a:t>
            </a:r>
            <a:r>
              <a:rPr lang="en-US" i="0" baseline="0" dirty="0" smtClean="0"/>
              <a:t>is barely cited.  This is striking if we consider where personality skills come from.  It is in the crucible of families, especially early nurturance, where language, social skills, and conscience are cultivated.  We may be ignoring what may be the most important, foundational step toward the results we want, a highly social and cognitively skilled, motivated 24 year old.  </a:t>
            </a:r>
          </a:p>
          <a:p>
            <a:endParaRPr lang="en-US" i="0" baseline="0" dirty="0" smtClean="0"/>
          </a:p>
          <a:p>
            <a:r>
              <a:rPr lang="en-US" i="0" baseline="0" dirty="0" smtClean="0"/>
              <a:t>It is surprising how infrequently multiple language and cultural skills were mentioned, since international economies are so integrated and interdependent now and a significant portion of Kansans are Spanish-speakers.  As cross-national economies continue to integrate, some business and industry representatives rate multiple language and cultural skills as increasingly important.  </a:t>
            </a:r>
          </a:p>
          <a:p>
            <a:endParaRPr lang="en-US" i="0" baseline="0" dirty="0" smtClean="0"/>
          </a:p>
          <a:p>
            <a:r>
              <a:rPr lang="en-US" i="0" baseline="0" dirty="0" smtClean="0"/>
              <a:t>The sum of the </a:t>
            </a:r>
            <a:r>
              <a:rPr lang="en-US" i="0" baseline="0" dirty="0" err="1" smtClean="0"/>
              <a:t>disaggregations</a:t>
            </a:r>
            <a:r>
              <a:rPr lang="en-US" i="0" baseline="0" dirty="0" smtClean="0"/>
              <a:t> is always smaller than the parent or general category.  That’s because there are some classifications that fit into the parent or general category, but not into any of the narrower subcategories.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14</a:t>
            </a:fld>
            <a:endParaRPr lang="en-US"/>
          </a:p>
        </p:txBody>
      </p:sp>
    </p:spTree>
    <p:extLst>
      <p:ext uri="{BB962C8B-B14F-4D97-AF65-F5344CB8AC3E}">
        <p14:creationId xmlns:p14="http://schemas.microsoft.com/office/powerpoint/2010/main" val="69955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Conscientiousness</a:t>
            </a:r>
            <a:r>
              <a:rPr lang="en-US" i="1" baseline="0" dirty="0" smtClean="0"/>
              <a:t> </a:t>
            </a:r>
            <a:r>
              <a:rPr lang="en-US" i="0" baseline="0" dirty="0" smtClean="0"/>
              <a:t>is far and away the most cited theme or characteristic of success.  This means that the Kansans who came out for the 20 community survey cited some aspect of conscientiousness as an characteristic of success more often than any other characteristic.  The definition of conscientiousness was the tendency to be organized, responsible, and hardworking.  Integrity is included with conscientiousness rather than at citizenship because we have distinguished between intrapersonal and interpersonal skills.  </a:t>
            </a:r>
            <a:endParaRPr lang="en-US" i="1" dirty="0"/>
          </a:p>
        </p:txBody>
      </p:sp>
      <p:sp>
        <p:nvSpPr>
          <p:cNvPr id="4" name="Slide Number Placeholder 3"/>
          <p:cNvSpPr>
            <a:spLocks noGrp="1"/>
          </p:cNvSpPr>
          <p:nvPr>
            <p:ph type="sldNum" sz="quarter" idx="10"/>
          </p:nvPr>
        </p:nvSpPr>
        <p:spPr/>
        <p:txBody>
          <a:bodyPr/>
          <a:lstStyle/>
          <a:p>
            <a:fld id="{BD166E88-C02A-4852-81EF-50219D7D68BC}" type="slidenum">
              <a:rPr lang="en-US" smtClean="0"/>
              <a:t>15</a:t>
            </a:fld>
            <a:endParaRPr lang="en-US"/>
          </a:p>
        </p:txBody>
      </p:sp>
    </p:spTree>
    <p:extLst>
      <p:ext uri="{BB962C8B-B14F-4D97-AF65-F5344CB8AC3E}">
        <p14:creationId xmlns:p14="http://schemas.microsoft.com/office/powerpoint/2010/main" val="416554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Sacket</a:t>
            </a:r>
            <a:r>
              <a:rPr lang="en-US" baseline="0" dirty="0" err="1" smtClean="0"/>
              <a:t>t</a:t>
            </a:r>
            <a:r>
              <a:rPr lang="en-US" baseline="0" dirty="0" smtClean="0"/>
              <a:t> said the jury is still out on the relative importance of non-academic factors compared to academic, but “the evidence is strong [that] the non-cognitive factors are important.”  personal communication Feb 22, 2012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Sackett</a:t>
            </a:r>
            <a:r>
              <a:rPr lang="en-US" sz="1200" kern="1200" dirty="0" smtClean="0">
                <a:solidFill>
                  <a:schemeClr val="tx1"/>
                </a:solidFill>
                <a:effectLst/>
                <a:latin typeface="+mn-lt"/>
                <a:ea typeface="+mn-ea"/>
                <a:cs typeface="+mn-cs"/>
              </a:rPr>
              <a:t>, P. (2010, December 9). </a:t>
            </a:r>
            <a:r>
              <a:rPr lang="en-US" sz="1200" i="1" kern="1200" dirty="0" smtClean="0">
                <a:solidFill>
                  <a:schemeClr val="tx1"/>
                </a:solidFill>
                <a:effectLst/>
                <a:latin typeface="+mn-lt"/>
                <a:ea typeface="+mn-ea"/>
                <a:cs typeface="+mn-cs"/>
              </a:rPr>
              <a:t>What we know about non-cognitive constructs and workplace outcomes.</a:t>
            </a:r>
            <a:r>
              <a:rPr lang="en-US" sz="1200" kern="1200" dirty="0" smtClean="0">
                <a:solidFill>
                  <a:schemeClr val="tx1"/>
                </a:solidFill>
                <a:effectLst/>
                <a:latin typeface="+mn-lt"/>
                <a:ea typeface="+mn-ea"/>
                <a:cs typeface="+mn-cs"/>
              </a:rPr>
              <a:t> Slides presented at the conference Building Better Students: Preparation for Life After High School sponsored by the Educational Testing Service and the College Board.  Retrieved February 3, 2012, from </a:t>
            </a:r>
            <a:r>
              <a:rPr lang="en-US" sz="1200" u="sng" kern="1200" dirty="0" smtClean="0">
                <a:solidFill>
                  <a:schemeClr val="tx1"/>
                </a:solidFill>
                <a:effectLst/>
                <a:latin typeface="+mn-lt"/>
                <a:ea typeface="+mn-ea"/>
                <a:cs typeface="+mn-cs"/>
                <a:hlinkClick r:id="rId3"/>
              </a:rPr>
              <a:t>https://www.ets.org/c/15481/videos.html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16</a:t>
            </a:fld>
            <a:endParaRPr lang="en-US"/>
          </a:p>
        </p:txBody>
      </p:sp>
    </p:spTree>
    <p:extLst>
      <p:ext uri="{BB962C8B-B14F-4D97-AF65-F5344CB8AC3E}">
        <p14:creationId xmlns:p14="http://schemas.microsoft.com/office/powerpoint/2010/main" val="39167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Conscientiousness is by far the dominant characteristic.  The sub-characteristics that are making the biggest contributions are </a:t>
            </a:r>
            <a:r>
              <a:rPr lang="en-US" i="1" dirty="0" smtClean="0"/>
              <a:t>achievement</a:t>
            </a:r>
            <a:r>
              <a:rPr lang="en-US" i="1" baseline="0" dirty="0" smtClean="0"/>
              <a:t> striving, </a:t>
            </a:r>
            <a:r>
              <a:rPr lang="en-US" i="0" baseline="0" dirty="0" smtClean="0"/>
              <a:t>and </a:t>
            </a:r>
            <a:r>
              <a:rPr lang="en-US" i="1" baseline="0" dirty="0" smtClean="0"/>
              <a:t>self-discipline.  </a:t>
            </a:r>
            <a:r>
              <a:rPr lang="en-US" i="0" baseline="0" dirty="0" smtClean="0"/>
              <a:t>The percentages are based on the total number of items identified in a randomly selected group of 100 focus groups.  </a:t>
            </a:r>
            <a:endParaRPr lang="en-US" dirty="0" smtClean="0"/>
          </a:p>
          <a:p>
            <a:endParaRPr lang="en-US" dirty="0" smtClean="0"/>
          </a:p>
          <a:p>
            <a:r>
              <a:rPr lang="en-US" dirty="0" smtClean="0"/>
              <a:t>There are some strands of research tha</a:t>
            </a:r>
            <a:r>
              <a:rPr lang="en-US" baseline="0" dirty="0" smtClean="0"/>
              <a:t>t have been identifying which facets of conscientiousness are most predictive of academic and work success—dependability and achievement striving, for example.  Bandura’s self-regulation model, which includes motivational processes like a student’s belief in their own abilities, seems to complement the Big 5 personality model well [see </a:t>
            </a:r>
            <a:r>
              <a:rPr lang="en-US" baseline="0" dirty="0" err="1" smtClean="0"/>
              <a:t>Kyllonen</a:t>
            </a:r>
            <a:r>
              <a:rPr lang="en-US" baseline="0" dirty="0" smtClean="0"/>
              <a:t> et al, 2014, Personality, Motivation, and College Readiness . . . ].  </a:t>
            </a:r>
          </a:p>
          <a:p>
            <a:endParaRPr lang="en-US"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17</a:t>
            </a:fld>
            <a:endParaRPr lang="en-US"/>
          </a:p>
        </p:txBody>
      </p:sp>
    </p:spTree>
    <p:extLst>
      <p:ext uri="{BB962C8B-B14F-4D97-AF65-F5344CB8AC3E}">
        <p14:creationId xmlns:p14="http://schemas.microsoft.com/office/powerpoint/2010/main" val="127021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18</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19</a:t>
            </a:fld>
            <a:endParaRPr lang="en-US"/>
          </a:p>
        </p:txBody>
      </p:sp>
    </p:spTree>
    <p:extLst>
      <p:ext uri="{BB962C8B-B14F-4D97-AF65-F5344CB8AC3E}">
        <p14:creationId xmlns:p14="http://schemas.microsoft.com/office/powerpoint/2010/main" val="2724116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the Aesop story</a:t>
            </a:r>
            <a:r>
              <a:rPr lang="en-US" baseline="0" dirty="0" smtClean="0"/>
              <a:t> about the mice and the cat.  The mice all get together and agree they share a problem, the cat.  One young mouse proposes a solution:  “Put a bell around the cat’s neck so we will all be warned by the tinkle when the cat is near.”   All the mice cheer, they finally have a solution.  But an old mouse asks, “who is going to bell the cat?”   It’s easier to describe an ideal than to make it real.</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20</a:t>
            </a:fld>
            <a:endParaRPr lang="en-US"/>
          </a:p>
        </p:txBody>
      </p:sp>
    </p:spTree>
    <p:extLst>
      <p:ext uri="{BB962C8B-B14F-4D97-AF65-F5344CB8AC3E}">
        <p14:creationId xmlns:p14="http://schemas.microsoft.com/office/powerpoint/2010/main" val="206664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asked how schools should cultivate those ideal characteristics.</a:t>
            </a: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a:t>
            </a:fld>
            <a:endParaRPr lang="en-US"/>
          </a:p>
        </p:txBody>
      </p:sp>
    </p:spTree>
    <p:extLst>
      <p:ext uri="{BB962C8B-B14F-4D97-AF65-F5344CB8AC3E}">
        <p14:creationId xmlns:p14="http://schemas.microsoft.com/office/powerpoint/2010/main" val="201143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21</a:t>
            </a:fld>
            <a:endParaRPr lang="en-US"/>
          </a:p>
        </p:txBody>
      </p:sp>
    </p:spTree>
    <p:extLst>
      <p:ext uri="{BB962C8B-B14F-4D97-AF65-F5344CB8AC3E}">
        <p14:creationId xmlns:p14="http://schemas.microsoft.com/office/powerpoint/2010/main" val="55314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Parsons’ group identified 5 measures, grad rates, portfolio</a:t>
            </a:r>
            <a:r>
              <a:rPr lang="en-US" baseline="0" dirty="0" smtClean="0"/>
              <a:t> multiple measures, assessments, peer evaluations, and self-evaluations.  They identified 2 sets of skills as goals, problem-solving skills and social skills.  And a single strategic role, a curriculum with real-world situations.</a:t>
            </a:r>
          </a:p>
          <a:p>
            <a:endParaRPr lang="en-US" baseline="0" dirty="0" smtClean="0"/>
          </a:p>
          <a:p>
            <a:r>
              <a:rPr lang="en-US" baseline="0" dirty="0" smtClean="0"/>
              <a:t>Notice how they identify specific types of measures, portfolios, peer evaluations, and self-evaluations.  We’ll talk more about these later.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22</a:t>
            </a:fld>
            <a:endParaRPr lang="en-US"/>
          </a:p>
        </p:txBody>
      </p:sp>
    </p:spTree>
    <p:extLst>
      <p:ext uri="{BB962C8B-B14F-4D97-AF65-F5344CB8AC3E}">
        <p14:creationId xmlns:p14="http://schemas.microsoft.com/office/powerpoint/2010/main" val="1991557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No Child Left Behind, such a response would be understandable.</a:t>
            </a:r>
          </a:p>
          <a:p>
            <a:endParaRPr lang="en-US" dirty="0" smtClean="0"/>
          </a:p>
          <a:p>
            <a:r>
              <a:rPr lang="en-US" dirty="0" smtClean="0"/>
              <a:t>Campbell’s observation:</a:t>
            </a:r>
          </a:p>
          <a:p>
            <a:endParaRPr lang="en-US" dirty="0" smtClean="0"/>
          </a:p>
          <a:p>
            <a:r>
              <a:rPr lang="en-US" dirty="0" smtClean="0"/>
              <a:t>"The more any quantitative social indicator (or even some qualitative indicator) is used for social decision-making, the more subject it will be to corruption pressures and the more apt it will be to distort and corrupt the social processes it is intended to monitor."</a:t>
            </a: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23</a:t>
            </a:fld>
            <a:endParaRPr lang="en-US"/>
          </a:p>
        </p:txBody>
      </p:sp>
    </p:spTree>
    <p:extLst>
      <p:ext uri="{BB962C8B-B14F-4D97-AF65-F5344CB8AC3E}">
        <p14:creationId xmlns:p14="http://schemas.microsoft.com/office/powerpoint/2010/main" val="412865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Grades isn’t a measure,</a:t>
            </a:r>
            <a:r>
              <a:rPr lang="en-US" baseline="0" dirty="0" smtClean="0"/>
              <a:t> an example of where expectations need to be realistic.  </a:t>
            </a:r>
          </a:p>
          <a:p>
            <a:endParaRPr lang="en-US" baseline="0" dirty="0" smtClean="0"/>
          </a:p>
          <a:p>
            <a:r>
              <a:rPr lang="en-US" dirty="0" smtClean="0"/>
              <a:t>This response from Hays avoids directly citing any measure or indicator:</a:t>
            </a: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24</a:t>
            </a:fld>
            <a:endParaRPr lang="en-US"/>
          </a:p>
        </p:txBody>
      </p:sp>
    </p:spTree>
    <p:extLst>
      <p:ext uri="{BB962C8B-B14F-4D97-AF65-F5344CB8AC3E}">
        <p14:creationId xmlns:p14="http://schemas.microsoft.com/office/powerpoint/2010/main" val="412193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 of social phenomena is notoriously difficult—psychologists worked for decades to identify the Big 5 personality skills and continue to refine them.  Measuring abstractions like school climate or the effectiveness of curriculum design is difficult for measurement experts.  The question, in many cases, may be asking for answers beyond the expertise of the respondents.  For example, this focus group in Olathe answered Question 2 like this:</a:t>
            </a:r>
          </a:p>
          <a:p>
            <a:endParaRPr lang="en-US" dirty="0" smtClean="0"/>
          </a:p>
          <a:p>
            <a:r>
              <a:rPr lang="en-US" dirty="0" smtClean="0"/>
              <a:t>higher level thinking skills; real life problem to solve; not a bubble test more project based learning; work as a team to complete a task; measure is the output meeting the needs?; creativity and problem solving tasks; literacy level, especially international; 21st century skills; writing component; assessing tool - rubric but manpower to score is overwhelming- could knowledgeable business experts be part of evaluating?; history connection</a:t>
            </a: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25</a:t>
            </a:fld>
            <a:endParaRPr lang="en-US"/>
          </a:p>
        </p:txBody>
      </p:sp>
    </p:spTree>
    <p:extLst>
      <p:ext uri="{BB962C8B-B14F-4D97-AF65-F5344CB8AC3E}">
        <p14:creationId xmlns:p14="http://schemas.microsoft.com/office/powerpoint/2010/main" val="412865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in their questions that this</a:t>
            </a:r>
            <a:r>
              <a:rPr lang="en-US" baseline="0" dirty="0" smtClean="0"/>
              <a:t> focus group struggled to come up with measures for the roles they identified.</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26</a:t>
            </a:fld>
            <a:endParaRPr lang="en-US"/>
          </a:p>
        </p:txBody>
      </p:sp>
    </p:spTree>
    <p:extLst>
      <p:ext uri="{BB962C8B-B14F-4D97-AF65-F5344CB8AC3E}">
        <p14:creationId xmlns:p14="http://schemas.microsoft.com/office/powerpoint/2010/main" val="191956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27</a:t>
            </a:fld>
            <a:endParaRPr lang="en-US"/>
          </a:p>
        </p:txBody>
      </p:sp>
    </p:spTree>
    <p:extLst>
      <p:ext uri="{BB962C8B-B14F-4D97-AF65-F5344CB8AC3E}">
        <p14:creationId xmlns:p14="http://schemas.microsoft.com/office/powerpoint/2010/main" val="910038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28</a:t>
            </a:fld>
            <a:endParaRPr lang="en-US"/>
          </a:p>
        </p:txBody>
      </p:sp>
    </p:spTree>
    <p:extLst>
      <p:ext uri="{BB962C8B-B14F-4D97-AF65-F5344CB8AC3E}">
        <p14:creationId xmlns:p14="http://schemas.microsoft.com/office/powerpoint/2010/main" val="283838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29</a:t>
            </a:fld>
            <a:endParaRPr lang="en-US"/>
          </a:p>
        </p:txBody>
      </p:sp>
    </p:spTree>
    <p:extLst>
      <p:ext uri="{BB962C8B-B14F-4D97-AF65-F5344CB8AC3E}">
        <p14:creationId xmlns:p14="http://schemas.microsoft.com/office/powerpoint/2010/main" val="144835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s foreshadowing, a few things are worth noting with the themes the 20 communities itemized:</a:t>
            </a:r>
          </a:p>
          <a:p>
            <a:endParaRPr lang="en-US" baseline="0" dirty="0" smtClean="0"/>
          </a:p>
          <a:p>
            <a:pPr marL="228600" indent="-228600">
              <a:buAutoNum type="arabicPeriod"/>
            </a:pPr>
            <a:r>
              <a:rPr lang="en-US" baseline="0" dirty="0" smtClean="0"/>
              <a:t>Curriculum design—like project-based learning, or integration of real-world problems with the curriculum, or individualized instruction—was the most frequently mentioned strategic activity.  </a:t>
            </a:r>
          </a:p>
          <a:p>
            <a:pPr marL="228600" indent="-228600">
              <a:buAutoNum type="arabicPeriod"/>
            </a:pPr>
            <a:r>
              <a:rPr lang="en-US" baseline="0" dirty="0" smtClean="0"/>
              <a:t>Under applied skills there was an emphasis on experiential learning—learning through realistic, concrete practice of skills, learning through internships, job shadowing and other experiences.</a:t>
            </a:r>
          </a:p>
          <a:p>
            <a:pPr marL="228600" indent="-228600">
              <a:buAutoNum type="arabicPeriod"/>
            </a:pPr>
            <a:r>
              <a:rPr lang="en-US" baseline="0" dirty="0" smtClean="0"/>
              <a:t>In the non-academic or social emotional skills, under conscientiousness, perseverance, teaching kids to overcome failure, was identified with more frequency than the other themes that make up conscientiousness.</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30</a:t>
            </a:fld>
            <a:endParaRPr lang="en-US"/>
          </a:p>
        </p:txBody>
      </p:sp>
    </p:spTree>
    <p:extLst>
      <p:ext uri="{BB962C8B-B14F-4D97-AF65-F5344CB8AC3E}">
        <p14:creationId xmlns:p14="http://schemas.microsoft.com/office/powerpoint/2010/main" val="87649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4</a:t>
            </a:fld>
            <a:endParaRPr lang="en-US"/>
          </a:p>
        </p:txBody>
      </p:sp>
    </p:spTree>
    <p:extLst>
      <p:ext uri="{BB962C8B-B14F-4D97-AF65-F5344CB8AC3E}">
        <p14:creationId xmlns:p14="http://schemas.microsoft.com/office/powerpoint/2010/main" val="98776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responses fit into two broad themes:</a:t>
            </a:r>
          </a:p>
          <a:p>
            <a:endParaRPr lang="en-US" dirty="0" smtClean="0"/>
          </a:p>
          <a:p>
            <a:r>
              <a:rPr lang="en-US" dirty="0" smtClean="0"/>
              <a:t>skill training: the direct training of skills--academic, applied or job skills, and non-academic, social-emotional</a:t>
            </a:r>
            <a:r>
              <a:rPr lang="en-US" baseline="0" dirty="0" smtClean="0"/>
              <a:t> skills</a:t>
            </a:r>
            <a:r>
              <a:rPr lang="en-US" dirty="0" smtClean="0"/>
              <a:t>--that respondents say schools should be cultivating.</a:t>
            </a:r>
          </a:p>
          <a:p>
            <a:endParaRPr lang="en-US" dirty="0" smtClean="0"/>
          </a:p>
          <a:p>
            <a:r>
              <a:rPr lang="en-US" dirty="0" smtClean="0"/>
              <a:t>strategic activities: defined as “all the activities suggested as steps, building blocks or scaffolding to support the characteristics, abilities, and skills being cultivated in the students (family engagement, community collaboration, specialized staffing and training, particular curriculum design, etc.)”</a:t>
            </a: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31</a:t>
            </a:fld>
            <a:endParaRPr lang="en-US"/>
          </a:p>
        </p:txBody>
      </p:sp>
    </p:spTree>
    <p:extLst>
      <p:ext uri="{BB962C8B-B14F-4D97-AF65-F5344CB8AC3E}">
        <p14:creationId xmlns:p14="http://schemas.microsoft.com/office/powerpoint/2010/main" val="93463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rank</a:t>
            </a:r>
            <a:r>
              <a:rPr lang="en-US" baseline="0" dirty="0" smtClean="0"/>
              <a:t> of non-academic skills is still number one, with instrumental skills followed by academic skills.  Critical thinking has fallen in rank behind academic skills.  </a:t>
            </a:r>
            <a:r>
              <a:rPr lang="en-US" dirty="0" smtClean="0"/>
              <a:t>Notice how the non-academic skills shrunk</a:t>
            </a:r>
            <a:r>
              <a:rPr lang="en-US" baseline="0" dirty="0" smtClean="0"/>
              <a:t> in volume when the focus groups were asked to identify their role in cultivating them.  Is it because the respondents know less about how to cultivate them?  There is more evidence about this in the focus group responses.</a:t>
            </a:r>
            <a:endParaRPr lang="en-US" dirty="0" smtClean="0"/>
          </a:p>
          <a:p>
            <a:endParaRPr lang="en-US" dirty="0" smtClean="0"/>
          </a:p>
          <a:p>
            <a:r>
              <a:rPr lang="en-US" dirty="0" smtClean="0"/>
              <a:t>Instrumental or applied skills include </a:t>
            </a:r>
            <a:r>
              <a:rPr lang="en-US" baseline="0" dirty="0" smtClean="0"/>
              <a:t>experiential learning.</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32</a:t>
            </a:fld>
            <a:endParaRPr lang="en-US"/>
          </a:p>
        </p:txBody>
      </p:sp>
    </p:spTree>
    <p:extLst>
      <p:ext uri="{BB962C8B-B14F-4D97-AF65-F5344CB8AC3E}">
        <p14:creationId xmlns:p14="http://schemas.microsoft.com/office/powerpoint/2010/main" val="4116564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a:t>
            </a:r>
            <a:r>
              <a:rPr lang="en-US" baseline="0" dirty="0" smtClean="0"/>
              <a:t> the instrumental skills identified, the majority were skills gained from experiences.  The largest proportion were from the concrete, realistic practice of instrumental skills.  This implies a re-design of the curriculum to incorporate more “hands-on training” and “real-world experiences.”   The second, third, and four most cited experiences--internships, work-study, and apprenticeships—and then job shadowing and work experience—imply closer ties to and coordination with businesses.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33</a:t>
            </a:fld>
            <a:endParaRPr lang="en-US"/>
          </a:p>
        </p:txBody>
      </p:sp>
    </p:spTree>
    <p:extLst>
      <p:ext uri="{BB962C8B-B14F-4D97-AF65-F5344CB8AC3E}">
        <p14:creationId xmlns:p14="http://schemas.microsoft.com/office/powerpoint/2010/main" val="83244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the less frequently cited strategies: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Teaching</a:t>
            </a:r>
            <a:r>
              <a:rPr lang="en-US" baseline="0" dirty="0" smtClean="0"/>
              <a:t> techniques as strategies included integrated, collaborative teaching; teacher as facilitator; engaging students; teaching teachers how to teach soft skills, among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Investments in human capital suggested increasing the number of counselors (which fits with the suggestion for more individual career planning), and more professional development for elementary math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more striking suggestions in the accountability recommendations included more autonomy for teachers, aiming to meet the Rose Standards, linking drivers’ licenses to graduation, and allowing for greater individual differences in student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College collaboration and extracurricular activities were relatively few, which is surprising with the larger initiatives to prepare students to be college and career ready, and the ideal of teaching more social-emotional skills.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34</a:t>
            </a:fld>
            <a:endParaRPr lang="en-US"/>
          </a:p>
        </p:txBody>
      </p:sp>
    </p:spTree>
    <p:extLst>
      <p:ext uri="{BB962C8B-B14F-4D97-AF65-F5344CB8AC3E}">
        <p14:creationId xmlns:p14="http://schemas.microsoft.com/office/powerpoint/2010/main" val="3747469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suggestion of</a:t>
            </a:r>
            <a:r>
              <a:rPr lang="en-US" baseline="0" dirty="0" smtClean="0"/>
              <a:t> a </a:t>
            </a:r>
            <a:r>
              <a:rPr lang="en-US" i="1" baseline="0" dirty="0" smtClean="0"/>
              <a:t>structure of social opportunities</a:t>
            </a:r>
            <a:r>
              <a:rPr lang="en-US" baseline="0" dirty="0" smtClean="0"/>
              <a:t>—opportunities for experience, particularly real-world experiences—that students need to practice applied skills, both practical and social.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35</a:t>
            </a:fld>
            <a:endParaRPr lang="en-US"/>
          </a:p>
        </p:txBody>
      </p:sp>
    </p:spTree>
    <p:extLst>
      <p:ext uri="{BB962C8B-B14F-4D97-AF65-F5344CB8AC3E}">
        <p14:creationId xmlns:p14="http://schemas.microsoft.com/office/powerpoint/2010/main" val="1362799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36</a:t>
            </a:fld>
            <a:endParaRPr lang="en-US"/>
          </a:p>
        </p:txBody>
      </p:sp>
    </p:spTree>
    <p:extLst>
      <p:ext uri="{BB962C8B-B14F-4D97-AF65-F5344CB8AC3E}">
        <p14:creationId xmlns:p14="http://schemas.microsoft.com/office/powerpoint/2010/main" val="1448358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37</a:t>
            </a:fld>
            <a:endParaRPr lang="en-US"/>
          </a:p>
        </p:txBody>
      </p:sp>
    </p:spTree>
    <p:extLst>
      <p:ext uri="{BB962C8B-B14F-4D97-AF65-F5344CB8AC3E}">
        <p14:creationId xmlns:p14="http://schemas.microsoft.com/office/powerpoint/2010/main" val="2546816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suggestion at the community level was for a measure of collective responsibility.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38</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non-cognitive skills</a:t>
            </a:r>
            <a:r>
              <a:rPr lang="en-US" baseline="0" dirty="0" smtClean="0"/>
              <a:t> are the most frequent of items within this category, the are often very general terms, like “employability skills” rather than something specific like “strong work ethic.”</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39</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40</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5</a:t>
            </a:fld>
            <a:endParaRPr lang="en-US"/>
          </a:p>
        </p:txBody>
      </p:sp>
    </p:spTree>
    <p:extLst>
      <p:ext uri="{BB962C8B-B14F-4D97-AF65-F5344CB8AC3E}">
        <p14:creationId xmlns:p14="http://schemas.microsoft.com/office/powerpoint/2010/main" val="3221286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41</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42</a:t>
            </a:fld>
            <a:endParaRPr lang="en-US"/>
          </a:p>
        </p:txBody>
      </p:sp>
    </p:spTree>
    <p:extLst>
      <p:ext uri="{BB962C8B-B14F-4D97-AF65-F5344CB8AC3E}">
        <p14:creationId xmlns:p14="http://schemas.microsoft.com/office/powerpoint/2010/main" val="2724116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a:t>
            </a:r>
            <a:r>
              <a:rPr lang="en-US" baseline="0" dirty="0" smtClean="0"/>
              <a:t> collaboration—especially between K-12 and higher education, and between business and industry—is the most frequently cited theme. </a:t>
            </a:r>
          </a:p>
          <a:p>
            <a:endParaRPr lang="en-US" baseline="0" dirty="0" smtClean="0"/>
          </a:p>
          <a:p>
            <a:r>
              <a:rPr lang="en-US" baseline="0" dirty="0" smtClean="0"/>
              <a:t>Student services are also emphasized.  </a:t>
            </a:r>
          </a:p>
          <a:p>
            <a:endParaRPr lang="en-US" baseline="0" dirty="0" smtClean="0"/>
          </a:p>
          <a:p>
            <a:r>
              <a:rPr lang="en-US" baseline="0" dirty="0" smtClean="0"/>
              <a:t>Compared to the roles emphasized for K-12 schools, skills training, including critical thinking, non-academic or social-emotional skills training, are cited less frequently.</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43</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44</a:t>
            </a:fld>
            <a:endParaRPr lang="en-US"/>
          </a:p>
        </p:txBody>
      </p:sp>
    </p:spTree>
    <p:extLst>
      <p:ext uri="{BB962C8B-B14F-4D97-AF65-F5344CB8AC3E}">
        <p14:creationId xmlns:p14="http://schemas.microsoft.com/office/powerpoint/2010/main" val="934635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groups might see the specific</a:t>
            </a:r>
            <a:r>
              <a:rPr lang="en-US" baseline="0" dirty="0" smtClean="0"/>
              <a:t> applied skills, of majors and minors and continued pathways, and critical thinking skills, as the substance of post-secondary education.  Specific, applied skills don’t need to be mentioned—that’s what higher education does.  It could be that respondents see social emotional skills as foundational to K-12, as skills already mostly fixed.  The social-emotional skills identified are very general—”employability” as opposed to specifics like “strong study habits.”  It could also be that the community focus groups wanted to emphasize other roles for higher education.</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45</a:t>
            </a:fld>
            <a:endParaRPr lang="en-US"/>
          </a:p>
        </p:txBody>
      </p:sp>
    </p:spTree>
    <p:extLst>
      <p:ext uri="{BB962C8B-B14F-4D97-AF65-F5344CB8AC3E}">
        <p14:creationId xmlns:p14="http://schemas.microsoft.com/office/powerpoint/2010/main" val="3325979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few items about teacher training in schools of education advocated more creativity in teaching, higher-quality training and mentoring, and more integration with emerging technologies and opportunities for students.</a:t>
            </a:r>
          </a:p>
          <a:p>
            <a:r>
              <a:rPr lang="en-US" baseline="0" dirty="0" smtClean="0"/>
              <a:t>The grey ‘other’ category has a few items about teaching technique and single-mention items.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46</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 for K-12 and higher education collaboration  made up 21% of all suggestions about the role of higher </a:t>
            </a:r>
            <a:r>
              <a:rPr lang="en-US" dirty="0" err="1" smtClean="0"/>
              <a:t>ed</a:t>
            </a:r>
            <a:r>
              <a:rPr lang="en-US" dirty="0" smtClean="0"/>
              <a:t> in cultivating the ideal students.</a:t>
            </a:r>
          </a:p>
          <a:p>
            <a:r>
              <a:rPr lang="en-US" dirty="0" smtClean="0"/>
              <a:t>The curriculum planning and coordination items suggested the K-12 and higher </a:t>
            </a:r>
            <a:r>
              <a:rPr lang="en-US" dirty="0" err="1" smtClean="0"/>
              <a:t>ed</a:t>
            </a:r>
            <a:r>
              <a:rPr lang="en-US" dirty="0" smtClean="0"/>
              <a:t> collaborate on aligning</a:t>
            </a:r>
            <a:r>
              <a:rPr lang="en-US" baseline="0" dirty="0" smtClean="0"/>
              <a:t> curricula, designing requirements, sequence and content of courses, crediting, arranging experiential learning outside the classroom, and in communicating with students.  Feedback loops could reduce remediation.  What is taught to future teachers in schools of education could also be better coordinated.</a:t>
            </a:r>
          </a:p>
          <a:p>
            <a:r>
              <a:rPr lang="en-US" baseline="0" dirty="0" smtClean="0"/>
              <a:t>Some suggested transition planning for all students.  Items suggested seamless, easier transitions to whatever was the next, best-fitting higher education institution. </a:t>
            </a:r>
          </a:p>
          <a:p>
            <a:r>
              <a:rPr lang="en-US" baseline="0" dirty="0" smtClean="0"/>
              <a:t>Some suggest assessing student readiness, strengths and weaknesses, and deliberately teaching the skills to succeed in the higher </a:t>
            </a:r>
            <a:r>
              <a:rPr lang="en-US" baseline="0" dirty="0" err="1" smtClean="0"/>
              <a:t>ed</a:t>
            </a:r>
            <a:r>
              <a:rPr lang="en-US" baseline="0" dirty="0" smtClean="0"/>
              <a:t> institution of choice.  Suggestions include feedback loops between high schools supplying students, post-secondary institutions, and graduates out in the work world.</a:t>
            </a:r>
            <a:endParaRPr lang="en-US"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47</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 for K-12 and higher education collaboration  made up 21% of all suggestions about the role of higher </a:t>
            </a:r>
            <a:r>
              <a:rPr lang="en-US" dirty="0" err="1" smtClean="0"/>
              <a:t>ed</a:t>
            </a:r>
            <a:r>
              <a:rPr lang="en-US" dirty="0" smtClean="0"/>
              <a:t> in cultivating the ideal students.</a:t>
            </a:r>
          </a:p>
          <a:p>
            <a:r>
              <a:rPr lang="en-US" dirty="0" smtClean="0"/>
              <a:t>The curriculum planning and coordination items suggested the K-12 and higher </a:t>
            </a:r>
            <a:r>
              <a:rPr lang="en-US" dirty="0" err="1" smtClean="0"/>
              <a:t>ed</a:t>
            </a:r>
            <a:r>
              <a:rPr lang="en-US" dirty="0" smtClean="0"/>
              <a:t> collaborate on aligning</a:t>
            </a:r>
            <a:r>
              <a:rPr lang="en-US" baseline="0" dirty="0" smtClean="0"/>
              <a:t> curricula, designing requirements, sequence and content of courses, crediting, arranging experiential learning outside the classroom, and in communicating with students.  Feedback loops could reduce remediation.  What is taught to future teachers in schools of education could also be better coordinated.</a:t>
            </a:r>
          </a:p>
          <a:p>
            <a:r>
              <a:rPr lang="en-US" baseline="0" dirty="0" smtClean="0"/>
              <a:t>Some suggested transition planning for all students.  Items suggested seamless, easier transitions to whatever was the next, best-fitting higher education institution. </a:t>
            </a:r>
          </a:p>
          <a:p>
            <a:r>
              <a:rPr lang="en-US" baseline="0" dirty="0" smtClean="0"/>
              <a:t>Some suggest assessing student readiness, strengths and weaknesses, and deliberately teaching the skills to succeed in the higher </a:t>
            </a:r>
            <a:r>
              <a:rPr lang="en-US" baseline="0" dirty="0" err="1" smtClean="0"/>
              <a:t>ed</a:t>
            </a:r>
            <a:r>
              <a:rPr lang="en-US" baseline="0" dirty="0" smtClean="0"/>
              <a:t> institution of choice.  Suggestions include feedback loops between high schools supplying students, post-secondary institutions, and graduates out in the work world.</a:t>
            </a:r>
          </a:p>
          <a:p>
            <a:r>
              <a:rPr lang="en-US" baseline="0" dirty="0" smtClean="0"/>
              <a:t>A handful of items suggested that counselors need to be better connected to community colleges, better informed of college costs, and experiential opportunities with employers, particularly local employers.</a:t>
            </a:r>
            <a:endParaRPr lang="en-US"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48</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call for</a:t>
            </a:r>
            <a:r>
              <a:rPr lang="en-US" baseline="0" dirty="0" smtClean="0"/>
              <a:t> experiential opportunities—for internships, work-study, real-life experiences—was by far the most frequent suggestion for collaboration between business &amp; industry, and higher ed.</a:t>
            </a:r>
          </a:p>
          <a:p>
            <a:r>
              <a:rPr lang="en-US" baseline="0" dirty="0" smtClean="0"/>
              <a:t>There were also some suggestions for communication, coordination and alignment between businesses and higher </a:t>
            </a:r>
            <a:r>
              <a:rPr lang="en-US" baseline="0" dirty="0" err="1" smtClean="0"/>
              <a:t>ed</a:t>
            </a:r>
            <a:r>
              <a:rPr lang="en-US" baseline="0" dirty="0" smtClean="0"/>
              <a:t>, and for mentorships for students, from business &amp; industry.</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49</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50</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a:t>
            </a:r>
            <a:r>
              <a:rPr lang="en-US" baseline="0" dirty="0" smtClean="0"/>
              <a:t> frameworks can be generated from the themes themselves, or, from established research and theory, when a framework has already been developed.  </a:t>
            </a:r>
          </a:p>
          <a:p>
            <a:endParaRPr lang="en-US" baseline="0"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6</a:t>
            </a:fld>
            <a:endParaRPr lang="en-US"/>
          </a:p>
        </p:txBody>
      </p:sp>
    </p:spTree>
    <p:extLst>
      <p:ext uri="{BB962C8B-B14F-4D97-AF65-F5344CB8AC3E}">
        <p14:creationId xmlns:p14="http://schemas.microsoft.com/office/powerpoint/2010/main" val="2527951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51</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52</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53</a:t>
            </a:fld>
            <a:endParaRPr lang="en-US"/>
          </a:p>
        </p:txBody>
      </p:sp>
    </p:spTree>
    <p:extLst>
      <p:ext uri="{BB962C8B-B14F-4D97-AF65-F5344CB8AC3E}">
        <p14:creationId xmlns:p14="http://schemas.microsoft.com/office/powerpoint/2010/main" val="2011438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business or organization is counted once, even if</a:t>
            </a:r>
            <a:r>
              <a:rPr lang="en-US" baseline="0" dirty="0" smtClean="0"/>
              <a:t> more than one employee participated in the focus groups.  There was one participant who did not identify any business or organizational affiliation.</a:t>
            </a:r>
          </a:p>
        </p:txBody>
      </p:sp>
      <p:sp>
        <p:nvSpPr>
          <p:cNvPr id="4" name="Slide Number Placeholder 3"/>
          <p:cNvSpPr>
            <a:spLocks noGrp="1"/>
          </p:cNvSpPr>
          <p:nvPr>
            <p:ph type="sldNum" sz="quarter" idx="10"/>
          </p:nvPr>
        </p:nvSpPr>
        <p:spPr/>
        <p:txBody>
          <a:bodyPr/>
          <a:lstStyle/>
          <a:p>
            <a:fld id="{02756098-D0C3-4B8C-85DE-832857E5EFAF}" type="slidenum">
              <a:rPr lang="en-US" smtClean="0"/>
              <a:t>54</a:t>
            </a:fld>
            <a:endParaRPr lang="en-US"/>
          </a:p>
        </p:txBody>
      </p:sp>
    </p:spTree>
    <p:extLst>
      <p:ext uri="{BB962C8B-B14F-4D97-AF65-F5344CB8AC3E}">
        <p14:creationId xmlns:p14="http://schemas.microsoft.com/office/powerpoint/2010/main" val="41834126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business or organization is counted once, even if</a:t>
            </a:r>
            <a:r>
              <a:rPr lang="en-US" baseline="0" dirty="0" smtClean="0"/>
              <a:t> more than one employee participated in </a:t>
            </a:r>
            <a:r>
              <a:rPr lang="en-US" baseline="0" smtClean="0"/>
              <a:t>the focus groups</a:t>
            </a:r>
            <a:endParaRPr lang="en-US"/>
          </a:p>
        </p:txBody>
      </p:sp>
      <p:sp>
        <p:nvSpPr>
          <p:cNvPr id="4" name="Slide Number Placeholder 3"/>
          <p:cNvSpPr>
            <a:spLocks noGrp="1"/>
          </p:cNvSpPr>
          <p:nvPr>
            <p:ph type="sldNum" sz="quarter" idx="10"/>
          </p:nvPr>
        </p:nvSpPr>
        <p:spPr/>
        <p:txBody>
          <a:bodyPr/>
          <a:lstStyle/>
          <a:p>
            <a:fld id="{02756098-D0C3-4B8C-85DE-832857E5EFAF}" type="slidenum">
              <a:rPr lang="en-US" smtClean="0"/>
              <a:t>56</a:t>
            </a:fld>
            <a:endParaRPr lang="en-US"/>
          </a:p>
        </p:txBody>
      </p:sp>
    </p:spTree>
    <p:extLst>
      <p:ext uri="{BB962C8B-B14F-4D97-AF65-F5344CB8AC3E}">
        <p14:creationId xmlns:p14="http://schemas.microsoft.com/office/powerpoint/2010/main" val="41834126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56098-D0C3-4B8C-85DE-832857E5EFAF}" type="slidenum">
              <a:rPr lang="en-US" smtClean="0"/>
              <a:t>57</a:t>
            </a:fld>
            <a:endParaRPr lang="en-US"/>
          </a:p>
        </p:txBody>
      </p:sp>
    </p:spTree>
    <p:extLst>
      <p:ext uri="{BB962C8B-B14F-4D97-AF65-F5344CB8AC3E}">
        <p14:creationId xmlns:p14="http://schemas.microsoft.com/office/powerpoint/2010/main" val="4183412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business or organization is counted once, even if</a:t>
            </a:r>
            <a:r>
              <a:rPr lang="en-US" baseline="0" dirty="0" smtClean="0"/>
              <a:t> more than one employee participated in </a:t>
            </a:r>
            <a:r>
              <a:rPr lang="en-US" baseline="0" smtClean="0"/>
              <a:t>the focus groups</a:t>
            </a:r>
            <a:endParaRPr lang="en-US"/>
          </a:p>
        </p:txBody>
      </p:sp>
      <p:sp>
        <p:nvSpPr>
          <p:cNvPr id="4" name="Slide Number Placeholder 3"/>
          <p:cNvSpPr>
            <a:spLocks noGrp="1"/>
          </p:cNvSpPr>
          <p:nvPr>
            <p:ph type="sldNum" sz="quarter" idx="10"/>
          </p:nvPr>
        </p:nvSpPr>
        <p:spPr/>
        <p:txBody>
          <a:bodyPr/>
          <a:lstStyle/>
          <a:p>
            <a:fld id="{02756098-D0C3-4B8C-85DE-832857E5EFAF}" type="slidenum">
              <a:rPr lang="en-US" smtClean="0"/>
              <a:t>58</a:t>
            </a:fld>
            <a:endParaRPr lang="en-US"/>
          </a:p>
        </p:txBody>
      </p:sp>
    </p:spTree>
    <p:extLst>
      <p:ext uri="{BB962C8B-B14F-4D97-AF65-F5344CB8AC3E}">
        <p14:creationId xmlns:p14="http://schemas.microsoft.com/office/powerpoint/2010/main" val="41834126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56098-D0C3-4B8C-85DE-832857E5EFAF}" type="slidenum">
              <a:rPr lang="en-US" smtClean="0"/>
              <a:t>59</a:t>
            </a:fld>
            <a:endParaRPr lang="en-US"/>
          </a:p>
        </p:txBody>
      </p:sp>
    </p:spTree>
    <p:extLst>
      <p:ext uri="{BB962C8B-B14F-4D97-AF65-F5344CB8AC3E}">
        <p14:creationId xmlns:p14="http://schemas.microsoft.com/office/powerpoint/2010/main" val="4183412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community groups cited non-academic skills 70% of the time and academic skills 23% of the time.  These frequencies are remarkably similar to those expressed by the community groups.  If</a:t>
            </a:r>
            <a:r>
              <a:rPr lang="en-US" baseline="0" dirty="0" smtClean="0"/>
              <a:t> volume can be equated with importance, t</a:t>
            </a:r>
            <a:r>
              <a:rPr lang="en-US" dirty="0" smtClean="0"/>
              <a:t>he business and industry groups are saying that the non-academic characteristics</a:t>
            </a:r>
            <a:r>
              <a:rPr lang="en-US" baseline="0" dirty="0" smtClean="0"/>
              <a:t> are more important than academic skills, including applied skills, and that non-academic skills are at least as important to them as to the community groups, maybe more so.  </a:t>
            </a:r>
            <a:endParaRPr lang="en-US" dirty="0" smtClean="0"/>
          </a:p>
          <a:p>
            <a:endParaRPr lang="en-US" dirty="0" smtClean="0"/>
          </a:p>
          <a:p>
            <a:r>
              <a:rPr lang="en-US" baseline="0" dirty="0" smtClean="0"/>
              <a:t>One cited experience as a characteristic of the ideally prepared 24 year old (the tiny yellow line).</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60</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community groups, traditional academic skills accounted for about 5% of all the items.  For the business</a:t>
            </a:r>
            <a:r>
              <a:rPr lang="en-US" baseline="0" dirty="0" smtClean="0"/>
              <a:t> and industry focus groups, it’s about half or less that rate.</a:t>
            </a:r>
          </a:p>
          <a:p>
            <a:r>
              <a:rPr lang="en-US" baseline="0" dirty="0" smtClean="0"/>
              <a:t>The two groups identified critical thinking skills at the same 7% rate, so both agree about the relative importance of these skills.</a:t>
            </a:r>
          </a:p>
          <a:p>
            <a:r>
              <a:rPr lang="en-US" baseline="0" dirty="0" smtClean="0"/>
              <a:t>Instrumental skills were also identified at about half the rate of the community focus groups (10% versus 5%).  We might have expected a greater emphasis on instrumental and applied skills with employers, but it was notably less.</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61</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“New Yorker </a:t>
            </a:r>
            <a:r>
              <a:rPr lang="en-US" dirty="0" smtClean="0"/>
              <a:t>business columnist James </a:t>
            </a:r>
            <a:r>
              <a:rPr lang="en-US" dirty="0" err="1" smtClean="0"/>
              <a:t>Surowiecki</a:t>
            </a:r>
            <a:r>
              <a:rPr lang="en-US" dirty="0" smtClean="0"/>
              <a:t> explores a deceptively simple idea: Large groups of people are </a:t>
            </a:r>
            <a:r>
              <a:rPr lang="en-US" i="1" dirty="0" smtClean="0"/>
              <a:t>smarter</a:t>
            </a:r>
            <a:r>
              <a:rPr lang="en-US" dirty="0" smtClean="0"/>
              <a:t> than an elite few, no matter how brilliant–better at solving problems, fostering innovation, coming to wise decisions, even predicting the future.”  Any guesses on the number of beans in the jar?  </a:t>
            </a:r>
            <a:r>
              <a:rPr lang="en-US" smtClean="0"/>
              <a:t>2107</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a:t>
            </a:fld>
            <a:endParaRPr lang="en-US"/>
          </a:p>
        </p:txBody>
      </p:sp>
    </p:spTree>
    <p:extLst>
      <p:ext uri="{BB962C8B-B14F-4D97-AF65-F5344CB8AC3E}">
        <p14:creationId xmlns:p14="http://schemas.microsoft.com/office/powerpoint/2010/main" val="19166598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the community focus groups and the business and industry groups, t</a:t>
            </a:r>
            <a:r>
              <a:rPr lang="en-US" dirty="0" smtClean="0"/>
              <a:t>he frequencies and proportions of interpersonal and intrapersonal skills are very similar, though we</a:t>
            </a:r>
            <a:r>
              <a:rPr lang="en-US" baseline="0" dirty="0" smtClean="0"/>
              <a:t> can say the business and industry groups </a:t>
            </a:r>
            <a:r>
              <a:rPr lang="en-US" i="1" baseline="0" dirty="0" smtClean="0"/>
              <a:t>put a greater emphasis</a:t>
            </a:r>
            <a:r>
              <a:rPr lang="en-US" baseline="0" dirty="0" smtClean="0"/>
              <a:t> on non-academic, intrapersonal skills than the community groups.</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62</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5% of the community focus groups’ items were communication skills,</a:t>
            </a:r>
            <a:r>
              <a:rPr lang="en-US" baseline="0" dirty="0" smtClean="0"/>
              <a:t> so the business &amp; industry groups increased this percentage 3 points, but the two groups seem roughly in agreement about the relative importance of communication skills.</a:t>
            </a:r>
          </a:p>
          <a:p>
            <a:r>
              <a:rPr lang="en-US" baseline="0" dirty="0" smtClean="0"/>
              <a:t>Citizenship and duties to others were about 7% of the community groups’ items, about the same as the 6% of the business &amp; industry groups’.</a:t>
            </a:r>
          </a:p>
          <a:p>
            <a:r>
              <a:rPr lang="en-US" baseline="0" dirty="0" smtClean="0"/>
              <a:t>Conflict resolution skills were not part of the skill set mentioned by the community groups, but a few of the business focus groups identified these as desirable skills.</a:t>
            </a:r>
          </a:p>
          <a:p>
            <a:r>
              <a:rPr lang="en-US" baseline="0" dirty="0" smtClean="0"/>
              <a:t>Family skills were mentioned once by the a business &amp; industry group, and then not clearly so, but were identified by the community focus groups.</a:t>
            </a:r>
          </a:p>
          <a:p>
            <a:r>
              <a:rPr lang="en-US" baseline="0" dirty="0" smtClean="0"/>
              <a:t>Both the community groups and the business &amp; industry groups named about the same proportion of items identifying social tolerance and flexibility as ideal skills.</a:t>
            </a:r>
          </a:p>
          <a:p>
            <a:r>
              <a:rPr lang="en-US" baseline="0" dirty="0" smtClean="0"/>
              <a:t>But the business &amp; industry group about doubled its proportion of group skills like teamwork.</a:t>
            </a:r>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63</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Roberts, B.W. et al, (2007).  The power of personality: The comparative validity of personality traits, socioeconomic status, and cognitive ability for predicting important life outcomes.  Perspectives on psychological science, vol. 2, 4, December, 313-345.</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Sackett</a:t>
            </a:r>
            <a:r>
              <a:rPr lang="en-US" sz="1200" kern="1200" dirty="0" smtClean="0">
                <a:solidFill>
                  <a:schemeClr val="tx1"/>
                </a:solidFill>
                <a:effectLst/>
                <a:latin typeface="+mn-lt"/>
                <a:ea typeface="+mn-ea"/>
                <a:cs typeface="+mn-cs"/>
              </a:rPr>
              <a:t>, P. (2010, December 9). </a:t>
            </a:r>
            <a:r>
              <a:rPr lang="en-US" sz="1200" i="1" kern="1200" dirty="0" smtClean="0">
                <a:solidFill>
                  <a:schemeClr val="tx1"/>
                </a:solidFill>
                <a:effectLst/>
                <a:latin typeface="+mn-lt"/>
                <a:ea typeface="+mn-ea"/>
                <a:cs typeface="+mn-cs"/>
              </a:rPr>
              <a:t>What we know about non-cognitive constructs and workplace outcomes.</a:t>
            </a:r>
            <a:r>
              <a:rPr lang="en-US" sz="1200" kern="1200" dirty="0" smtClean="0">
                <a:solidFill>
                  <a:schemeClr val="tx1"/>
                </a:solidFill>
                <a:effectLst/>
                <a:latin typeface="+mn-lt"/>
                <a:ea typeface="+mn-ea"/>
                <a:cs typeface="+mn-cs"/>
              </a:rPr>
              <a:t> Slides presented at the conference Building Better Students: Preparation for Life After High School sponsored by the Educational Testing Service and the College Board.  Retrieved February 3, 2012, from </a:t>
            </a:r>
            <a:r>
              <a:rPr lang="en-US" sz="1200" u="sng" kern="1200" dirty="0" smtClean="0">
                <a:solidFill>
                  <a:schemeClr val="tx1"/>
                </a:solidFill>
                <a:effectLst/>
                <a:latin typeface="+mn-lt"/>
                <a:ea typeface="+mn-ea"/>
                <a:cs typeface="+mn-cs"/>
                <a:hlinkClick r:id="rId3"/>
              </a:rPr>
              <a:t>https://www.ets.org/c/15481/videos.html</a:t>
            </a:r>
            <a:endParaRPr lang="en-US" sz="1200" kern="1200" dirty="0" smtClean="0">
              <a:solidFill>
                <a:schemeClr val="tx1"/>
              </a:solidFill>
              <a:effectLst/>
              <a:latin typeface="+mn-lt"/>
              <a:ea typeface="+mn-ea"/>
              <a:cs typeface="+mn-cs"/>
            </a:endParaRPr>
          </a:p>
          <a:p>
            <a:r>
              <a:rPr lang="en-US" baseline="0" dirty="0" smtClean="0"/>
              <a:t>Available from ETS site at https://www.google.com/url?sa=t&amp;rct=j&amp;q=&amp;esrc=s&amp;source=web&amp;cd=1&amp;ved=0CCMQFjAAahUKEwjRu4nphe_GAhUSOIgKHTiRA2Q&amp;url=https%3A%2F%2Fwww.ets.org%2Fc%2F15481%2Fppt%2Fsackett_sessionII.ppt&amp;ei=oLWvVdHrBpLwoAS4oo6gBg&amp;usg=AFQjCNGD-AJukwh2HINAjfBKGlX5wC6HcQ&amp;bvm=bv.98197061,bs.1,d.aWw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64</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65</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66</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67</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68</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69</a:t>
            </a:fld>
            <a:endParaRPr lang="en-US"/>
          </a:p>
        </p:txBody>
      </p:sp>
    </p:spTree>
    <p:extLst>
      <p:ext uri="{BB962C8B-B14F-4D97-AF65-F5344CB8AC3E}">
        <p14:creationId xmlns:p14="http://schemas.microsoft.com/office/powerpoint/2010/main" val="2066645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70</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71</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combined both methods.  Labor market economists and institutional psychologists have a well-developed framework of intrapersonal or personality skills called the Big 5. We incorporated the Big 5—conscientiousness, openness, agreeableness, extraversion, and emotional stability—into our framework, and added new themes when focus groups cited characteristics that didn’t fit into the Big 5 model.</a:t>
            </a:r>
          </a:p>
          <a:p>
            <a:endParaRPr lang="en-US" dirty="0" smtClean="0"/>
          </a:p>
          <a:p>
            <a:r>
              <a:rPr lang="en-US" dirty="0" smtClean="0"/>
              <a:t>It is very important to use known theory and causal</a:t>
            </a:r>
            <a:r>
              <a:rPr lang="en-US" baseline="0" dirty="0" smtClean="0"/>
              <a:t> models if we decide we want to cultivate these soft skills.  Without these links to theory and causes, we could end up just shuffling terms we like and never figure our how to cultivate them.</a:t>
            </a:r>
            <a:endParaRPr lang="en-US" dirty="0" smtClean="0"/>
          </a:p>
          <a:p>
            <a:endParaRPr lang="en-US" dirty="0" smtClean="0"/>
          </a:p>
          <a:p>
            <a:r>
              <a:rPr lang="en-US" dirty="0" smtClean="0"/>
              <a:t>The other possible theoretical framework is the self-regulation</a:t>
            </a:r>
            <a:r>
              <a:rPr lang="en-US" baseline="0" dirty="0" smtClean="0"/>
              <a:t> theories associated with Bandura, Zimmerman, with </a:t>
            </a:r>
            <a:r>
              <a:rPr lang="en-US" baseline="0" dirty="0" err="1" smtClean="0"/>
              <a:t>Mischel’s</a:t>
            </a:r>
            <a:r>
              <a:rPr lang="en-US" baseline="0" dirty="0" smtClean="0"/>
              <a:t> marshmallow test, and </a:t>
            </a:r>
            <a:r>
              <a:rPr lang="en-US" baseline="0" dirty="0" smtClean="0"/>
              <a:t>Duckworth’s </a:t>
            </a:r>
            <a:r>
              <a:rPr lang="en-US" baseline="0" dirty="0" smtClean="0"/>
              <a:t>grit.  The measures developed within the self-regulation framework have been used to predict academic outcomes and IQ.  But they haven’t been used longitudinally to the extent of the Big 5 to predict job, income, and other life outcomes like longevity.  The first question—about the ideal characteristics of Kansas youth—is focused on these long-term, large outcome measures, especially employability.  Many aspects of the self-regulation framework can fit within the Big 5 framework—for example the goal setting that is part of the self-regulation framework fits with the achievement striving that is a component of conscientiousness; the delayed gratification fits with the self-discipline and the deliberation subcomponent of conscientiousness; time-management within the order component of conscientiousness.  But self-regulation does add some things that are missing from the Big 5—for example, the influence of students’ beliefs about their own abilities—think of </a:t>
            </a:r>
            <a:r>
              <a:rPr lang="en-US" baseline="0" dirty="0" err="1" smtClean="0"/>
              <a:t>Dweck’s</a:t>
            </a:r>
            <a:r>
              <a:rPr lang="en-US" baseline="0" dirty="0" smtClean="0"/>
              <a:t> growth mindset vs. a belief in innate intelligence.  </a:t>
            </a:r>
            <a:r>
              <a:rPr lang="en-US" baseline="0" dirty="0" smtClean="0"/>
              <a:t>We will probably come back to this self-regulation framework </a:t>
            </a:r>
            <a:r>
              <a:rPr lang="en-US" baseline="0" dirty="0" smtClean="0"/>
              <a:t>when we start </a:t>
            </a:r>
            <a:r>
              <a:rPr lang="en-US" baseline="0" smtClean="0"/>
              <a:t>considering </a:t>
            </a:r>
            <a:r>
              <a:rPr lang="en-US" baseline="0" smtClean="0"/>
              <a:t>remedies.</a:t>
            </a:r>
            <a:endParaRPr lang="en-US" dirty="0" smtClean="0"/>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8</a:t>
            </a:fld>
            <a:endParaRPr lang="en-US"/>
          </a:p>
        </p:txBody>
      </p:sp>
    </p:spTree>
    <p:extLst>
      <p:ext uri="{BB962C8B-B14F-4D97-AF65-F5344CB8AC3E}">
        <p14:creationId xmlns:p14="http://schemas.microsoft.com/office/powerpoint/2010/main" val="2433889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72</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do we interpret this?  When thinking about ideally skilled youth, does the relative value of these hard skills seem less important?  Or, when thinking about what their businesses need, what their employees are lacking, do skills gain in relative importance?  Since the data we have from employers was limited to 27 focus groups and the responses to this question were limited, it is hard to give much weight to this apparent difference.  </a:t>
            </a:r>
            <a:endParaRPr lang="en-US" dirty="0" smtClean="0"/>
          </a:p>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73</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answers to this question will tell</a:t>
            </a:r>
            <a:r>
              <a:rPr lang="en-US" baseline="0" dirty="0" smtClean="0"/>
              <a:t> us how well the community suggestions fit with the business and industry suggestions.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74</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prominent offer</a:t>
            </a:r>
            <a:r>
              <a:rPr lang="en-US" baseline="0" dirty="0" smtClean="0"/>
              <a:t> was for experiential training—internships, mentoring, job shadowing, interviews, and exposures to the real world of work.  This is a familiar theme—it was sounded by the community groups when they were describing the role of K-12 education in cultivating the ideal youth (slide 32), and again when they suggested collaboration between higher </a:t>
            </a:r>
            <a:r>
              <a:rPr lang="en-US" baseline="0" dirty="0" err="1" smtClean="0"/>
              <a:t>ed</a:t>
            </a:r>
            <a:r>
              <a:rPr lang="en-US" baseline="0" dirty="0" smtClean="0"/>
              <a:t> and business and industry (slide 48).</a:t>
            </a:r>
          </a:p>
          <a:p>
            <a:endParaRPr lang="en-US" baseline="0" dirty="0" smtClean="0"/>
          </a:p>
          <a:p>
            <a:r>
              <a:rPr lang="en-US" baseline="0" dirty="0" smtClean="0"/>
              <a:t>Also prominent were the “information sharing assets”—”assets” was a term suggested by one of the business focus groups.   This general theme is similar to the “labor market responsiveness” theme that the community groups suggested was part of higher education’s role (slide 42).  </a:t>
            </a:r>
          </a:p>
          <a:p>
            <a:endParaRPr lang="en-US" baseline="0" dirty="0" smtClean="0"/>
          </a:p>
          <a:p>
            <a:r>
              <a:rPr lang="en-US" baseline="0" dirty="0" smtClean="0"/>
              <a:t>Within this group of information sharing assets, the most prominent theme was the suggestion for curriculum coordination, planning, and curriculum design.  This theme echoed in the community groups suggestion for curricular planning and coordination between higher </a:t>
            </a:r>
            <a:r>
              <a:rPr lang="en-US" baseline="0" dirty="0" err="1" smtClean="0"/>
              <a:t>ed</a:t>
            </a:r>
            <a:r>
              <a:rPr lang="en-US" baseline="0" dirty="0" smtClean="0"/>
              <a:t> and K-12 (slide 47).</a:t>
            </a:r>
          </a:p>
          <a:p>
            <a:endParaRPr lang="en-US" baseline="0" dirty="0" smtClean="0"/>
          </a:p>
          <a:p>
            <a:r>
              <a:rPr lang="en-US" baseline="0" dirty="0" smtClean="0"/>
              <a:t>At 191 items, the volume of these responses was comparatively low.  Ideally, we would have preferred more, but given our time frame, convening more business and industry groups wasn’t possible.</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75</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small number of items suggested that business and industry commit to improving community family and community social services, or changing school climates.  One proposed merging education and industry, moving “industry into the classroom and the classroom into industry.”</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76</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77</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a:t>
            </a:r>
            <a:r>
              <a:rPr lang="en-US" baseline="0" dirty="0" smtClean="0"/>
              <a:t> theme called “information sharing assets?”</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78</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79</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80</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Awarding internships</a:t>
            </a:r>
            <a:r>
              <a:rPr lang="en-US" baseline="0" dirty="0" smtClean="0"/>
              <a:t> competitively, a</a:t>
            </a:r>
            <a:r>
              <a:rPr lang="en-US" dirty="0" smtClean="0"/>
              <a:t>ssign</a:t>
            </a:r>
            <a:r>
              <a:rPr lang="en-US" baseline="0" dirty="0" smtClean="0"/>
              <a:t> credit for them, coordinating mentors—a system of experiential learning will require some coordination system.</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81</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of saying</a:t>
            </a:r>
            <a:r>
              <a:rPr lang="en-US" baseline="0" dirty="0" smtClean="0"/>
              <a:t> this is:  no matter what your skill level, no matter what the job, non-academic skills matter, while IQ matters little for low-skilled work, but matters a lot more for complex work.  For greater clarity, we are using the term “academic skills” instead of “cognitive skills,” and “non-academic skills” instead of “non-cognitive skills.”  We use our minds for every skill, so at some level, all skills are cognitive.  </a:t>
            </a:r>
          </a:p>
          <a:p>
            <a:endParaRPr lang="en-US" baseline="0" dirty="0" smtClean="0"/>
          </a:p>
          <a:p>
            <a:r>
              <a:rPr lang="en-US" dirty="0" smtClean="0"/>
              <a:t>The distinctions between “skills” and “knowledge” are similarly confused.  Skills and knowledge are not separate, but intertwined, and hierarchically integrated through learning, practice, and experience.   See p. 18 of “Education for Life and Work: Developing Transferable Knowledge and Skills in the 21st Century,”  2015, National Academy of Sciences. </a:t>
            </a:r>
          </a:p>
          <a:p>
            <a:endParaRPr lang="en-US" dirty="0" smtClean="0"/>
          </a:p>
          <a:p>
            <a:r>
              <a:rPr lang="en-US" dirty="0" smtClean="0"/>
              <a:t>For a summary of studies showing</a:t>
            </a:r>
            <a:r>
              <a:rPr lang="en-US" baseline="0" dirty="0" smtClean="0"/>
              <a:t> the predictive relationship of non-academic skills to academic outcomes, see </a:t>
            </a:r>
            <a:r>
              <a:rPr lang="en-US" baseline="0" dirty="0" err="1" smtClean="0"/>
              <a:t>Poropat</a:t>
            </a:r>
            <a:r>
              <a:rPr lang="en-US" baseline="0" dirty="0" smtClean="0"/>
              <a:t>, A.E. (2009).  A meta-analysis of the five-factor model of personality and academic performance.  </a:t>
            </a:r>
            <a:r>
              <a:rPr lang="en-US" i="1" baseline="0" dirty="0" smtClean="0"/>
              <a:t>Psychological bulletin, 135, </a:t>
            </a:r>
            <a:r>
              <a:rPr lang="en-US" i="0" baseline="0" dirty="0" smtClean="0"/>
              <a:t>322-338.  For its association with other life outcomes, see Roberts, B.W.  et al (2007, December).  The power of personality: The comparative validity of personality traits, socioeconomic status, and cognitive ability for predicting important life outcomes.  </a:t>
            </a:r>
            <a:r>
              <a:rPr lang="en-US" i="1" baseline="0" dirty="0" smtClean="0"/>
              <a:t>Perspectives in Psychological Science 2 </a:t>
            </a:r>
            <a:r>
              <a:rPr lang="en-US" i="0" baseline="0" dirty="0" smtClean="0"/>
              <a:t>(4), 33-345.</a:t>
            </a:r>
          </a:p>
          <a:p>
            <a:endParaRPr lang="en-US" i="0" baseline="0" dirty="0" smtClean="0"/>
          </a:p>
          <a:p>
            <a:r>
              <a:rPr lang="en-US" dirty="0" smtClean="0"/>
              <a:t>Heckman</a:t>
            </a:r>
            <a:r>
              <a:rPr lang="en-US" baseline="0" dirty="0" smtClean="0"/>
              <a:t> and </a:t>
            </a:r>
            <a:r>
              <a:rPr lang="en-US" baseline="0" dirty="0" err="1" smtClean="0"/>
              <a:t>Kautz</a:t>
            </a:r>
            <a:r>
              <a:rPr lang="en-US" baseline="0" dirty="0" smtClean="0"/>
              <a:t> (2013), “Fostering and measuring skills: Interventions that improve character and </a:t>
            </a:r>
            <a:r>
              <a:rPr lang="en-US" baseline="0" dirty="0" err="1" smtClean="0"/>
              <a:t>congnition</a:t>
            </a:r>
            <a:r>
              <a:rPr lang="en-US" baseline="0" dirty="0" smtClean="0"/>
              <a:t>,” NBER WORKING PAPER, No. 191656, using a national sample of employers from 1996, found that 69 percent of the employers had rejected applicants because </a:t>
            </a:r>
            <a:r>
              <a:rPr lang="en-US" baseline="0" dirty="0" smtClean="0"/>
              <a:t>they </a:t>
            </a:r>
            <a:r>
              <a:rPr lang="en-US" baseline="0" dirty="0" smtClean="0"/>
              <a:t>lacked soft skills—like not missing work, showing up on time, or having a strong work ethic (conscientiousness).  Employers rejected less than half as many applicants due to insufficient reading and writing skills.   </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9</a:t>
            </a:fld>
            <a:endParaRPr lang="en-US"/>
          </a:p>
        </p:txBody>
      </p:sp>
    </p:spTree>
    <p:extLst>
      <p:ext uri="{BB962C8B-B14F-4D97-AF65-F5344CB8AC3E}">
        <p14:creationId xmlns:p14="http://schemas.microsoft.com/office/powerpoint/2010/main" val="28401213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82</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solidFill>
                  <a:srgbClr val="365F91"/>
                </a:solidFill>
                <a:effectLst/>
                <a:latin typeface="+mn-lt"/>
                <a:ea typeface="Calibri"/>
                <a:cs typeface="Times New Roman"/>
              </a:rPr>
              <a:t> </a:t>
            </a:r>
            <a:endParaRPr lang="en-US" sz="1200" dirty="0" smtClean="0">
              <a:effectLst/>
              <a:latin typeface="Times New Roman"/>
              <a:ea typeface="Calibri"/>
            </a:endParaRPr>
          </a:p>
          <a:p>
            <a:pPr marL="342900" marR="0" lvl="0" indent="-342900">
              <a:spcBef>
                <a:spcPts val="0"/>
              </a:spcBef>
              <a:spcAft>
                <a:spcPts val="0"/>
              </a:spcAft>
              <a:buFont typeface="+mj-lt"/>
              <a:buAutoNum type="arabicPeriod"/>
            </a:pPr>
            <a:r>
              <a:rPr lang="en-US" sz="1200" dirty="0" smtClean="0">
                <a:solidFill>
                  <a:srgbClr val="365F91"/>
                </a:solidFill>
                <a:effectLst/>
                <a:latin typeface="+mn-lt"/>
                <a:ea typeface="Calibri"/>
                <a:cs typeface="Times New Roman"/>
              </a:rPr>
              <a:t> What forces are driving labor market oversupply of young, new workers—the students we work to prepare—and the undersupply of particular niches of highly and middle skilled workers?</a:t>
            </a:r>
            <a:endParaRPr lang="en-US" sz="1200" dirty="0" smtClean="0">
              <a:effectLst/>
              <a:latin typeface="Times New Roman"/>
              <a:ea typeface="Calibri"/>
            </a:endParaRPr>
          </a:p>
          <a:p>
            <a:pPr marL="342900" marR="0" lvl="0" indent="-342900">
              <a:spcBef>
                <a:spcPts val="0"/>
              </a:spcBef>
              <a:spcAft>
                <a:spcPts val="0"/>
              </a:spcAft>
              <a:buFont typeface="+mj-lt"/>
              <a:buAutoNum type="arabicPeriod"/>
            </a:pPr>
            <a:r>
              <a:rPr lang="en-US" sz="1200" dirty="0" smtClean="0">
                <a:solidFill>
                  <a:srgbClr val="365F91"/>
                </a:solidFill>
                <a:effectLst/>
                <a:latin typeface="+mn-lt"/>
                <a:ea typeface="Calibri"/>
                <a:cs typeface="Times New Roman"/>
              </a:rPr>
              <a:t>What are the developmental origins of personality skills?   </a:t>
            </a:r>
            <a:endParaRPr lang="en-US" sz="1200" dirty="0" smtClean="0">
              <a:effectLst/>
              <a:latin typeface="Times New Roman"/>
              <a:ea typeface="Calibri"/>
            </a:endParaRPr>
          </a:p>
          <a:p>
            <a:pPr marL="342900" marR="0" lvl="0" indent="-342900">
              <a:spcBef>
                <a:spcPts val="0"/>
              </a:spcBef>
              <a:spcAft>
                <a:spcPts val="0"/>
              </a:spcAft>
              <a:buFont typeface="+mj-lt"/>
              <a:buAutoNum type="arabicPeriod"/>
            </a:pPr>
            <a:r>
              <a:rPr lang="en-US" sz="1200" smtClean="0">
                <a:solidFill>
                  <a:srgbClr val="365F91"/>
                </a:solidFill>
                <a:effectLst/>
                <a:latin typeface="+mn-lt"/>
                <a:ea typeface="Calibri"/>
                <a:cs typeface="Times New Roman"/>
              </a:rPr>
              <a:t>What do the developmental origins imply about the best ways to cultivate these skills? </a:t>
            </a:r>
            <a:endParaRPr lang="en-US" sz="1200">
              <a:effectLst/>
              <a:latin typeface="Times New Roman"/>
              <a:ea typeface="Calibri"/>
            </a:endParaRPr>
          </a:p>
        </p:txBody>
      </p:sp>
      <p:sp>
        <p:nvSpPr>
          <p:cNvPr id="4" name="Slide Number Placeholder 3"/>
          <p:cNvSpPr>
            <a:spLocks noGrp="1"/>
          </p:cNvSpPr>
          <p:nvPr>
            <p:ph type="sldNum" sz="quarter" idx="10"/>
          </p:nvPr>
        </p:nvSpPr>
        <p:spPr/>
        <p:txBody>
          <a:bodyPr/>
          <a:lstStyle/>
          <a:p>
            <a:fld id="{BD166E88-C02A-4852-81EF-50219D7D68BC}" type="slidenum">
              <a:rPr lang="en-US" smtClean="0"/>
              <a:t>83</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always</a:t>
            </a:r>
            <a:r>
              <a:rPr lang="en-US" baseline="0" dirty="0" smtClean="0"/>
              <a:t> assessed and reported non-academic skills back to parents.  I suspect all cultures have children’s stories designed to cultivate social-emotional skills—think of Aesop’s stories, like the Turtle and the Rabbit story about persistence paying off.  What’s missing is a systematic identification of what skills are most important for academic, career, and life success.  And which are most ripe for cultivation at different points during development.  Improving these measures is about optimizing essential skills like persistence, self-control, teamwork, not about high-stakes accountability.  </a:t>
            </a:r>
          </a:p>
          <a:p>
            <a:endParaRPr lang="en-US" baseline="0" dirty="0" smtClean="0"/>
          </a:p>
          <a:p>
            <a:r>
              <a:rPr lang="en-US" baseline="0" dirty="0" smtClean="0"/>
              <a:t>Academics and the testing industry continue to develop a variety of measures that incorporate and emphasize different social-emotional skills that are ingredients to success.  Terms are not consistent and tend to vary by discipline.  Counselors tend to use social-emotional skills;  business people tend to use 21</a:t>
            </a:r>
            <a:r>
              <a:rPr lang="en-US" baseline="30000" dirty="0" smtClean="0"/>
              <a:t>st</a:t>
            </a:r>
            <a:r>
              <a:rPr lang="en-US" baseline="0" dirty="0" smtClean="0"/>
              <a:t> century skills or employability skills.   Reading from different disciplines, one will encounter the terms </a:t>
            </a:r>
            <a:r>
              <a:rPr lang="en-US" i="1" baseline="0" dirty="0" smtClean="0"/>
              <a:t>soft skills, life skills, </a:t>
            </a:r>
            <a:r>
              <a:rPr lang="en-US" i="1" baseline="0" dirty="0" err="1" smtClean="0"/>
              <a:t>noncognitive</a:t>
            </a:r>
            <a:r>
              <a:rPr lang="en-US" i="1" baseline="0" dirty="0" smtClean="0"/>
              <a:t> skills, personality traits, character skills, </a:t>
            </a:r>
            <a:r>
              <a:rPr lang="en-US" i="0" baseline="0" dirty="0" smtClean="0"/>
              <a:t>among  others.  Each has different advantages and disadvantages. </a:t>
            </a:r>
          </a:p>
          <a:p>
            <a:endParaRPr lang="en-US" i="0" baseline="0" dirty="0" smtClean="0"/>
          </a:p>
          <a:p>
            <a:r>
              <a:rPr lang="en-US" i="0" baseline="0" dirty="0" smtClean="0"/>
              <a:t>Some of the economists working in this area use the term </a:t>
            </a:r>
            <a:r>
              <a:rPr lang="en-US" i="1" baseline="0" dirty="0" smtClean="0"/>
              <a:t>personality skills.  </a:t>
            </a:r>
            <a:r>
              <a:rPr lang="en-US" i="0" baseline="0" dirty="0" smtClean="0"/>
              <a:t>The skills we are talking about evolved in us as responses to the social environments in which we develop.  Differing from Freud’s assumption, they are malleable—they change over the life course, generally in response to social environments.  [Example, MAOA gene vs. agreeableness]</a:t>
            </a:r>
          </a:p>
          <a:p>
            <a:endParaRPr lang="en-US" i="0" baseline="0" dirty="0" smtClean="0"/>
          </a:p>
          <a:p>
            <a:r>
              <a:rPr lang="en-US" i="0" baseline="0" dirty="0" smtClean="0"/>
              <a:t>The economists and the psychologists have probably done the most to standardize these skills—that’s where we get the Big 5—and to test how much they actually contribute to labor-market success, and life successes, like academic achievement, finding a mate, living longer, and staying out of jail.  So here we are using the Big 5, their subcomponents, and the term </a:t>
            </a:r>
            <a:r>
              <a:rPr lang="en-US" i="1" baseline="0" dirty="0" smtClean="0"/>
              <a:t>personality skills, </a:t>
            </a:r>
            <a:r>
              <a:rPr lang="en-US" i="0" baseline="0" dirty="0" smtClean="0"/>
              <a:t>and some of the most frequently used terms, like non-cognitive skills, though sometimes we use the other terms interchangeably.</a:t>
            </a:r>
          </a:p>
          <a:p>
            <a:endParaRPr lang="en-US" i="0" baseline="0" dirty="0" smtClean="0"/>
          </a:p>
        </p:txBody>
      </p:sp>
      <p:sp>
        <p:nvSpPr>
          <p:cNvPr id="4" name="Slide Number Placeholder 3"/>
          <p:cNvSpPr>
            <a:spLocks noGrp="1"/>
          </p:cNvSpPr>
          <p:nvPr>
            <p:ph type="sldNum" sz="quarter" idx="10"/>
          </p:nvPr>
        </p:nvSpPr>
        <p:spPr/>
        <p:txBody>
          <a:bodyPr/>
          <a:lstStyle/>
          <a:p>
            <a:fld id="{BD166E88-C02A-4852-81EF-50219D7D68BC}" type="slidenum">
              <a:rPr lang="en-US" smtClean="0"/>
              <a:t>10</a:t>
            </a:fld>
            <a:endParaRPr lang="en-US"/>
          </a:p>
        </p:txBody>
      </p:sp>
    </p:spTree>
    <p:extLst>
      <p:ext uri="{BB962C8B-B14F-4D97-AF65-F5344CB8AC3E}">
        <p14:creationId xmlns:p14="http://schemas.microsoft.com/office/powerpoint/2010/main" val="291471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711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93287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43473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55139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6FAAB-3FAD-44D4-A8CB-55EB12605878}"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295648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6FAAB-3FAD-44D4-A8CB-55EB12605878}"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91505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6FAAB-3FAD-44D4-A8CB-55EB12605878}"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274503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6FAAB-3FAD-44D4-A8CB-55EB12605878}"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9833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6FAAB-3FAD-44D4-A8CB-55EB12605878}"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99318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6FAAB-3FAD-44D4-A8CB-55EB12605878}"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372124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6FAAB-3FAD-44D4-A8CB-55EB12605878}"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91767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6FAAB-3FAD-44D4-A8CB-55EB12605878}" type="datetimeFigureOut">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5714E-7B3A-431F-8239-59FBDFA82340}" type="slidenum">
              <a:rPr lang="en-US" smtClean="0"/>
              <a:t>‹#›</a:t>
            </a:fld>
            <a:endParaRPr lang="en-US"/>
          </a:p>
        </p:txBody>
      </p:sp>
    </p:spTree>
    <p:extLst>
      <p:ext uri="{BB962C8B-B14F-4D97-AF65-F5344CB8AC3E}">
        <p14:creationId xmlns:p14="http://schemas.microsoft.com/office/powerpoint/2010/main" val="831770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notesSlide" Target="../notesSlides/notesSlide16.xml"/><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4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6.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47.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8.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61.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s>
</file>

<file path=ppt/slides/_rels/slide62.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image" Target="../media/image16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48.png"/></Relationships>
</file>

<file path=ppt/slides/_rels/slide63.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s>
</file>

<file path=ppt/slides/_rels/slide64.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 Id="rId9" Type="http://schemas.openxmlformats.org/officeDocument/2006/relationships/image" Target="../media/image17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 Id="rId9" Type="http://schemas.openxmlformats.org/officeDocument/2006/relationships/image" Target="../media/image193.png"/></Relationships>
</file>

<file path=ppt/slides/_rels/slide77.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 Id="rId9" Type="http://schemas.openxmlformats.org/officeDocument/2006/relationships/image" Target="../media/image200.png"/></Relationships>
</file>

<file path=ppt/slides/_rels/slide7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0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1.png"/><Relationship Id="rId7" Type="http://schemas.openxmlformats.org/officeDocument/2006/relationships/image" Target="../media/image206.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10" Type="http://schemas.openxmlformats.org/officeDocument/2006/relationships/image" Target="../media/image209.png"/><Relationship Id="rId4" Type="http://schemas.openxmlformats.org/officeDocument/2006/relationships/image" Target="../media/image202.png"/><Relationship Id="rId9" Type="http://schemas.openxmlformats.org/officeDocument/2006/relationships/image" Target="../media/image20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85800"/>
            <a:ext cx="6934200" cy="2895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274320" tIns="182880" rIns="274320" bIns="182880">
            <a:noAutofit/>
          </a:bodyPr>
          <a:lstStyle/>
          <a:p>
            <a:pPr algn="l"/>
            <a:r>
              <a:rPr lang="en-US" sz="3600" dirty="0" smtClean="0">
                <a:solidFill>
                  <a:schemeClr val="accent1">
                    <a:lumMod val="75000"/>
                  </a:schemeClr>
                </a:solidFill>
              </a:rPr>
              <a:t>According to Kansans, </a:t>
            </a:r>
            <a:br>
              <a:rPr lang="en-US" sz="3600" dirty="0" smtClean="0">
                <a:solidFill>
                  <a:schemeClr val="accent1">
                    <a:lumMod val="75000"/>
                  </a:schemeClr>
                </a:solidFill>
              </a:rPr>
            </a:br>
            <a:r>
              <a:rPr lang="en-US" sz="3600" dirty="0" smtClean="0">
                <a:solidFill>
                  <a:schemeClr val="accent1">
                    <a:lumMod val="75000"/>
                  </a:schemeClr>
                </a:solidFill>
              </a:rPr>
              <a:t>what  skills should the </a:t>
            </a:r>
            <a:br>
              <a:rPr lang="en-US" sz="3600" dirty="0" smtClean="0">
                <a:solidFill>
                  <a:schemeClr val="accent1">
                    <a:lumMod val="75000"/>
                  </a:schemeClr>
                </a:solidFill>
              </a:rPr>
            </a:br>
            <a:r>
              <a:rPr lang="en-US" sz="3600" dirty="0" smtClean="0">
                <a:solidFill>
                  <a:schemeClr val="accent1">
                    <a:lumMod val="75000"/>
                  </a:schemeClr>
                </a:solidFill>
              </a:rPr>
              <a:t>ideally-educated youth have?</a:t>
            </a:r>
            <a:br>
              <a:rPr lang="en-US" sz="3600" dirty="0" smtClean="0">
                <a:solidFill>
                  <a:schemeClr val="accent1">
                    <a:lumMod val="75000"/>
                  </a:schemeClr>
                </a:solidFill>
              </a:rPr>
            </a:br>
            <a:r>
              <a:rPr lang="en-US" sz="3600" dirty="0" smtClean="0">
                <a:solidFill>
                  <a:schemeClr val="accent1">
                    <a:lumMod val="75000"/>
                  </a:schemeClr>
                </a:solidFill>
              </a:rPr>
              <a:t>An analysis of community and business focus-group responses.</a:t>
            </a:r>
            <a:endParaRPr lang="en-US" sz="3600" dirty="0">
              <a:solidFill>
                <a:schemeClr val="accent1">
                  <a:lumMod val="75000"/>
                </a:schemeClr>
              </a:solidFill>
            </a:endParaRPr>
          </a:p>
        </p:txBody>
      </p:sp>
      <p:sp>
        <p:nvSpPr>
          <p:cNvPr id="3" name="Subtitle 2"/>
          <p:cNvSpPr>
            <a:spLocks noGrp="1"/>
          </p:cNvSpPr>
          <p:nvPr>
            <p:ph type="subTitle" idx="1"/>
          </p:nvPr>
        </p:nvSpPr>
        <p:spPr>
          <a:noFill/>
          <a:ln>
            <a:solidFill>
              <a:schemeClr val="bg1">
                <a:lumMod val="65000"/>
              </a:schemeClr>
            </a:solidFill>
          </a:ln>
        </p:spPr>
        <p:txBody>
          <a:bodyPr lIns="182880" tIns="91440" rIns="182880" bIns="91440">
            <a:normAutofit fontScale="85000" lnSpcReduction="20000"/>
          </a:bodyPr>
          <a:lstStyle/>
          <a:p>
            <a:pPr algn="r"/>
            <a:r>
              <a:rPr lang="en-US" dirty="0" smtClean="0"/>
              <a:t>Tony Moss</a:t>
            </a:r>
          </a:p>
          <a:p>
            <a:pPr algn="r"/>
            <a:r>
              <a:rPr lang="en-US" dirty="0" smtClean="0"/>
              <a:t>Research and Evaluation Workgroup</a:t>
            </a:r>
          </a:p>
          <a:p>
            <a:pPr algn="r"/>
            <a:r>
              <a:rPr lang="en-US" dirty="0" smtClean="0"/>
              <a:t>Kansas State Department of Education</a:t>
            </a:r>
          </a:p>
          <a:p>
            <a:pPr algn="r"/>
            <a:r>
              <a:rPr lang="en-US" dirty="0" smtClean="0"/>
              <a:t>3 Sept 2015</a:t>
            </a:r>
            <a:endParaRPr lang="en-US" dirty="0"/>
          </a:p>
        </p:txBody>
      </p:sp>
    </p:spTree>
    <p:extLst>
      <p:ext uri="{BB962C8B-B14F-4D97-AF65-F5344CB8AC3E}">
        <p14:creationId xmlns:p14="http://schemas.microsoft.com/office/powerpoint/2010/main" val="1489393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79" y="874509"/>
            <a:ext cx="4572001" cy="598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152400"/>
            <a:ext cx="8229600" cy="1371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400" dirty="0" smtClean="0">
                <a:solidFill>
                  <a:schemeClr val="accent1">
                    <a:lumMod val="75000"/>
                  </a:schemeClr>
                </a:solidFill>
              </a:rPr>
              <a:t>The Big 5 personality skills are a validated and standardized version of the social-emotional skills typically reported on Kansas report cards or lists of employability skills:</a:t>
            </a:r>
            <a:endParaRPr lang="en-US" sz="2400" dirty="0">
              <a:solidFill>
                <a:schemeClr val="accent1">
                  <a:lumMod val="75000"/>
                </a:schemeClr>
              </a:solidFill>
            </a:endParaRPr>
          </a:p>
        </p:txBody>
      </p:sp>
      <p:sp>
        <p:nvSpPr>
          <p:cNvPr id="4" name="Rounded Rectangle 3"/>
          <p:cNvSpPr/>
          <p:nvPr/>
        </p:nvSpPr>
        <p:spPr>
          <a:xfrm>
            <a:off x="2503170" y="5154930"/>
            <a:ext cx="22860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00" y="2209800"/>
            <a:ext cx="8015380" cy="3795713"/>
          </a:xfrm>
          <a:prstGeom prst="rect">
            <a:avLst/>
          </a:prstGeom>
          <a:noFill/>
          <a:ln w="9525">
            <a:solidFill>
              <a:schemeClr val="accent1">
                <a:lumMod val="75000"/>
              </a:schemeClr>
            </a:solidFill>
            <a:miter lim="800000"/>
            <a:headEnd/>
            <a:tailEnd/>
          </a:ln>
          <a:effectLst>
            <a:outerShdw blurRad="50800" dist="190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437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184585"/>
            <a:ext cx="17907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854" y="1619250"/>
            <a:ext cx="28098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274638"/>
            <a:ext cx="8181975" cy="1020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From the first set of focus group responses, what characteristics of success were most frequently cited?</a:t>
            </a:r>
            <a:endParaRPr lang="en-US" sz="2800" dirty="0">
              <a:solidFill>
                <a:schemeClr val="accent1">
                  <a:lumMod val="75000"/>
                </a:schemeClr>
              </a:solidFill>
            </a:endParaRPr>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67546" y="2590800"/>
            <a:ext cx="5828572" cy="32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739507" y="2547937"/>
            <a:ext cx="1828800" cy="0"/>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58657" y="2547937"/>
            <a:ext cx="190500" cy="381000"/>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30121" y="2175710"/>
            <a:ext cx="1828800" cy="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62400" y="2175710"/>
            <a:ext cx="76200" cy="715879"/>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43600" y="2352675"/>
            <a:ext cx="838200" cy="771525"/>
          </a:xfrm>
          <a:prstGeom prst="line">
            <a:avLst/>
          </a:prstGeom>
          <a:ln w="25400">
            <a:solidFill>
              <a:srgbClr val="99BC5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05600" y="3222685"/>
            <a:ext cx="0" cy="304800"/>
          </a:xfrm>
          <a:prstGeom prst="line">
            <a:avLst/>
          </a:prstGeom>
          <a:ln w="25400">
            <a:solidFill>
              <a:srgbClr val="604B7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096001" y="3375085"/>
            <a:ext cx="609599" cy="0"/>
          </a:xfrm>
          <a:prstGeom prst="line">
            <a:avLst/>
          </a:prstGeom>
          <a:ln w="25400">
            <a:solidFill>
              <a:srgbClr val="604B7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28611" y="2352675"/>
            <a:ext cx="1295400" cy="0"/>
          </a:xfrm>
          <a:prstGeom prst="line">
            <a:avLst/>
          </a:prstGeom>
          <a:ln w="25400">
            <a:solidFill>
              <a:srgbClr val="96B94D"/>
            </a:solidFill>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320562"/>
            <a:ext cx="20859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6781800" y="4210393"/>
            <a:ext cx="0" cy="533400"/>
          </a:xfrm>
          <a:prstGeom prst="line">
            <a:avLst/>
          </a:prstGeom>
          <a:ln w="25400">
            <a:solidFill>
              <a:srgbClr val="E36D0B"/>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flipH="1" flipV="1">
            <a:off x="6278696" y="3889333"/>
            <a:ext cx="533400" cy="327108"/>
          </a:xfrm>
          <a:prstGeom prst="line">
            <a:avLst/>
          </a:prstGeom>
          <a:ln w="25400">
            <a:solidFill>
              <a:srgbClr val="E36D0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 y="2181225"/>
            <a:ext cx="25527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2421" y="1772447"/>
            <a:ext cx="3124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0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250"/>
                                        <p:tgtEl>
                                          <p:spTgt spid="102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fade">
                                      <p:cBhvr>
                                        <p:cTn id="29" dur="250"/>
                                        <p:tgtEl>
                                          <p:spTgt spid="1031"/>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5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250"/>
                                        <p:tgtEl>
                                          <p:spTgt spid="1030"/>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5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5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33"/>
                                        </p:tgtEl>
                                        <p:attrNameLst>
                                          <p:attrName>style.visibility</p:attrName>
                                        </p:attrNameLst>
                                      </p:cBhvr>
                                      <p:to>
                                        <p:strVal val="visible"/>
                                      </p:to>
                                    </p:set>
                                    <p:animEffect transition="in" filter="fade">
                                      <p:cBhvr>
                                        <p:cTn id="51" dur="250"/>
                                        <p:tgtEl>
                                          <p:spTgt spid="1033"/>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5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1025"/>
                                        </p:tgtEl>
                                        <p:attrNameLst>
                                          <p:attrName>style.visibility</p:attrName>
                                        </p:attrNameLst>
                                      </p:cBhvr>
                                      <p:to>
                                        <p:strVal val="visible"/>
                                      </p:to>
                                    </p:set>
                                    <p:animEffect transition="in" filter="fade">
                                      <p:cBhvr>
                                        <p:cTn id="57" dur="25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372226"/>
            <a:ext cx="5828572" cy="319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6172200" cy="1096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Let’s break those categories down:</a:t>
            </a:r>
            <a:br>
              <a:rPr lang="en-US" sz="3200" dirty="0" smtClean="0">
                <a:solidFill>
                  <a:schemeClr val="accent1">
                    <a:lumMod val="75000"/>
                  </a:schemeClr>
                </a:solidFill>
              </a:rPr>
            </a:br>
            <a:r>
              <a:rPr lang="en-US" sz="3200" dirty="0" smtClean="0">
                <a:solidFill>
                  <a:schemeClr val="accent1">
                    <a:lumMod val="75000"/>
                  </a:schemeClr>
                </a:solidFill>
              </a:rPr>
              <a:t>academic skills first</a:t>
            </a:r>
            <a:endParaRPr lang="en-US" sz="3200" dirty="0">
              <a:solidFill>
                <a:schemeClr val="accent1">
                  <a:lumMod val="75000"/>
                </a:scheme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2514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609600" y="2209800"/>
            <a:ext cx="1828800" cy="0"/>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2209800"/>
            <a:ext cx="190500" cy="381000"/>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6705600" cy="400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937" y="2431106"/>
            <a:ext cx="25241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200400" y="2495549"/>
            <a:ext cx="0" cy="271165"/>
          </a:xfrm>
          <a:prstGeom prst="line">
            <a:avLst/>
          </a:prstGeom>
          <a:ln w="25400">
            <a:solidFill>
              <a:srgbClr val="C1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752600" y="2631131"/>
            <a:ext cx="1447800" cy="135583"/>
          </a:xfrm>
          <a:prstGeom prst="line">
            <a:avLst/>
          </a:prstGeom>
          <a:ln w="25400">
            <a:solidFill>
              <a:srgbClr val="C1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2133600"/>
            <a:ext cx="1079334" cy="0"/>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9267" y="2133600"/>
            <a:ext cx="298533" cy="497531"/>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452147"/>
            <a:ext cx="50196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3124200" y="3544890"/>
            <a:ext cx="0" cy="609600"/>
          </a:xfrm>
          <a:prstGeom prst="line">
            <a:avLst/>
          </a:prstGeom>
          <a:ln w="25400">
            <a:solidFill>
              <a:srgbClr val="FF737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209800" y="3452147"/>
            <a:ext cx="914400" cy="397543"/>
          </a:xfrm>
          <a:prstGeom prst="line">
            <a:avLst/>
          </a:prstGeom>
          <a:ln w="25400">
            <a:solidFill>
              <a:srgbClr val="FF7373"/>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9262" y="5638800"/>
            <a:ext cx="6694487"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926" y="5565884"/>
            <a:ext cx="7304087"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926" y="5591174"/>
            <a:ext cx="7380287"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1720103"/>
            <a:ext cx="37719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0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5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50"/>
                                        <p:tgtEl>
                                          <p:spTgt spid="1026"/>
                                        </p:tgtEl>
                                      </p:cBhvr>
                                    </p:animEffect>
                                    <p:set>
                                      <p:cBhvr>
                                        <p:cTn id="21" dur="1" fill="hold">
                                          <p:stCondLst>
                                            <p:cond delay="249"/>
                                          </p:stCondLst>
                                        </p:cTn>
                                        <p:tgtEl>
                                          <p:spTgt spid="102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250"/>
                                        <p:tgtEl>
                                          <p:spTgt spid="205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5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25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50"/>
                                        <p:tgtEl>
                                          <p:spTgt spid="1027"/>
                                        </p:tgtEl>
                                      </p:cBhvr>
                                    </p:animEffect>
                                    <p:set>
                                      <p:cBhvr>
                                        <p:cTn id="38" dur="1" fill="hold">
                                          <p:stCondLst>
                                            <p:cond delay="249"/>
                                          </p:stCondLst>
                                        </p:cTn>
                                        <p:tgtEl>
                                          <p:spTgt spid="102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25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5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77366"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What do non-academic skills include?</a:t>
            </a:r>
            <a:endParaRPr lang="en-US" sz="3200" dirty="0">
              <a:solidFill>
                <a:schemeClr val="accent1">
                  <a:lumMod val="75000"/>
                </a:schemeClr>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229600" cy="376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78280"/>
            <a:ext cx="58007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 y="1406842"/>
            <a:ext cx="6408737"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897380"/>
            <a:ext cx="1752600" cy="2031325"/>
          </a:xfrm>
          <a:prstGeom prst="rect">
            <a:avLst/>
          </a:prstGeom>
          <a:noFill/>
        </p:spPr>
        <p:txBody>
          <a:bodyPr wrap="square" rtlCol="0">
            <a:spAutoFit/>
          </a:bodyPr>
          <a:lstStyle/>
          <a:p>
            <a:r>
              <a:rPr lang="en-US" i="1" dirty="0" smtClean="0">
                <a:solidFill>
                  <a:srgbClr val="1E497C"/>
                </a:solidFill>
              </a:rPr>
              <a:t>Inter</a:t>
            </a:r>
            <a:r>
              <a:rPr lang="en-US" dirty="0" smtClean="0">
                <a:solidFill>
                  <a:srgbClr val="1E497C"/>
                </a:solidFill>
              </a:rPr>
              <a:t>personal skills are </a:t>
            </a:r>
            <a:r>
              <a:rPr lang="en-US" i="1" dirty="0" smtClean="0">
                <a:solidFill>
                  <a:srgbClr val="1E497C"/>
                </a:solidFill>
              </a:rPr>
              <a:t>applied </a:t>
            </a:r>
            <a:r>
              <a:rPr lang="en-US" dirty="0" smtClean="0">
                <a:solidFill>
                  <a:srgbClr val="1E497C"/>
                </a:solidFill>
              </a:rPr>
              <a:t>social skills</a:t>
            </a:r>
            <a:r>
              <a:rPr lang="en-US" i="1" dirty="0" smtClean="0">
                <a:solidFill>
                  <a:srgbClr val="1E497C"/>
                </a:solidFill>
              </a:rPr>
              <a:t>, </a:t>
            </a:r>
            <a:r>
              <a:rPr lang="en-US" dirty="0" smtClean="0">
                <a:solidFill>
                  <a:srgbClr val="1E497C"/>
                </a:solidFill>
              </a:rPr>
              <a:t>like communication skills, citizenship, team skills</a:t>
            </a:r>
          </a:p>
        </p:txBody>
      </p:sp>
      <p:sp>
        <p:nvSpPr>
          <p:cNvPr id="6" name="TextBox 5"/>
          <p:cNvSpPr txBox="1"/>
          <p:nvPr/>
        </p:nvSpPr>
        <p:spPr>
          <a:xfrm>
            <a:off x="6191566" y="2174378"/>
            <a:ext cx="2286000" cy="1477328"/>
          </a:xfrm>
          <a:prstGeom prst="rect">
            <a:avLst/>
          </a:prstGeom>
          <a:noFill/>
        </p:spPr>
        <p:txBody>
          <a:bodyPr wrap="square" rtlCol="0">
            <a:spAutoFit/>
          </a:bodyPr>
          <a:lstStyle/>
          <a:p>
            <a:r>
              <a:rPr lang="en-US" i="1" dirty="0" smtClean="0">
                <a:solidFill>
                  <a:srgbClr val="3C689E"/>
                </a:solidFill>
              </a:rPr>
              <a:t>Intra</a:t>
            </a:r>
            <a:r>
              <a:rPr lang="en-US" dirty="0" smtClean="0">
                <a:solidFill>
                  <a:srgbClr val="3C689E"/>
                </a:solidFill>
              </a:rPr>
              <a:t>personal skills are personality skills, like a strong work ethic, perseverance, self-discipline</a:t>
            </a:r>
            <a:endParaRPr lang="en-US" i="1" dirty="0">
              <a:solidFill>
                <a:srgbClr val="3C689E"/>
              </a:solidFill>
            </a:endParaRPr>
          </a:p>
        </p:txBody>
      </p:sp>
    </p:spTree>
    <p:extLst>
      <p:ext uri="{BB962C8B-B14F-4D97-AF65-F5344CB8AC3E}">
        <p14:creationId xmlns:p14="http://schemas.microsoft.com/office/powerpoint/2010/main" val="4820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5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250"/>
                                        <p:tgtEl>
                                          <p:spTgt spid="2051"/>
                                        </p:tgtEl>
                                      </p:cBhvr>
                                    </p:animEffect>
                                  </p:childTnLst>
                                </p:cTn>
                              </p:par>
                            </p:childTnLst>
                          </p:cTn>
                        </p:par>
                        <p:par>
                          <p:cTn id="16" fill="hold">
                            <p:stCondLst>
                              <p:cond delay="250"/>
                            </p:stCondLst>
                            <p:childTnLst>
                              <p:par>
                                <p:cTn id="17" presetID="10" presetClass="entr" presetSubtype="0" fill="hold" grpId="0"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057400"/>
            <a:ext cx="30289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7924800" cy="7921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Let’s disaggregate </a:t>
            </a:r>
            <a:r>
              <a:rPr lang="en-US" sz="2800" i="1" dirty="0" smtClean="0">
                <a:solidFill>
                  <a:schemeClr val="accent1">
                    <a:lumMod val="75000"/>
                  </a:schemeClr>
                </a:solidFill>
              </a:rPr>
              <a:t>interpersonal</a:t>
            </a:r>
            <a:r>
              <a:rPr lang="en-US" sz="2800" dirty="0" smtClean="0">
                <a:solidFill>
                  <a:schemeClr val="accent1">
                    <a:lumMod val="75000"/>
                  </a:schemeClr>
                </a:solidFill>
              </a:rPr>
              <a:t> social skills first: </a:t>
            </a:r>
            <a:endParaRPr lang="en-US" sz="2800" dirty="0">
              <a:solidFill>
                <a:schemeClr val="accent1">
                  <a:lumMod val="75000"/>
                </a:schemeClr>
              </a:solidFill>
            </a:endParaRP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33888" y="2590800"/>
            <a:ext cx="5609524" cy="31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90800"/>
            <a:ext cx="56769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990600" y="2438400"/>
            <a:ext cx="1752600" cy="0"/>
          </a:xfrm>
          <a:prstGeom prst="line">
            <a:avLst/>
          </a:prstGeom>
          <a:ln w="25400">
            <a:solidFill>
              <a:srgbClr val="01308F"/>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24384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2438400"/>
            <a:ext cx="1066800" cy="685800"/>
          </a:xfrm>
          <a:prstGeom prst="line">
            <a:avLst/>
          </a:prstGeom>
          <a:ln w="25400">
            <a:solidFill>
              <a:srgbClr val="01308F"/>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537033"/>
            <a:ext cx="29337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2743200" y="2247900"/>
            <a:ext cx="2133600" cy="0"/>
          </a:xfrm>
          <a:prstGeom prst="line">
            <a:avLst/>
          </a:prstGeom>
          <a:ln w="25400">
            <a:solidFill>
              <a:srgbClr val="4873A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381375" y="2247900"/>
            <a:ext cx="123826" cy="533400"/>
          </a:xfrm>
          <a:prstGeom prst="line">
            <a:avLst/>
          </a:prstGeom>
          <a:ln w="25400">
            <a:solidFill>
              <a:srgbClr val="4873AA"/>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3637" y="4419600"/>
            <a:ext cx="27527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2819400" y="4343400"/>
            <a:ext cx="1524000" cy="0"/>
          </a:xfrm>
          <a:prstGeom prst="line">
            <a:avLst/>
          </a:prstGeom>
          <a:ln w="25400">
            <a:solidFill>
              <a:srgbClr val="AC464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43288" y="3962400"/>
            <a:ext cx="0" cy="381000"/>
          </a:xfrm>
          <a:prstGeom prst="line">
            <a:avLst/>
          </a:prstGeom>
          <a:ln w="25400">
            <a:solidFill>
              <a:srgbClr val="AC4644"/>
            </a:solidFill>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472363"/>
            <a:ext cx="266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3733800" y="2194258"/>
            <a:ext cx="1452562" cy="0"/>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52" idx="2"/>
          </p:cNvCxnSpPr>
          <p:nvPr/>
        </p:nvCxnSpPr>
        <p:spPr>
          <a:xfrm flipH="1">
            <a:off x="3733800" y="2194258"/>
            <a:ext cx="323850" cy="587042"/>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1025" y="2624137"/>
            <a:ext cx="18573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Connector 29"/>
          <p:cNvCxnSpPr/>
          <p:nvPr/>
        </p:nvCxnSpPr>
        <p:spPr>
          <a:xfrm>
            <a:off x="4433887" y="2942473"/>
            <a:ext cx="1504950" cy="0"/>
          </a:xfrm>
          <a:prstGeom prst="line">
            <a:avLst/>
          </a:prstGeom>
          <a:ln w="25400">
            <a:solidFill>
              <a:srgbClr val="5B928C"/>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flipH="1">
            <a:off x="3895725" y="2938462"/>
            <a:ext cx="1019175" cy="490538"/>
          </a:xfrm>
          <a:prstGeom prst="line">
            <a:avLst/>
          </a:prstGeom>
          <a:ln w="25400">
            <a:solidFill>
              <a:srgbClr val="5B928C"/>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429000"/>
            <a:ext cx="23241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57" name="Straight Connector 2056"/>
          <p:cNvCxnSpPr/>
          <p:nvPr/>
        </p:nvCxnSpPr>
        <p:spPr>
          <a:xfrm flipH="1">
            <a:off x="4481513" y="3514725"/>
            <a:ext cx="1" cy="600075"/>
          </a:xfrm>
          <a:prstGeom prst="line">
            <a:avLst/>
          </a:prstGeom>
          <a:ln w="25400">
            <a:solidFill>
              <a:srgbClr val="DC833F"/>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p:nvPr/>
        </p:nvCxnSpPr>
        <p:spPr>
          <a:xfrm>
            <a:off x="4057650" y="3771900"/>
            <a:ext cx="402431" cy="0"/>
          </a:xfrm>
          <a:prstGeom prst="line">
            <a:avLst/>
          </a:prstGeom>
          <a:ln w="25400">
            <a:solidFill>
              <a:srgbClr val="DC8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4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250"/>
                                        <p:tgtEl>
                                          <p:spTgt spid="4098"/>
                                        </p:tgtEl>
                                      </p:cBhvr>
                                    </p:animEffect>
                                  </p:childTnLst>
                                </p:cTn>
                              </p:par>
                              <p:par>
                                <p:cTn id="12" presetID="10" presetClass="entr" presetSubtype="0" fill="hold" nodeType="withEffect">
                                  <p:stCondLst>
                                    <p:cond delay="25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50"/>
                                        <p:tgtEl>
                                          <p:spTgt spid="2051"/>
                                        </p:tgtEl>
                                      </p:cBhvr>
                                    </p:animEffect>
                                  </p:childTnLst>
                                </p:cTn>
                              </p:par>
                              <p:par>
                                <p:cTn id="15" presetID="10" presetClass="entr" presetSubtype="0"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par>
                                <p:cTn id="18" presetID="10" presetClass="entr" presetSubtype="0"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13"/>
                                        </p:tgtEl>
                                      </p:cBhvr>
                                    </p:animEffect>
                                    <p:set>
                                      <p:cBhvr>
                                        <p:cTn id="25" dur="1" fill="hold">
                                          <p:stCondLst>
                                            <p:cond delay="24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50"/>
                                        <p:tgtEl>
                                          <p:spTgt spid="7"/>
                                        </p:tgtEl>
                                      </p:cBhvr>
                                    </p:animEffect>
                                    <p:set>
                                      <p:cBhvr>
                                        <p:cTn id="28" dur="1" fill="hold">
                                          <p:stCondLst>
                                            <p:cond delay="24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50"/>
                                        <p:tgtEl>
                                          <p:spTgt spid="2051"/>
                                        </p:tgtEl>
                                      </p:cBhvr>
                                    </p:animEffect>
                                    <p:set>
                                      <p:cBhvr>
                                        <p:cTn id="31" dur="1" fill="hold">
                                          <p:stCondLst>
                                            <p:cond delay="249"/>
                                          </p:stCondLst>
                                        </p:cTn>
                                        <p:tgtEl>
                                          <p:spTgt spid="205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250"/>
                                        <p:tgtEl>
                                          <p:spTgt spid="2052"/>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50"/>
                                        <p:tgtEl>
                                          <p:spTgt spid="19"/>
                                        </p:tgtEl>
                                      </p:cBhvr>
                                    </p:animEffect>
                                    <p:set>
                                      <p:cBhvr>
                                        <p:cTn id="45" dur="1" fill="hold">
                                          <p:stCondLst>
                                            <p:cond delay="249"/>
                                          </p:stCondLst>
                                        </p:cTn>
                                        <p:tgtEl>
                                          <p:spTgt spid="1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50"/>
                                        <p:tgtEl>
                                          <p:spTgt spid="15"/>
                                        </p:tgtEl>
                                      </p:cBhvr>
                                    </p:animEffect>
                                    <p:set>
                                      <p:cBhvr>
                                        <p:cTn id="48" dur="1" fill="hold">
                                          <p:stCondLst>
                                            <p:cond delay="24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50"/>
                                        <p:tgtEl>
                                          <p:spTgt spid="2052"/>
                                        </p:tgtEl>
                                      </p:cBhvr>
                                    </p:animEffect>
                                    <p:set>
                                      <p:cBhvr>
                                        <p:cTn id="51" dur="1" fill="hold">
                                          <p:stCondLst>
                                            <p:cond delay="249"/>
                                          </p:stCondLst>
                                        </p:cTn>
                                        <p:tgtEl>
                                          <p:spTgt spid="2052"/>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fade">
                                      <p:cBhvr>
                                        <p:cTn id="54" dur="250"/>
                                        <p:tgtEl>
                                          <p:spTgt spid="2053"/>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5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250"/>
                                        <p:tgtEl>
                                          <p:spTgt spid="2053"/>
                                        </p:tgtEl>
                                      </p:cBhvr>
                                    </p:animEffect>
                                    <p:set>
                                      <p:cBhvr>
                                        <p:cTn id="65" dur="1" fill="hold">
                                          <p:stCondLst>
                                            <p:cond delay="249"/>
                                          </p:stCondLst>
                                        </p:cTn>
                                        <p:tgtEl>
                                          <p:spTgt spid="205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50"/>
                                        <p:tgtEl>
                                          <p:spTgt spid="24"/>
                                        </p:tgtEl>
                                      </p:cBhvr>
                                    </p:animEffect>
                                    <p:set>
                                      <p:cBhvr>
                                        <p:cTn id="68" dur="1" fill="hold">
                                          <p:stCondLst>
                                            <p:cond delay="249"/>
                                          </p:stCondLst>
                                        </p:cTn>
                                        <p:tgtEl>
                                          <p:spTgt spid="2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50"/>
                                        <p:tgtEl>
                                          <p:spTgt spid="22"/>
                                        </p:tgtEl>
                                      </p:cBhvr>
                                    </p:animEffect>
                                    <p:set>
                                      <p:cBhvr>
                                        <p:cTn id="71" dur="1" fill="hold">
                                          <p:stCondLst>
                                            <p:cond delay="249"/>
                                          </p:stCondLst>
                                        </p:cTn>
                                        <p:tgtEl>
                                          <p:spTgt spid="22"/>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2054"/>
                                        </p:tgtEl>
                                        <p:attrNameLst>
                                          <p:attrName>style.visibility</p:attrName>
                                        </p:attrNameLst>
                                      </p:cBhvr>
                                      <p:to>
                                        <p:strVal val="visible"/>
                                      </p:to>
                                    </p:set>
                                    <p:animEffect transition="in" filter="fade">
                                      <p:cBhvr>
                                        <p:cTn id="74" dur="250"/>
                                        <p:tgtEl>
                                          <p:spTgt spid="2054"/>
                                        </p:tgtEl>
                                      </p:cBhvr>
                                    </p:animEffect>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5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25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50"/>
                                        <p:tgtEl>
                                          <p:spTgt spid="28"/>
                                        </p:tgtEl>
                                      </p:cBhvr>
                                    </p:animEffect>
                                    <p:set>
                                      <p:cBhvr>
                                        <p:cTn id="85" dur="1" fill="hold">
                                          <p:stCondLst>
                                            <p:cond delay="249"/>
                                          </p:stCondLst>
                                        </p:cTn>
                                        <p:tgtEl>
                                          <p:spTgt spid="2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50"/>
                                        <p:tgtEl>
                                          <p:spTgt spid="26"/>
                                        </p:tgtEl>
                                      </p:cBhvr>
                                    </p:animEffect>
                                    <p:set>
                                      <p:cBhvr>
                                        <p:cTn id="88" dur="1" fill="hold">
                                          <p:stCondLst>
                                            <p:cond delay="249"/>
                                          </p:stCondLst>
                                        </p:cTn>
                                        <p:tgtEl>
                                          <p:spTgt spid="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50"/>
                                        <p:tgtEl>
                                          <p:spTgt spid="2054"/>
                                        </p:tgtEl>
                                      </p:cBhvr>
                                    </p:animEffect>
                                    <p:set>
                                      <p:cBhvr>
                                        <p:cTn id="91" dur="1" fill="hold">
                                          <p:stCondLst>
                                            <p:cond delay="249"/>
                                          </p:stCondLst>
                                        </p:cTn>
                                        <p:tgtEl>
                                          <p:spTgt spid="2054"/>
                                        </p:tgtEl>
                                        <p:attrNameLst>
                                          <p:attrName>style.visibility</p:attrName>
                                        </p:attrNameLst>
                                      </p:cBhvr>
                                      <p:to>
                                        <p:strVal val="hidden"/>
                                      </p:to>
                                    </p:set>
                                  </p:childTnLst>
                                </p:cTn>
                              </p:par>
                              <p:par>
                                <p:cTn id="92" presetID="10" presetClass="entr" presetSubtype="0" fill="hold" nodeType="withEffect">
                                  <p:stCondLst>
                                    <p:cond delay="0"/>
                                  </p:stCondLst>
                                  <p:childTnLst>
                                    <p:set>
                                      <p:cBhvr>
                                        <p:cTn id="93" dur="1" fill="hold">
                                          <p:stCondLst>
                                            <p:cond delay="0"/>
                                          </p:stCondLst>
                                        </p:cTn>
                                        <p:tgtEl>
                                          <p:spTgt spid="2055"/>
                                        </p:tgtEl>
                                        <p:attrNameLst>
                                          <p:attrName>style.visibility</p:attrName>
                                        </p:attrNameLst>
                                      </p:cBhvr>
                                      <p:to>
                                        <p:strVal val="visible"/>
                                      </p:to>
                                    </p:set>
                                    <p:animEffect transition="in" filter="fade">
                                      <p:cBhvr>
                                        <p:cTn id="94" dur="250"/>
                                        <p:tgtEl>
                                          <p:spTgt spid="2055"/>
                                        </p:tgtEl>
                                      </p:cBhvr>
                                    </p:animEffect>
                                  </p:childTnLst>
                                </p:cTn>
                              </p:par>
                              <p:par>
                                <p:cTn id="95" presetID="10"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250"/>
                                        <p:tgtEl>
                                          <p:spTgt spid="30"/>
                                        </p:tgtEl>
                                      </p:cBhvr>
                                    </p:animEffect>
                                  </p:childTnLst>
                                </p:cTn>
                              </p:par>
                              <p:par>
                                <p:cTn id="98" presetID="10" presetClass="entr" presetSubtype="0" fill="hold" nodeType="withEffect">
                                  <p:stCondLst>
                                    <p:cond delay="0"/>
                                  </p:stCondLst>
                                  <p:childTnLst>
                                    <p:set>
                                      <p:cBhvr>
                                        <p:cTn id="99" dur="1" fill="hold">
                                          <p:stCondLst>
                                            <p:cond delay="0"/>
                                          </p:stCondLst>
                                        </p:cTn>
                                        <p:tgtEl>
                                          <p:spTgt spid="2048"/>
                                        </p:tgtEl>
                                        <p:attrNameLst>
                                          <p:attrName>style.visibility</p:attrName>
                                        </p:attrNameLst>
                                      </p:cBhvr>
                                      <p:to>
                                        <p:strVal val="visible"/>
                                      </p:to>
                                    </p:set>
                                    <p:animEffect transition="in" filter="fade">
                                      <p:cBhvr>
                                        <p:cTn id="100" dur="250"/>
                                        <p:tgtEl>
                                          <p:spTgt spid="204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250"/>
                                        <p:tgtEl>
                                          <p:spTgt spid="2055"/>
                                        </p:tgtEl>
                                      </p:cBhvr>
                                    </p:animEffect>
                                    <p:set>
                                      <p:cBhvr>
                                        <p:cTn id="105" dur="1" fill="hold">
                                          <p:stCondLst>
                                            <p:cond delay="249"/>
                                          </p:stCondLst>
                                        </p:cTn>
                                        <p:tgtEl>
                                          <p:spTgt spid="205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50"/>
                                        <p:tgtEl>
                                          <p:spTgt spid="30"/>
                                        </p:tgtEl>
                                      </p:cBhvr>
                                    </p:animEffect>
                                    <p:set>
                                      <p:cBhvr>
                                        <p:cTn id="108" dur="1" fill="hold">
                                          <p:stCondLst>
                                            <p:cond delay="249"/>
                                          </p:stCondLst>
                                        </p:cTn>
                                        <p:tgtEl>
                                          <p:spTgt spid="3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50"/>
                                        <p:tgtEl>
                                          <p:spTgt spid="2048"/>
                                        </p:tgtEl>
                                      </p:cBhvr>
                                    </p:animEffect>
                                    <p:set>
                                      <p:cBhvr>
                                        <p:cTn id="111" dur="1" fill="hold">
                                          <p:stCondLst>
                                            <p:cond delay="249"/>
                                          </p:stCondLst>
                                        </p:cTn>
                                        <p:tgtEl>
                                          <p:spTgt spid="2048"/>
                                        </p:tgtEl>
                                        <p:attrNameLst>
                                          <p:attrName>style.visibility</p:attrName>
                                        </p:attrNameLst>
                                      </p:cBhvr>
                                      <p:to>
                                        <p:strVal val="hidden"/>
                                      </p:to>
                                    </p:set>
                                  </p:childTnLst>
                                </p:cTn>
                              </p:par>
                              <p:par>
                                <p:cTn id="112" presetID="10" presetClass="entr" presetSubtype="0" fill="hold" nodeType="withEffect">
                                  <p:stCondLst>
                                    <p:cond delay="0"/>
                                  </p:stCondLst>
                                  <p:childTnLst>
                                    <p:set>
                                      <p:cBhvr>
                                        <p:cTn id="113" dur="1" fill="hold">
                                          <p:stCondLst>
                                            <p:cond delay="0"/>
                                          </p:stCondLst>
                                        </p:cTn>
                                        <p:tgtEl>
                                          <p:spTgt spid="2056"/>
                                        </p:tgtEl>
                                        <p:attrNameLst>
                                          <p:attrName>style.visibility</p:attrName>
                                        </p:attrNameLst>
                                      </p:cBhvr>
                                      <p:to>
                                        <p:strVal val="visible"/>
                                      </p:to>
                                    </p:set>
                                    <p:animEffect transition="in" filter="fade">
                                      <p:cBhvr>
                                        <p:cTn id="114" dur="250"/>
                                        <p:tgtEl>
                                          <p:spTgt spid="2056"/>
                                        </p:tgtEl>
                                      </p:cBhvr>
                                    </p:animEffect>
                                  </p:childTnLst>
                                </p:cTn>
                              </p:par>
                              <p:par>
                                <p:cTn id="115" presetID="10" presetClass="entr" presetSubtype="0" fill="hold" nodeType="withEffect">
                                  <p:stCondLst>
                                    <p:cond delay="0"/>
                                  </p:stCondLst>
                                  <p:childTnLst>
                                    <p:set>
                                      <p:cBhvr>
                                        <p:cTn id="116" dur="1" fill="hold">
                                          <p:stCondLst>
                                            <p:cond delay="0"/>
                                          </p:stCondLst>
                                        </p:cTn>
                                        <p:tgtEl>
                                          <p:spTgt spid="2061"/>
                                        </p:tgtEl>
                                        <p:attrNameLst>
                                          <p:attrName>style.visibility</p:attrName>
                                        </p:attrNameLst>
                                      </p:cBhvr>
                                      <p:to>
                                        <p:strVal val="visible"/>
                                      </p:to>
                                    </p:set>
                                    <p:animEffect transition="in" filter="fade">
                                      <p:cBhvr>
                                        <p:cTn id="117" dur="250"/>
                                        <p:tgtEl>
                                          <p:spTgt spid="2061"/>
                                        </p:tgtEl>
                                      </p:cBhvr>
                                    </p:animEffect>
                                  </p:childTnLst>
                                </p:cTn>
                              </p:par>
                              <p:par>
                                <p:cTn id="118" presetID="10" presetClass="entr" presetSubtype="0" fill="hold" nodeType="withEffect">
                                  <p:stCondLst>
                                    <p:cond delay="0"/>
                                  </p:stCondLst>
                                  <p:childTnLst>
                                    <p:set>
                                      <p:cBhvr>
                                        <p:cTn id="119" dur="1" fill="hold">
                                          <p:stCondLst>
                                            <p:cond delay="0"/>
                                          </p:stCondLst>
                                        </p:cTn>
                                        <p:tgtEl>
                                          <p:spTgt spid="2057"/>
                                        </p:tgtEl>
                                        <p:attrNameLst>
                                          <p:attrName>style.visibility</p:attrName>
                                        </p:attrNameLst>
                                      </p:cBhvr>
                                      <p:to>
                                        <p:strVal val="visible"/>
                                      </p:to>
                                    </p:set>
                                    <p:animEffect transition="in" filter="fade">
                                      <p:cBhvr>
                                        <p:cTn id="120" dur="25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096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Now let’s disaggregate </a:t>
            </a:r>
            <a:r>
              <a:rPr lang="en-US" sz="3200" i="1" dirty="0" smtClean="0">
                <a:solidFill>
                  <a:schemeClr val="accent1">
                    <a:lumMod val="75000"/>
                  </a:schemeClr>
                </a:solidFill>
              </a:rPr>
              <a:t>intrapersonal </a:t>
            </a:r>
            <a:r>
              <a:rPr lang="en-US" sz="3200" dirty="0" smtClean="0">
                <a:solidFill>
                  <a:schemeClr val="accent1">
                    <a:lumMod val="75000"/>
                  </a:schemeClr>
                </a:solidFill>
              </a:rPr>
              <a:t>or personality skills:</a:t>
            </a:r>
            <a:endParaRPr lang="en-US" sz="32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324600" cy="366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46434"/>
            <a:ext cx="646398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116806"/>
            <a:ext cx="24193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352800"/>
            <a:ext cx="23336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070192" y="2558592"/>
            <a:ext cx="1949608" cy="16103"/>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9675" y="2566643"/>
            <a:ext cx="0" cy="40515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24225" y="3352800"/>
            <a:ext cx="0" cy="390525"/>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p:cNvCxnSpPr>
          <p:nvPr/>
        </p:nvCxnSpPr>
        <p:spPr>
          <a:xfrm flipV="1">
            <a:off x="3324225" y="3548062"/>
            <a:ext cx="485775" cy="1"/>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6034" y="2072941"/>
            <a:ext cx="30194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a:off x="3156034" y="2526381"/>
            <a:ext cx="2635166" cy="0"/>
          </a:xfrm>
          <a:prstGeom prst="line">
            <a:avLst/>
          </a:prstGeom>
          <a:ln w="2540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3617" y="2526381"/>
            <a:ext cx="98383" cy="597819"/>
          </a:xfrm>
          <a:prstGeom prst="line">
            <a:avLst/>
          </a:prstGeom>
          <a:ln w="25400">
            <a:solidFill>
              <a:srgbClr val="4A7EBB"/>
            </a:solidFill>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1899736"/>
            <a:ext cx="20383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flipV="1">
            <a:off x="5181600" y="2233111"/>
            <a:ext cx="1047750" cy="16042"/>
          </a:xfrm>
          <a:prstGeom prst="line">
            <a:avLst/>
          </a:prstGeom>
          <a:ln w="25400">
            <a:solidFill>
              <a:srgbClr val="87AAD2"/>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p:nvPr/>
        </p:nvCxnSpPr>
        <p:spPr>
          <a:xfrm flipH="1">
            <a:off x="5410200" y="2249153"/>
            <a:ext cx="76200" cy="722647"/>
          </a:xfrm>
          <a:prstGeom prst="line">
            <a:avLst/>
          </a:prstGeom>
          <a:ln w="25400">
            <a:solidFill>
              <a:srgbClr val="87AAD2"/>
            </a:solidFill>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724400"/>
            <a:ext cx="28860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58" name="Straight Connector 2057"/>
          <p:cNvCxnSpPr/>
          <p:nvPr/>
        </p:nvCxnSpPr>
        <p:spPr>
          <a:xfrm>
            <a:off x="5181599" y="4696326"/>
            <a:ext cx="838201" cy="0"/>
          </a:xfrm>
          <a:prstGeom prst="line">
            <a:avLst/>
          </a:prstGeom>
          <a:ln w="25400">
            <a:solidFill>
              <a:srgbClr val="BCCEE4"/>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p:nvPr/>
        </p:nvCxnSpPr>
        <p:spPr>
          <a:xfrm flipH="1" flipV="1">
            <a:off x="5486400" y="4260934"/>
            <a:ext cx="114299" cy="435392"/>
          </a:xfrm>
          <a:prstGeom prst="line">
            <a:avLst/>
          </a:prstGeom>
          <a:ln w="25400">
            <a:solidFill>
              <a:srgbClr val="BCCEE4"/>
            </a:solidFill>
          </a:ln>
        </p:spPr>
        <p:style>
          <a:lnRef idx="1">
            <a:schemeClr val="accent1"/>
          </a:lnRef>
          <a:fillRef idx="0">
            <a:schemeClr val="accent1"/>
          </a:fillRef>
          <a:effectRef idx="0">
            <a:schemeClr val="accent1"/>
          </a:effectRef>
          <a:fontRef idx="minor">
            <a:schemeClr val="tx1"/>
          </a:fontRef>
        </p:style>
      </p:cxnSp>
      <p:pic>
        <p:nvPicPr>
          <p:cNvPr id="308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3059530"/>
            <a:ext cx="19431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64" name="Straight Connector 2063"/>
          <p:cNvCxnSpPr/>
          <p:nvPr/>
        </p:nvCxnSpPr>
        <p:spPr>
          <a:xfrm flipH="1">
            <a:off x="6705600" y="3424738"/>
            <a:ext cx="971550" cy="0"/>
          </a:xfrm>
          <a:prstGeom prst="line">
            <a:avLst/>
          </a:prstGeom>
          <a:ln w="25400">
            <a:solidFill>
              <a:srgbClr val="DDE5F0"/>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p:cNvCxnSpPr/>
          <p:nvPr/>
        </p:nvCxnSpPr>
        <p:spPr>
          <a:xfrm flipH="1">
            <a:off x="6019800" y="3424738"/>
            <a:ext cx="990600" cy="318587"/>
          </a:xfrm>
          <a:prstGeom prst="line">
            <a:avLst/>
          </a:prstGeom>
          <a:ln w="25400">
            <a:solidFill>
              <a:srgbClr val="DDE5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4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050"/>
                                        </p:tgtEl>
                                      </p:cBhvr>
                                    </p:animEffect>
                                    <p:set>
                                      <p:cBhvr>
                                        <p:cTn id="7" dur="1" fill="hold">
                                          <p:stCondLst>
                                            <p:cond delay="249"/>
                                          </p:stCondLst>
                                        </p:cTn>
                                        <p:tgtEl>
                                          <p:spTgt spid="205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14"/>
                                        </p:tgtEl>
                                      </p:cBhvr>
                                    </p:animEffect>
                                    <p:set>
                                      <p:cBhvr>
                                        <p:cTn id="10" dur="1" fill="hold">
                                          <p:stCondLst>
                                            <p:cond delay="24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50"/>
                                        <p:tgtEl>
                                          <p:spTgt spid="8"/>
                                        </p:tgtEl>
                                      </p:cBhvr>
                                    </p:animEffect>
                                    <p:set>
                                      <p:cBhvr>
                                        <p:cTn id="13" dur="1" fill="hold">
                                          <p:stCondLst>
                                            <p:cond delay="24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50"/>
                                        <p:tgtEl>
                                          <p:spTgt spid="3076"/>
                                        </p:tgtEl>
                                      </p:cBhvr>
                                    </p:animEffect>
                                    <p:set>
                                      <p:cBhvr>
                                        <p:cTn id="16" dur="1" fill="hold">
                                          <p:stCondLst>
                                            <p:cond delay="249"/>
                                          </p:stCondLst>
                                        </p:cTn>
                                        <p:tgtEl>
                                          <p:spTgt spid="307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250"/>
                                        <p:tgtEl>
                                          <p:spTgt spid="3074"/>
                                        </p:tgtEl>
                                      </p:cBhvr>
                                    </p:animEffect>
                                  </p:childTnLst>
                                </p:cTn>
                              </p:par>
                            </p:childTnLst>
                          </p:cTn>
                        </p:par>
                        <p:par>
                          <p:cTn id="20" fill="hold">
                            <p:stCondLst>
                              <p:cond delay="250"/>
                            </p:stCondLst>
                            <p:childTnLst>
                              <p:par>
                                <p:cTn id="21" presetID="10" presetClass="entr" presetSubtype="0" fill="hold" nodeType="after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par>
                                <p:cTn id="24" presetID="10" presetClass="entr" presetSubtype="0" fill="hold"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5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50"/>
                                        <p:tgtEl>
                                          <p:spTgt spid="21"/>
                                        </p:tgtEl>
                                      </p:cBhvr>
                                    </p:animEffect>
                                    <p:set>
                                      <p:cBhvr>
                                        <p:cTn id="34" dur="1" fill="hold">
                                          <p:stCondLst>
                                            <p:cond delay="249"/>
                                          </p:stCondLst>
                                        </p:cTn>
                                        <p:tgtEl>
                                          <p:spTgt spid="2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50"/>
                                        <p:tgtEl>
                                          <p:spTgt spid="19"/>
                                        </p:tgtEl>
                                      </p:cBhvr>
                                    </p:animEffect>
                                    <p:set>
                                      <p:cBhvr>
                                        <p:cTn id="37" dur="1" fill="hold">
                                          <p:stCondLst>
                                            <p:cond delay="24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4"/>
                                        </p:tgtEl>
                                      </p:cBhvr>
                                    </p:animEffect>
                                    <p:set>
                                      <p:cBhvr>
                                        <p:cTn id="40" dur="1" fill="hold">
                                          <p:stCondLst>
                                            <p:cond delay="249"/>
                                          </p:stCondLst>
                                        </p:cTn>
                                        <p:tgtEl>
                                          <p:spTgt spid="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fade">
                                      <p:cBhvr>
                                        <p:cTn id="43" dur="250"/>
                                        <p:tgtEl>
                                          <p:spTgt spid="3077"/>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5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5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50"/>
                                        <p:tgtEl>
                                          <p:spTgt spid="3077"/>
                                        </p:tgtEl>
                                      </p:cBhvr>
                                    </p:animEffect>
                                    <p:set>
                                      <p:cBhvr>
                                        <p:cTn id="54" dur="1" fill="hold">
                                          <p:stCondLst>
                                            <p:cond delay="249"/>
                                          </p:stCondLst>
                                        </p:cTn>
                                        <p:tgtEl>
                                          <p:spTgt spid="307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50"/>
                                        <p:tgtEl>
                                          <p:spTgt spid="24"/>
                                        </p:tgtEl>
                                      </p:cBhvr>
                                    </p:animEffect>
                                    <p:set>
                                      <p:cBhvr>
                                        <p:cTn id="57" dur="1" fill="hold">
                                          <p:stCondLst>
                                            <p:cond delay="24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50"/>
                                        <p:tgtEl>
                                          <p:spTgt spid="28"/>
                                        </p:tgtEl>
                                      </p:cBhvr>
                                    </p:animEffect>
                                    <p:set>
                                      <p:cBhvr>
                                        <p:cTn id="60" dur="1" fill="hold">
                                          <p:stCondLst>
                                            <p:cond delay="249"/>
                                          </p:stCondLst>
                                        </p:cTn>
                                        <p:tgtEl>
                                          <p:spTgt spid="28"/>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078"/>
                                        </p:tgtEl>
                                        <p:attrNameLst>
                                          <p:attrName>style.visibility</p:attrName>
                                        </p:attrNameLst>
                                      </p:cBhvr>
                                      <p:to>
                                        <p:strVal val="visible"/>
                                      </p:to>
                                    </p:set>
                                    <p:animEffect transition="in" filter="fade">
                                      <p:cBhvr>
                                        <p:cTn id="63" dur="250"/>
                                        <p:tgtEl>
                                          <p:spTgt spid="3078"/>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5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2053"/>
                                        </p:tgtEl>
                                        <p:attrNameLst>
                                          <p:attrName>style.visibility</p:attrName>
                                        </p:attrNameLst>
                                      </p:cBhvr>
                                      <p:to>
                                        <p:strVal val="visible"/>
                                      </p:to>
                                    </p:set>
                                    <p:animEffect transition="in" filter="fade">
                                      <p:cBhvr>
                                        <p:cTn id="69" dur="250"/>
                                        <p:tgtEl>
                                          <p:spTgt spid="205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250"/>
                                        <p:tgtEl>
                                          <p:spTgt spid="3078"/>
                                        </p:tgtEl>
                                      </p:cBhvr>
                                    </p:animEffect>
                                    <p:set>
                                      <p:cBhvr>
                                        <p:cTn id="74" dur="1" fill="hold">
                                          <p:stCondLst>
                                            <p:cond delay="249"/>
                                          </p:stCondLst>
                                        </p:cTn>
                                        <p:tgtEl>
                                          <p:spTgt spid="307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50"/>
                                        <p:tgtEl>
                                          <p:spTgt spid="31"/>
                                        </p:tgtEl>
                                      </p:cBhvr>
                                    </p:animEffect>
                                    <p:set>
                                      <p:cBhvr>
                                        <p:cTn id="77" dur="1" fill="hold">
                                          <p:stCondLst>
                                            <p:cond delay="249"/>
                                          </p:stCondLst>
                                        </p:cTn>
                                        <p:tgtEl>
                                          <p:spTgt spid="3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50"/>
                                        <p:tgtEl>
                                          <p:spTgt spid="2053"/>
                                        </p:tgtEl>
                                      </p:cBhvr>
                                    </p:animEffect>
                                    <p:set>
                                      <p:cBhvr>
                                        <p:cTn id="80" dur="1" fill="hold">
                                          <p:stCondLst>
                                            <p:cond delay="249"/>
                                          </p:stCondLst>
                                        </p:cTn>
                                        <p:tgtEl>
                                          <p:spTgt spid="2053"/>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3079"/>
                                        </p:tgtEl>
                                        <p:attrNameLst>
                                          <p:attrName>style.visibility</p:attrName>
                                        </p:attrNameLst>
                                      </p:cBhvr>
                                      <p:to>
                                        <p:strVal val="visible"/>
                                      </p:to>
                                    </p:set>
                                    <p:animEffect transition="in" filter="fade">
                                      <p:cBhvr>
                                        <p:cTn id="83" dur="250"/>
                                        <p:tgtEl>
                                          <p:spTgt spid="3079"/>
                                        </p:tgtEl>
                                      </p:cBhvr>
                                    </p:animEffect>
                                  </p:childTnLst>
                                </p:cTn>
                              </p:par>
                              <p:par>
                                <p:cTn id="84" presetID="10" presetClass="entr" presetSubtype="0" fill="hold" nodeType="withEffect">
                                  <p:stCondLst>
                                    <p:cond delay="0"/>
                                  </p:stCondLst>
                                  <p:childTnLst>
                                    <p:set>
                                      <p:cBhvr>
                                        <p:cTn id="85" dur="1" fill="hold">
                                          <p:stCondLst>
                                            <p:cond delay="0"/>
                                          </p:stCondLst>
                                        </p:cTn>
                                        <p:tgtEl>
                                          <p:spTgt spid="2061"/>
                                        </p:tgtEl>
                                        <p:attrNameLst>
                                          <p:attrName>style.visibility</p:attrName>
                                        </p:attrNameLst>
                                      </p:cBhvr>
                                      <p:to>
                                        <p:strVal val="visible"/>
                                      </p:to>
                                    </p:set>
                                    <p:animEffect transition="in" filter="fade">
                                      <p:cBhvr>
                                        <p:cTn id="86" dur="250"/>
                                        <p:tgtEl>
                                          <p:spTgt spid="2061"/>
                                        </p:tgtEl>
                                      </p:cBhvr>
                                    </p:animEffect>
                                  </p:childTnLst>
                                </p:cTn>
                              </p:par>
                              <p:par>
                                <p:cTn id="87" presetID="10" presetClass="entr" presetSubtype="0" fill="hold" nodeType="withEffect">
                                  <p:stCondLst>
                                    <p:cond delay="0"/>
                                  </p:stCondLst>
                                  <p:childTnLst>
                                    <p:set>
                                      <p:cBhvr>
                                        <p:cTn id="88" dur="1" fill="hold">
                                          <p:stCondLst>
                                            <p:cond delay="0"/>
                                          </p:stCondLst>
                                        </p:cTn>
                                        <p:tgtEl>
                                          <p:spTgt spid="2058"/>
                                        </p:tgtEl>
                                        <p:attrNameLst>
                                          <p:attrName>style.visibility</p:attrName>
                                        </p:attrNameLst>
                                      </p:cBhvr>
                                      <p:to>
                                        <p:strVal val="visible"/>
                                      </p:to>
                                    </p:set>
                                    <p:animEffect transition="in" filter="fade">
                                      <p:cBhvr>
                                        <p:cTn id="89" dur="250"/>
                                        <p:tgtEl>
                                          <p:spTgt spid="205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250"/>
                                        <p:tgtEl>
                                          <p:spTgt spid="3079"/>
                                        </p:tgtEl>
                                      </p:cBhvr>
                                    </p:animEffect>
                                    <p:set>
                                      <p:cBhvr>
                                        <p:cTn id="94" dur="1" fill="hold">
                                          <p:stCondLst>
                                            <p:cond delay="249"/>
                                          </p:stCondLst>
                                        </p:cTn>
                                        <p:tgtEl>
                                          <p:spTgt spid="307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50"/>
                                        <p:tgtEl>
                                          <p:spTgt spid="2058"/>
                                        </p:tgtEl>
                                      </p:cBhvr>
                                    </p:animEffect>
                                    <p:set>
                                      <p:cBhvr>
                                        <p:cTn id="97" dur="1" fill="hold">
                                          <p:stCondLst>
                                            <p:cond delay="249"/>
                                          </p:stCondLst>
                                        </p:cTn>
                                        <p:tgtEl>
                                          <p:spTgt spid="205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50"/>
                                        <p:tgtEl>
                                          <p:spTgt spid="2061"/>
                                        </p:tgtEl>
                                      </p:cBhvr>
                                    </p:animEffect>
                                    <p:set>
                                      <p:cBhvr>
                                        <p:cTn id="100" dur="1" fill="hold">
                                          <p:stCondLst>
                                            <p:cond delay="249"/>
                                          </p:stCondLst>
                                        </p:cTn>
                                        <p:tgtEl>
                                          <p:spTgt spid="2061"/>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3080"/>
                                        </p:tgtEl>
                                        <p:attrNameLst>
                                          <p:attrName>style.visibility</p:attrName>
                                        </p:attrNameLst>
                                      </p:cBhvr>
                                      <p:to>
                                        <p:strVal val="visible"/>
                                      </p:to>
                                    </p:set>
                                    <p:animEffect transition="in" filter="fade">
                                      <p:cBhvr>
                                        <p:cTn id="103" dur="250"/>
                                        <p:tgtEl>
                                          <p:spTgt spid="3080"/>
                                        </p:tgtEl>
                                      </p:cBhvr>
                                    </p:animEffect>
                                  </p:childTnLst>
                                </p:cTn>
                              </p:par>
                              <p:par>
                                <p:cTn id="104" presetID="10" presetClass="entr" presetSubtype="0" fill="hold" nodeType="withEffect">
                                  <p:stCondLst>
                                    <p:cond delay="0"/>
                                  </p:stCondLst>
                                  <p:childTnLst>
                                    <p:set>
                                      <p:cBhvr>
                                        <p:cTn id="105" dur="1" fill="hold">
                                          <p:stCondLst>
                                            <p:cond delay="0"/>
                                          </p:stCondLst>
                                        </p:cTn>
                                        <p:tgtEl>
                                          <p:spTgt spid="2064"/>
                                        </p:tgtEl>
                                        <p:attrNameLst>
                                          <p:attrName>style.visibility</p:attrName>
                                        </p:attrNameLst>
                                      </p:cBhvr>
                                      <p:to>
                                        <p:strVal val="visible"/>
                                      </p:to>
                                    </p:set>
                                    <p:animEffect transition="in" filter="fade">
                                      <p:cBhvr>
                                        <p:cTn id="106" dur="250"/>
                                        <p:tgtEl>
                                          <p:spTgt spid="2064"/>
                                        </p:tgtEl>
                                      </p:cBhvr>
                                    </p:animEffect>
                                  </p:childTnLst>
                                </p:cTn>
                              </p:par>
                              <p:par>
                                <p:cTn id="107" presetID="10" presetClass="entr" presetSubtype="0" fill="hold" nodeType="withEffect">
                                  <p:stCondLst>
                                    <p:cond delay="0"/>
                                  </p:stCondLst>
                                  <p:childTnLst>
                                    <p:set>
                                      <p:cBhvr>
                                        <p:cTn id="108" dur="1" fill="hold">
                                          <p:stCondLst>
                                            <p:cond delay="0"/>
                                          </p:stCondLst>
                                        </p:cTn>
                                        <p:tgtEl>
                                          <p:spTgt spid="2066"/>
                                        </p:tgtEl>
                                        <p:attrNameLst>
                                          <p:attrName>style.visibility</p:attrName>
                                        </p:attrNameLst>
                                      </p:cBhvr>
                                      <p:to>
                                        <p:strVal val="visible"/>
                                      </p:to>
                                    </p:set>
                                    <p:animEffect transition="in" filter="fade">
                                      <p:cBhvr>
                                        <p:cTn id="109" dur="25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228600"/>
            <a:ext cx="8153400" cy="15240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400" dirty="0" smtClean="0">
                <a:solidFill>
                  <a:schemeClr val="accent1">
                    <a:lumMod val="75000"/>
                  </a:schemeClr>
                </a:solidFill>
              </a:rPr>
              <a:t>This emphasis on non-academic skills means the community focus groups are largely in agreement with the national business community.  Nationally, of the non-academic skills, employers prefer:</a:t>
            </a:r>
            <a:endParaRPr lang="en-US" sz="2400" dirty="0">
              <a:solidFill>
                <a:schemeClr val="accent1">
                  <a:lumMod val="75000"/>
                </a:schemeClr>
              </a:solidFill>
            </a:endParaRPr>
          </a:p>
        </p:txBody>
      </p:sp>
      <p:sp>
        <p:nvSpPr>
          <p:cNvPr id="3" name="Content Placeholder 2"/>
          <p:cNvSpPr>
            <a:spLocks noGrp="1"/>
          </p:cNvSpPr>
          <p:nvPr>
            <p:ph idx="1"/>
          </p:nvPr>
        </p:nvSpPr>
        <p:spPr>
          <a:xfrm>
            <a:off x="914400" y="1905000"/>
            <a:ext cx="6553200" cy="2667000"/>
          </a:xfrm>
        </p:spPr>
        <p:txBody>
          <a:bodyPr>
            <a:noAutofit/>
          </a:bodyPr>
          <a:lstStyle/>
          <a:p>
            <a:pPr marL="514350" indent="-514350">
              <a:buFont typeface="+mj-lt"/>
              <a:buAutoNum type="arabicPeriod"/>
            </a:pPr>
            <a:r>
              <a:rPr lang="en-US" sz="2800" dirty="0" smtClean="0"/>
              <a:t>Conscientiousness </a:t>
            </a:r>
          </a:p>
          <a:p>
            <a:pPr marL="0" indent="0">
              <a:buNone/>
            </a:pPr>
            <a:r>
              <a:rPr lang="en-US" sz="2800" dirty="0"/>
              <a:t>	</a:t>
            </a:r>
            <a:r>
              <a:rPr lang="en-US" sz="2800" dirty="0" smtClean="0"/>
              <a:t>(esp. dependability, integrity)</a:t>
            </a:r>
            <a:endParaRPr lang="en-US" sz="2800" dirty="0"/>
          </a:p>
          <a:p>
            <a:pPr marL="514350" indent="-514350">
              <a:buFont typeface="+mj-lt"/>
              <a:buAutoNum type="arabicPeriod" startAt="2"/>
            </a:pPr>
            <a:r>
              <a:rPr lang="en-US" sz="2800" dirty="0" smtClean="0"/>
              <a:t>Agreeableness </a:t>
            </a:r>
          </a:p>
          <a:p>
            <a:pPr marL="400050" lvl="1" indent="0">
              <a:buNone/>
            </a:pPr>
            <a:r>
              <a:rPr lang="en-US" dirty="0" smtClean="0"/>
              <a:t>	(esp</a:t>
            </a:r>
            <a:r>
              <a:rPr lang="en-US" dirty="0"/>
              <a:t>.</a:t>
            </a:r>
            <a:r>
              <a:rPr lang="en-US" dirty="0" smtClean="0"/>
              <a:t> cooperation</a:t>
            </a:r>
            <a:r>
              <a:rPr lang="en-US" dirty="0"/>
              <a:t>, </a:t>
            </a:r>
            <a:r>
              <a:rPr lang="en-US" dirty="0" smtClean="0"/>
              <a:t>teamwork)</a:t>
            </a:r>
            <a:endParaRPr lang="en-US" dirty="0"/>
          </a:p>
          <a:p>
            <a:pPr marL="514350" indent="-514350">
              <a:buFont typeface="+mj-lt"/>
              <a:buAutoNum type="arabicPeriod" startAt="2"/>
            </a:pPr>
            <a:r>
              <a:rPr lang="en-US" sz="2800" dirty="0" smtClean="0"/>
              <a:t>Emotional </a:t>
            </a:r>
            <a:r>
              <a:rPr lang="en-US" sz="2800" dirty="0"/>
              <a:t>Stability </a:t>
            </a:r>
            <a:endParaRPr lang="en-US" sz="2800" dirty="0" smtClean="0"/>
          </a:p>
          <a:p>
            <a:pPr marL="0" indent="0">
              <a:buNone/>
            </a:pPr>
            <a:r>
              <a:rPr lang="en-US" sz="2800" dirty="0"/>
              <a:t>	</a:t>
            </a:r>
            <a:r>
              <a:rPr lang="en-US" sz="2800" dirty="0" smtClean="0"/>
              <a:t>(esp. self control, </a:t>
            </a:r>
            <a:r>
              <a:rPr lang="en-US" sz="2800" dirty="0">
                <a:solidFill>
                  <a:prstClr val="black"/>
                </a:solidFill>
              </a:rPr>
              <a:t>stress </a:t>
            </a:r>
            <a:r>
              <a:rPr lang="en-US" sz="2800" dirty="0" smtClean="0">
                <a:solidFill>
                  <a:prstClr val="black"/>
                </a:solidFill>
              </a:rPr>
              <a:t>tolerance</a:t>
            </a:r>
            <a:r>
              <a:rPr lang="en-US" sz="2800" dirty="0" smtClean="0"/>
              <a:t>) </a:t>
            </a:r>
            <a:endParaRPr lang="en-US" sz="2800" dirty="0"/>
          </a:p>
        </p:txBody>
      </p:sp>
      <p:sp>
        <p:nvSpPr>
          <p:cNvPr id="4" name="TextBox 3"/>
          <p:cNvSpPr txBox="1"/>
          <p:nvPr/>
        </p:nvSpPr>
        <p:spPr>
          <a:xfrm>
            <a:off x="533400" y="5181600"/>
            <a:ext cx="7785100" cy="1446550"/>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rtlCol="0">
            <a:spAutoFit/>
          </a:bodyPr>
          <a:lstStyle/>
          <a:p>
            <a:r>
              <a:rPr lang="en-US" sz="2200" dirty="0" smtClean="0">
                <a:solidFill>
                  <a:schemeClr val="accent1">
                    <a:lumMod val="75000"/>
                  </a:schemeClr>
                </a:solidFill>
              </a:rPr>
              <a:t>Paul </a:t>
            </a:r>
            <a:r>
              <a:rPr lang="en-US" sz="2200" dirty="0" err="1" smtClean="0">
                <a:solidFill>
                  <a:schemeClr val="accent1">
                    <a:lumMod val="75000"/>
                  </a:schemeClr>
                </a:solidFill>
              </a:rPr>
              <a:t>Sackett</a:t>
            </a:r>
            <a:r>
              <a:rPr lang="en-US" sz="2200" dirty="0" smtClean="0">
                <a:solidFill>
                  <a:schemeClr val="accent1">
                    <a:lumMod val="75000"/>
                  </a:schemeClr>
                </a:solidFill>
              </a:rPr>
              <a:t>, Univ. of Minnesota psychologist, combined different national employer data sources and found that employers rated the above non-academic skills above all others, across all educational levels, from dropouts to PhDs.</a:t>
            </a:r>
          </a:p>
        </p:txBody>
      </p:sp>
    </p:spTree>
    <p:extLst>
      <p:ext uri="{BB962C8B-B14F-4D97-AF65-F5344CB8AC3E}">
        <p14:creationId xmlns:p14="http://schemas.microsoft.com/office/powerpoint/2010/main" val="31041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57245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8" y="3417570"/>
            <a:ext cx="21050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828800"/>
            <a:ext cx="54197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905000"/>
            <a:ext cx="18573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416493" y="2286000"/>
            <a:ext cx="707707" cy="1131570"/>
          </a:xfrm>
          <a:prstGeom prst="straightConnector1">
            <a:avLst/>
          </a:prstGeom>
          <a:ln w="28575">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648200"/>
            <a:ext cx="45243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2268" y="4787265"/>
            <a:ext cx="13811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416493" y="3657600"/>
            <a:ext cx="631507" cy="1143000"/>
          </a:xfrm>
          <a:prstGeom prst="straightConnector1">
            <a:avLst/>
          </a:prstGeom>
          <a:ln w="28575">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411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838200"/>
            <a:ext cx="23336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152400"/>
            <a:ext cx="5867400" cy="584835"/>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What does </a:t>
            </a:r>
            <a:r>
              <a:rPr lang="en-US" sz="2800" i="1" dirty="0" smtClean="0">
                <a:solidFill>
                  <a:schemeClr val="accent1">
                    <a:lumMod val="75000"/>
                  </a:schemeClr>
                </a:solidFill>
              </a:rPr>
              <a:t>conscientiousness</a:t>
            </a:r>
            <a:r>
              <a:rPr lang="en-US" sz="2800" dirty="0" smtClean="0">
                <a:solidFill>
                  <a:schemeClr val="accent1">
                    <a:lumMod val="75000"/>
                  </a:schemeClr>
                </a:solidFill>
              </a:rPr>
              <a:t> include?</a:t>
            </a:r>
            <a:endParaRPr lang="en-US" sz="2800" dirty="0">
              <a:solidFill>
                <a:schemeClr val="accent1">
                  <a:lumMod val="75000"/>
                </a:schemeClr>
              </a:solidFill>
            </a:endParaRPr>
          </a:p>
        </p:txBody>
      </p:sp>
      <p:cxnSp>
        <p:nvCxnSpPr>
          <p:cNvPr id="9" name="Straight Arrow Connector 8"/>
          <p:cNvCxnSpPr/>
          <p:nvPr/>
        </p:nvCxnSpPr>
        <p:spPr>
          <a:xfrm flipV="1">
            <a:off x="4905375" y="1219200"/>
            <a:ext cx="290512" cy="838200"/>
          </a:xfrm>
          <a:prstGeom prst="straightConnector1">
            <a:avLst/>
          </a:prstGeom>
          <a:ln w="28575">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4111"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083" y="561975"/>
            <a:ext cx="21431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V="1">
            <a:off x="4905375" y="1905000"/>
            <a:ext cx="681037" cy="233362"/>
          </a:xfrm>
          <a:prstGeom prst="straightConnector1">
            <a:avLst/>
          </a:prstGeom>
          <a:ln w="28575">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4116"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8332" y="1726406"/>
            <a:ext cx="1409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7"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8032" y="1671637"/>
            <a:ext cx="19907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9"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4682" y="2399823"/>
            <a:ext cx="21240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4905375" y="2286000"/>
            <a:ext cx="581025" cy="261937"/>
          </a:xfrm>
          <a:prstGeom prst="straightConnector1">
            <a:avLst/>
          </a:prstGeom>
          <a:ln w="28575">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4118"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307" y="2416968"/>
            <a:ext cx="16097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a:stCxn id="4107" idx="3"/>
          </p:cNvCxnSpPr>
          <p:nvPr/>
        </p:nvCxnSpPr>
        <p:spPr>
          <a:xfrm flipV="1">
            <a:off x="4283393" y="3886200"/>
            <a:ext cx="874394" cy="1124903"/>
          </a:xfrm>
          <a:prstGeom prst="straightConnector1">
            <a:avLst/>
          </a:prstGeom>
          <a:ln w="28575">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1562" y="3444991"/>
            <a:ext cx="1209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1509" y="3417570"/>
            <a:ext cx="17621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7180" y="4715827"/>
            <a:ext cx="13906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endCxn id="1031" idx="1"/>
          </p:cNvCxnSpPr>
          <p:nvPr/>
        </p:nvCxnSpPr>
        <p:spPr>
          <a:xfrm flipV="1">
            <a:off x="4283393" y="4863465"/>
            <a:ext cx="833787" cy="147637"/>
          </a:xfrm>
          <a:prstGeom prst="straightConnector1">
            <a:avLst/>
          </a:prstGeom>
          <a:ln w="25400">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0081" y="4715827"/>
            <a:ext cx="26574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60632" y="5649328"/>
            <a:ext cx="8953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a:off x="4283393" y="5025389"/>
            <a:ext cx="874394" cy="623939"/>
          </a:xfrm>
          <a:prstGeom prst="straightConnector1">
            <a:avLst/>
          </a:prstGeom>
          <a:ln w="25400">
            <a:solidFill>
              <a:srgbClr val="96000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47246" y="5649328"/>
            <a:ext cx="1390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9655" y="3789045"/>
            <a:ext cx="6286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56343" y="2286000"/>
            <a:ext cx="6286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98837" y="5187313"/>
            <a:ext cx="5334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4818" y="1209675"/>
            <a:ext cx="5429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02921" y="1647825"/>
            <a:ext cx="7239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05525" y="2704147"/>
            <a:ext cx="5334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29237" y="3741536"/>
            <a:ext cx="5143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96697" y="4696777"/>
            <a:ext cx="4953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54638" y="6050280"/>
            <a:ext cx="4476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3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5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101"/>
                                        </p:tgtEl>
                                      </p:cBhvr>
                                    </p:animEffect>
                                    <p:set>
                                      <p:cBhvr>
                                        <p:cTn id="12" dur="1" fill="hold">
                                          <p:stCondLst>
                                            <p:cond delay="249"/>
                                          </p:stCondLst>
                                        </p:cTn>
                                        <p:tgtEl>
                                          <p:spTgt spid="410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250"/>
                                        <p:tgtEl>
                                          <p:spTgt spid="410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fade">
                                      <p:cBhvr>
                                        <p:cTn id="21" dur="25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50"/>
                                        <p:tgtEl>
                                          <p:spTgt spid="4104"/>
                                        </p:tgtEl>
                                      </p:cBhvr>
                                    </p:animEffect>
                                    <p:set>
                                      <p:cBhvr>
                                        <p:cTn id="26" dur="1" fill="hold">
                                          <p:stCondLst>
                                            <p:cond delay="249"/>
                                          </p:stCondLst>
                                        </p:cTn>
                                        <p:tgtEl>
                                          <p:spTgt spid="410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105"/>
                                        </p:tgtEl>
                                        <p:attrNameLst>
                                          <p:attrName>style.visibility</p:attrName>
                                        </p:attrNameLst>
                                      </p:cBhvr>
                                      <p:to>
                                        <p:strVal val="visible"/>
                                      </p:to>
                                    </p:set>
                                    <p:animEffect transition="in" filter="fade">
                                      <p:cBhvr>
                                        <p:cTn id="29" dur="250"/>
                                        <p:tgtEl>
                                          <p:spTgt spid="4105"/>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4106"/>
                                        </p:tgtEl>
                                        <p:attrNameLst>
                                          <p:attrName>style.visibility</p:attrName>
                                        </p:attrNameLst>
                                      </p:cBhvr>
                                      <p:to>
                                        <p:strVal val="visible"/>
                                      </p:to>
                                    </p:set>
                                    <p:animEffect transition="in" filter="fade">
                                      <p:cBhvr>
                                        <p:cTn id="35" dur="250"/>
                                        <p:tgtEl>
                                          <p:spTgt spid="41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50"/>
                                        <p:tgtEl>
                                          <p:spTgt spid="4106"/>
                                        </p:tgtEl>
                                      </p:cBhvr>
                                    </p:animEffect>
                                    <p:set>
                                      <p:cBhvr>
                                        <p:cTn id="40" dur="1" fill="hold">
                                          <p:stCondLst>
                                            <p:cond delay="249"/>
                                          </p:stCondLst>
                                        </p:cTn>
                                        <p:tgtEl>
                                          <p:spTgt spid="410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107"/>
                                        </p:tgtEl>
                                        <p:attrNameLst>
                                          <p:attrName>style.visibility</p:attrName>
                                        </p:attrNameLst>
                                      </p:cBhvr>
                                      <p:to>
                                        <p:strVal val="visible"/>
                                      </p:to>
                                    </p:set>
                                    <p:animEffect transition="in" filter="fade">
                                      <p:cBhvr>
                                        <p:cTn id="43" dur="250"/>
                                        <p:tgtEl>
                                          <p:spTgt spid="4107"/>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5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4110"/>
                                        </p:tgtEl>
                                        <p:attrNameLst>
                                          <p:attrName>style.visibility</p:attrName>
                                        </p:attrNameLst>
                                      </p:cBhvr>
                                      <p:to>
                                        <p:strVal val="visible"/>
                                      </p:to>
                                    </p:set>
                                    <p:animEffect transition="in" filter="fade">
                                      <p:cBhvr>
                                        <p:cTn id="49" dur="250"/>
                                        <p:tgtEl>
                                          <p:spTgt spid="4110"/>
                                        </p:tgtEl>
                                      </p:cBhvr>
                                    </p:animEffect>
                                  </p:childTnLst>
                                </p:cTn>
                              </p:par>
                              <p:par>
                                <p:cTn id="50" presetID="10" presetClass="entr" presetSubtype="0" fill="hold" nodeType="withEffect">
                                  <p:stCondLst>
                                    <p:cond delay="0"/>
                                  </p:stCondLst>
                                  <p:childTnLst>
                                    <p:set>
                                      <p:cBhvr>
                                        <p:cTn id="51" dur="1" fill="hold">
                                          <p:stCondLst>
                                            <p:cond delay="0"/>
                                          </p:stCondLst>
                                        </p:cTn>
                                        <p:tgtEl>
                                          <p:spTgt spid="4111"/>
                                        </p:tgtEl>
                                        <p:attrNameLst>
                                          <p:attrName>style.visibility</p:attrName>
                                        </p:attrNameLst>
                                      </p:cBhvr>
                                      <p:to>
                                        <p:strVal val="visible"/>
                                      </p:to>
                                    </p:set>
                                    <p:animEffect transition="in" filter="fade">
                                      <p:cBhvr>
                                        <p:cTn id="52" dur="250"/>
                                        <p:tgtEl>
                                          <p:spTgt spid="41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50"/>
                                        <p:tgtEl>
                                          <p:spTgt spid="4111"/>
                                        </p:tgtEl>
                                      </p:cBhvr>
                                    </p:animEffect>
                                    <p:set>
                                      <p:cBhvr>
                                        <p:cTn id="57" dur="1" fill="hold">
                                          <p:stCondLst>
                                            <p:cond delay="249"/>
                                          </p:stCondLst>
                                        </p:cTn>
                                        <p:tgtEl>
                                          <p:spTgt spid="4111"/>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25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4116"/>
                                        </p:tgtEl>
                                        <p:attrNameLst>
                                          <p:attrName>style.visibility</p:attrName>
                                        </p:attrNameLst>
                                      </p:cBhvr>
                                      <p:to>
                                        <p:strVal val="visible"/>
                                      </p:to>
                                    </p:set>
                                    <p:animEffect transition="in" filter="fade">
                                      <p:cBhvr>
                                        <p:cTn id="63" dur="250"/>
                                        <p:tgtEl>
                                          <p:spTgt spid="4116"/>
                                        </p:tgtEl>
                                      </p:cBhvr>
                                    </p:animEffect>
                                  </p:childTnLst>
                                </p:cTn>
                              </p:par>
                              <p:par>
                                <p:cTn id="64" presetID="10" presetClass="entr" presetSubtype="0" fill="hold" nodeType="withEffect">
                                  <p:stCondLst>
                                    <p:cond delay="0"/>
                                  </p:stCondLst>
                                  <p:childTnLst>
                                    <p:set>
                                      <p:cBhvr>
                                        <p:cTn id="65" dur="1" fill="hold">
                                          <p:stCondLst>
                                            <p:cond delay="0"/>
                                          </p:stCondLst>
                                        </p:cTn>
                                        <p:tgtEl>
                                          <p:spTgt spid="4117"/>
                                        </p:tgtEl>
                                        <p:attrNameLst>
                                          <p:attrName>style.visibility</p:attrName>
                                        </p:attrNameLst>
                                      </p:cBhvr>
                                      <p:to>
                                        <p:strVal val="visible"/>
                                      </p:to>
                                    </p:set>
                                    <p:animEffect transition="in" filter="fade">
                                      <p:cBhvr>
                                        <p:cTn id="66" dur="250"/>
                                        <p:tgtEl>
                                          <p:spTgt spid="41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50"/>
                                        <p:tgtEl>
                                          <p:spTgt spid="4117"/>
                                        </p:tgtEl>
                                      </p:cBhvr>
                                    </p:animEffect>
                                    <p:set>
                                      <p:cBhvr>
                                        <p:cTn id="71" dur="1" fill="hold">
                                          <p:stCondLst>
                                            <p:cond delay="249"/>
                                          </p:stCondLst>
                                        </p:cTn>
                                        <p:tgtEl>
                                          <p:spTgt spid="4117"/>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50"/>
                                        <p:tgtEl>
                                          <p:spTgt spid="19"/>
                                        </p:tgtEl>
                                      </p:cBhvr>
                                    </p:animEffect>
                                  </p:childTnLst>
                                </p:cTn>
                              </p:par>
                              <p:par>
                                <p:cTn id="75" presetID="10" presetClass="entr" presetSubtype="0" fill="hold" nodeType="withEffect">
                                  <p:stCondLst>
                                    <p:cond delay="0"/>
                                  </p:stCondLst>
                                  <p:childTnLst>
                                    <p:set>
                                      <p:cBhvr>
                                        <p:cTn id="76" dur="1" fill="hold">
                                          <p:stCondLst>
                                            <p:cond delay="0"/>
                                          </p:stCondLst>
                                        </p:cTn>
                                        <p:tgtEl>
                                          <p:spTgt spid="4118"/>
                                        </p:tgtEl>
                                        <p:attrNameLst>
                                          <p:attrName>style.visibility</p:attrName>
                                        </p:attrNameLst>
                                      </p:cBhvr>
                                      <p:to>
                                        <p:strVal val="visible"/>
                                      </p:to>
                                    </p:set>
                                    <p:animEffect transition="in" filter="fade">
                                      <p:cBhvr>
                                        <p:cTn id="77" dur="250"/>
                                        <p:tgtEl>
                                          <p:spTgt spid="4118"/>
                                        </p:tgtEl>
                                      </p:cBhvr>
                                    </p:animEffect>
                                  </p:childTnLst>
                                </p:cTn>
                              </p:par>
                              <p:par>
                                <p:cTn id="78" presetID="10" presetClass="entr" presetSubtype="0" fill="hold" nodeType="withEffect">
                                  <p:stCondLst>
                                    <p:cond delay="0"/>
                                  </p:stCondLst>
                                  <p:childTnLst>
                                    <p:set>
                                      <p:cBhvr>
                                        <p:cTn id="79" dur="1" fill="hold">
                                          <p:stCondLst>
                                            <p:cond delay="0"/>
                                          </p:stCondLst>
                                        </p:cTn>
                                        <p:tgtEl>
                                          <p:spTgt spid="4119"/>
                                        </p:tgtEl>
                                        <p:attrNameLst>
                                          <p:attrName>style.visibility</p:attrName>
                                        </p:attrNameLst>
                                      </p:cBhvr>
                                      <p:to>
                                        <p:strVal val="visible"/>
                                      </p:to>
                                    </p:set>
                                    <p:animEffect transition="in" filter="fade">
                                      <p:cBhvr>
                                        <p:cTn id="80" dur="250"/>
                                        <p:tgtEl>
                                          <p:spTgt spid="411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50"/>
                                        <p:tgtEl>
                                          <p:spTgt spid="4119"/>
                                        </p:tgtEl>
                                      </p:cBhvr>
                                    </p:animEffect>
                                    <p:set>
                                      <p:cBhvr>
                                        <p:cTn id="85" dur="1" fill="hold">
                                          <p:stCondLst>
                                            <p:cond delay="249"/>
                                          </p:stCondLst>
                                        </p:cTn>
                                        <p:tgtEl>
                                          <p:spTgt spid="4119"/>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250"/>
                                        <p:tgtEl>
                                          <p:spTgt spid="21"/>
                                        </p:tgtEl>
                                      </p:cBhvr>
                                    </p:animEffect>
                                  </p:childTnLst>
                                </p:cTn>
                              </p:par>
                              <p:par>
                                <p:cTn id="89" presetID="10"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250"/>
                                        <p:tgtEl>
                                          <p:spTgt spid="1027"/>
                                        </p:tgtEl>
                                      </p:cBhvr>
                                    </p:animEffect>
                                  </p:childTnLst>
                                </p:cTn>
                              </p:par>
                              <p:par>
                                <p:cTn id="92" presetID="10" presetClass="entr" presetSubtype="0" fill="hold" nodeType="withEffect">
                                  <p:stCondLst>
                                    <p:cond delay="0"/>
                                  </p:stCondLst>
                                  <p:childTnLst>
                                    <p:set>
                                      <p:cBhvr>
                                        <p:cTn id="93" dur="1" fill="hold">
                                          <p:stCondLst>
                                            <p:cond delay="0"/>
                                          </p:stCondLst>
                                        </p:cTn>
                                        <p:tgtEl>
                                          <p:spTgt spid="1028"/>
                                        </p:tgtEl>
                                        <p:attrNameLst>
                                          <p:attrName>style.visibility</p:attrName>
                                        </p:attrNameLst>
                                      </p:cBhvr>
                                      <p:to>
                                        <p:strVal val="visible"/>
                                      </p:to>
                                    </p:set>
                                    <p:animEffect transition="in" filter="fade">
                                      <p:cBhvr>
                                        <p:cTn id="94" dur="250"/>
                                        <p:tgtEl>
                                          <p:spTgt spid="10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250"/>
                                        <p:tgtEl>
                                          <p:spTgt spid="1028"/>
                                        </p:tgtEl>
                                      </p:cBhvr>
                                    </p:animEffect>
                                    <p:set>
                                      <p:cBhvr>
                                        <p:cTn id="99" dur="1" fill="hold">
                                          <p:stCondLst>
                                            <p:cond delay="249"/>
                                          </p:stCondLst>
                                        </p:cTn>
                                        <p:tgtEl>
                                          <p:spTgt spid="1028"/>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250"/>
                                        <p:tgtEl>
                                          <p:spTgt spid="11"/>
                                        </p:tgtEl>
                                      </p:cBhvr>
                                    </p:animEffect>
                                  </p:childTnLst>
                                </p:cTn>
                              </p:par>
                              <p:par>
                                <p:cTn id="103" presetID="10" presetClass="entr" presetSubtype="0" fill="hold" nodeType="withEffect">
                                  <p:stCondLst>
                                    <p:cond delay="0"/>
                                  </p:stCondLst>
                                  <p:childTnLst>
                                    <p:set>
                                      <p:cBhvr>
                                        <p:cTn id="104" dur="1" fill="hold">
                                          <p:stCondLst>
                                            <p:cond delay="0"/>
                                          </p:stCondLst>
                                        </p:cTn>
                                        <p:tgtEl>
                                          <p:spTgt spid="1031"/>
                                        </p:tgtEl>
                                        <p:attrNameLst>
                                          <p:attrName>style.visibility</p:attrName>
                                        </p:attrNameLst>
                                      </p:cBhvr>
                                      <p:to>
                                        <p:strVal val="visible"/>
                                      </p:to>
                                    </p:set>
                                    <p:animEffect transition="in" filter="fade">
                                      <p:cBhvr>
                                        <p:cTn id="105" dur="250"/>
                                        <p:tgtEl>
                                          <p:spTgt spid="1031"/>
                                        </p:tgtEl>
                                      </p:cBhvr>
                                    </p:animEffect>
                                  </p:childTnLst>
                                </p:cTn>
                              </p:par>
                              <p:par>
                                <p:cTn id="106" presetID="10" presetClass="entr" presetSubtype="0" fill="hold" nodeType="withEffect">
                                  <p:stCondLst>
                                    <p:cond delay="0"/>
                                  </p:stCondLst>
                                  <p:childTnLst>
                                    <p:set>
                                      <p:cBhvr>
                                        <p:cTn id="107" dur="1" fill="hold">
                                          <p:stCondLst>
                                            <p:cond delay="0"/>
                                          </p:stCondLst>
                                        </p:cTn>
                                        <p:tgtEl>
                                          <p:spTgt spid="1033"/>
                                        </p:tgtEl>
                                        <p:attrNameLst>
                                          <p:attrName>style.visibility</p:attrName>
                                        </p:attrNameLst>
                                      </p:cBhvr>
                                      <p:to>
                                        <p:strVal val="visible"/>
                                      </p:to>
                                    </p:set>
                                    <p:animEffect transition="in" filter="fade">
                                      <p:cBhvr>
                                        <p:cTn id="108" dur="250"/>
                                        <p:tgtEl>
                                          <p:spTgt spid="103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250"/>
                                        <p:tgtEl>
                                          <p:spTgt spid="1033"/>
                                        </p:tgtEl>
                                      </p:cBhvr>
                                    </p:animEffect>
                                    <p:set>
                                      <p:cBhvr>
                                        <p:cTn id="113" dur="1" fill="hold">
                                          <p:stCondLst>
                                            <p:cond delay="249"/>
                                          </p:stCondLst>
                                        </p:cTn>
                                        <p:tgtEl>
                                          <p:spTgt spid="1033"/>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250"/>
                                        <p:tgtEl>
                                          <p:spTgt spid="15"/>
                                        </p:tgtEl>
                                      </p:cBhvr>
                                    </p:animEffect>
                                  </p:childTnLst>
                                </p:cTn>
                              </p:par>
                              <p:par>
                                <p:cTn id="117" presetID="10" presetClass="entr" presetSubtype="0" fill="hold" nodeType="withEffect">
                                  <p:stCondLst>
                                    <p:cond delay="0"/>
                                  </p:stCondLst>
                                  <p:childTnLst>
                                    <p:set>
                                      <p:cBhvr>
                                        <p:cTn id="118" dur="1" fill="hold">
                                          <p:stCondLst>
                                            <p:cond delay="0"/>
                                          </p:stCondLst>
                                        </p:cTn>
                                        <p:tgtEl>
                                          <p:spTgt spid="1034"/>
                                        </p:tgtEl>
                                        <p:attrNameLst>
                                          <p:attrName>style.visibility</p:attrName>
                                        </p:attrNameLst>
                                      </p:cBhvr>
                                      <p:to>
                                        <p:strVal val="visible"/>
                                      </p:to>
                                    </p:set>
                                    <p:animEffect transition="in" filter="fade">
                                      <p:cBhvr>
                                        <p:cTn id="119" dur="250"/>
                                        <p:tgtEl>
                                          <p:spTgt spid="1034"/>
                                        </p:tgtEl>
                                      </p:cBhvr>
                                    </p:animEffect>
                                  </p:childTnLst>
                                </p:cTn>
                              </p:par>
                              <p:par>
                                <p:cTn id="120" presetID="10" presetClass="entr" presetSubtype="0" fill="hold" nodeType="withEffect">
                                  <p:stCondLst>
                                    <p:cond delay="0"/>
                                  </p:stCondLst>
                                  <p:childTnLst>
                                    <p:set>
                                      <p:cBhvr>
                                        <p:cTn id="121" dur="1" fill="hold">
                                          <p:stCondLst>
                                            <p:cond delay="0"/>
                                          </p:stCondLst>
                                        </p:cTn>
                                        <p:tgtEl>
                                          <p:spTgt spid="1035"/>
                                        </p:tgtEl>
                                        <p:attrNameLst>
                                          <p:attrName>style.visibility</p:attrName>
                                        </p:attrNameLst>
                                      </p:cBhvr>
                                      <p:to>
                                        <p:strVal val="visible"/>
                                      </p:to>
                                    </p:set>
                                    <p:animEffect transition="in" filter="fade">
                                      <p:cBhvr>
                                        <p:cTn id="122" dur="250"/>
                                        <p:tgtEl>
                                          <p:spTgt spid="103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250"/>
                                        <p:tgtEl>
                                          <p:spTgt spid="1035"/>
                                        </p:tgtEl>
                                      </p:cBhvr>
                                    </p:animEffect>
                                    <p:set>
                                      <p:cBhvr>
                                        <p:cTn id="127" dur="1" fill="hold">
                                          <p:stCondLst>
                                            <p:cond delay="249"/>
                                          </p:stCondLst>
                                        </p:cTn>
                                        <p:tgtEl>
                                          <p:spTgt spid="1035"/>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050"/>
                                        </p:tgtEl>
                                        <p:attrNameLst>
                                          <p:attrName>style.visibility</p:attrName>
                                        </p:attrNameLst>
                                      </p:cBhvr>
                                      <p:to>
                                        <p:strVal val="visible"/>
                                      </p:to>
                                    </p:set>
                                    <p:animEffect transition="in" filter="fade">
                                      <p:cBhvr>
                                        <p:cTn id="130" dur="500"/>
                                        <p:tgtEl>
                                          <p:spTgt spid="2050"/>
                                        </p:tgtEl>
                                      </p:cBhvr>
                                    </p:animEffect>
                                  </p:childTnLst>
                                </p:cTn>
                              </p:par>
                              <p:par>
                                <p:cTn id="131" presetID="10" presetClass="entr" presetSubtype="0" fill="hold" nodeType="withEffect">
                                  <p:stCondLst>
                                    <p:cond delay="0"/>
                                  </p:stCondLst>
                                  <p:childTnLst>
                                    <p:set>
                                      <p:cBhvr>
                                        <p:cTn id="132" dur="1" fill="hold">
                                          <p:stCondLst>
                                            <p:cond delay="0"/>
                                          </p:stCondLst>
                                        </p:cTn>
                                        <p:tgtEl>
                                          <p:spTgt spid="2051"/>
                                        </p:tgtEl>
                                        <p:attrNameLst>
                                          <p:attrName>style.visibility</p:attrName>
                                        </p:attrNameLst>
                                      </p:cBhvr>
                                      <p:to>
                                        <p:strVal val="visible"/>
                                      </p:to>
                                    </p:set>
                                    <p:animEffect transition="in" filter="fade">
                                      <p:cBhvr>
                                        <p:cTn id="133" dur="500"/>
                                        <p:tgtEl>
                                          <p:spTgt spid="2051"/>
                                        </p:tgtEl>
                                      </p:cBhvr>
                                    </p:animEffect>
                                  </p:childTnLst>
                                </p:cTn>
                              </p:par>
                              <p:par>
                                <p:cTn id="134" presetID="10" presetClass="entr" presetSubtype="0" fill="hold" nodeType="withEffect">
                                  <p:stCondLst>
                                    <p:cond delay="0"/>
                                  </p:stCondLst>
                                  <p:childTnLst>
                                    <p:set>
                                      <p:cBhvr>
                                        <p:cTn id="135" dur="1" fill="hold">
                                          <p:stCondLst>
                                            <p:cond delay="0"/>
                                          </p:stCondLst>
                                        </p:cTn>
                                        <p:tgtEl>
                                          <p:spTgt spid="2052"/>
                                        </p:tgtEl>
                                        <p:attrNameLst>
                                          <p:attrName>style.visibility</p:attrName>
                                        </p:attrNameLst>
                                      </p:cBhvr>
                                      <p:to>
                                        <p:strVal val="visible"/>
                                      </p:to>
                                    </p:set>
                                    <p:animEffect transition="in" filter="fade">
                                      <p:cBhvr>
                                        <p:cTn id="136" dur="500"/>
                                        <p:tgtEl>
                                          <p:spTgt spid="2052"/>
                                        </p:tgtEl>
                                      </p:cBhvr>
                                    </p:animEffect>
                                  </p:childTnLst>
                                </p:cTn>
                              </p:par>
                              <p:par>
                                <p:cTn id="137" presetID="10" presetClass="entr" presetSubtype="0" fill="hold" nodeType="withEffect">
                                  <p:stCondLst>
                                    <p:cond delay="0"/>
                                  </p:stCondLst>
                                  <p:childTnLst>
                                    <p:set>
                                      <p:cBhvr>
                                        <p:cTn id="138" dur="1" fill="hold">
                                          <p:stCondLst>
                                            <p:cond delay="0"/>
                                          </p:stCondLst>
                                        </p:cTn>
                                        <p:tgtEl>
                                          <p:spTgt spid="2053"/>
                                        </p:tgtEl>
                                        <p:attrNameLst>
                                          <p:attrName>style.visibility</p:attrName>
                                        </p:attrNameLst>
                                      </p:cBhvr>
                                      <p:to>
                                        <p:strVal val="visible"/>
                                      </p:to>
                                    </p:set>
                                    <p:animEffect transition="in" filter="fade">
                                      <p:cBhvr>
                                        <p:cTn id="139" dur="500"/>
                                        <p:tgtEl>
                                          <p:spTgt spid="2053"/>
                                        </p:tgtEl>
                                      </p:cBhvr>
                                    </p:animEffect>
                                  </p:childTnLst>
                                </p:cTn>
                              </p:par>
                              <p:par>
                                <p:cTn id="140" presetID="10" presetClass="entr" presetSubtype="0" fill="hold" nodeType="withEffect">
                                  <p:stCondLst>
                                    <p:cond delay="0"/>
                                  </p:stCondLst>
                                  <p:childTnLst>
                                    <p:set>
                                      <p:cBhvr>
                                        <p:cTn id="141" dur="1" fill="hold">
                                          <p:stCondLst>
                                            <p:cond delay="0"/>
                                          </p:stCondLst>
                                        </p:cTn>
                                        <p:tgtEl>
                                          <p:spTgt spid="2054"/>
                                        </p:tgtEl>
                                        <p:attrNameLst>
                                          <p:attrName>style.visibility</p:attrName>
                                        </p:attrNameLst>
                                      </p:cBhvr>
                                      <p:to>
                                        <p:strVal val="visible"/>
                                      </p:to>
                                    </p:set>
                                    <p:animEffect transition="in" filter="fade">
                                      <p:cBhvr>
                                        <p:cTn id="142" dur="500"/>
                                        <p:tgtEl>
                                          <p:spTgt spid="2054"/>
                                        </p:tgtEl>
                                      </p:cBhvr>
                                    </p:animEffect>
                                  </p:childTnLst>
                                </p:cTn>
                              </p:par>
                              <p:par>
                                <p:cTn id="143" presetID="10" presetClass="entr" presetSubtype="0" fill="hold" nodeType="withEffect">
                                  <p:stCondLst>
                                    <p:cond delay="0"/>
                                  </p:stCondLst>
                                  <p:childTnLst>
                                    <p:set>
                                      <p:cBhvr>
                                        <p:cTn id="144" dur="1" fill="hold">
                                          <p:stCondLst>
                                            <p:cond delay="0"/>
                                          </p:stCondLst>
                                        </p:cTn>
                                        <p:tgtEl>
                                          <p:spTgt spid="2055"/>
                                        </p:tgtEl>
                                        <p:attrNameLst>
                                          <p:attrName>style.visibility</p:attrName>
                                        </p:attrNameLst>
                                      </p:cBhvr>
                                      <p:to>
                                        <p:strVal val="visible"/>
                                      </p:to>
                                    </p:set>
                                    <p:animEffect transition="in" filter="fade">
                                      <p:cBhvr>
                                        <p:cTn id="145" dur="500"/>
                                        <p:tgtEl>
                                          <p:spTgt spid="2055"/>
                                        </p:tgtEl>
                                      </p:cBhvr>
                                    </p:animEffect>
                                  </p:childTnLst>
                                </p:cTn>
                              </p:par>
                              <p:par>
                                <p:cTn id="146" presetID="10" presetClass="entr" presetSubtype="0" fill="hold" nodeType="withEffect">
                                  <p:stCondLst>
                                    <p:cond delay="0"/>
                                  </p:stCondLst>
                                  <p:childTnLst>
                                    <p:set>
                                      <p:cBhvr>
                                        <p:cTn id="147" dur="1" fill="hold">
                                          <p:stCondLst>
                                            <p:cond delay="0"/>
                                          </p:stCondLst>
                                        </p:cTn>
                                        <p:tgtEl>
                                          <p:spTgt spid="2058"/>
                                        </p:tgtEl>
                                        <p:attrNameLst>
                                          <p:attrName>style.visibility</p:attrName>
                                        </p:attrNameLst>
                                      </p:cBhvr>
                                      <p:to>
                                        <p:strVal val="visible"/>
                                      </p:to>
                                    </p:set>
                                    <p:animEffect transition="in" filter="fade">
                                      <p:cBhvr>
                                        <p:cTn id="148" dur="500"/>
                                        <p:tgtEl>
                                          <p:spTgt spid="2058"/>
                                        </p:tgtEl>
                                      </p:cBhvr>
                                    </p:animEffect>
                                  </p:childTnLst>
                                </p:cTn>
                              </p:par>
                              <p:par>
                                <p:cTn id="149" presetID="10" presetClass="entr" presetSubtype="0" fill="hold" nodeType="withEffect">
                                  <p:stCondLst>
                                    <p:cond delay="0"/>
                                  </p:stCondLst>
                                  <p:childTnLst>
                                    <p:set>
                                      <p:cBhvr>
                                        <p:cTn id="150" dur="1" fill="hold">
                                          <p:stCondLst>
                                            <p:cond delay="0"/>
                                          </p:stCondLst>
                                        </p:cTn>
                                        <p:tgtEl>
                                          <p:spTgt spid="2056"/>
                                        </p:tgtEl>
                                        <p:attrNameLst>
                                          <p:attrName>style.visibility</p:attrName>
                                        </p:attrNameLst>
                                      </p:cBhvr>
                                      <p:to>
                                        <p:strVal val="visible"/>
                                      </p:to>
                                    </p:set>
                                    <p:animEffect transition="in" filter="fade">
                                      <p:cBhvr>
                                        <p:cTn id="151" dur="500"/>
                                        <p:tgtEl>
                                          <p:spTgt spid="2056"/>
                                        </p:tgtEl>
                                      </p:cBhvr>
                                    </p:animEffect>
                                  </p:childTnLst>
                                </p:cTn>
                              </p:par>
                              <p:par>
                                <p:cTn id="152" presetID="10" presetClass="entr" presetSubtype="0" fill="hold" nodeType="withEffect">
                                  <p:stCondLst>
                                    <p:cond delay="0"/>
                                  </p:stCondLst>
                                  <p:childTnLst>
                                    <p:set>
                                      <p:cBhvr>
                                        <p:cTn id="153" dur="1" fill="hold">
                                          <p:stCondLst>
                                            <p:cond delay="0"/>
                                          </p:stCondLst>
                                        </p:cTn>
                                        <p:tgtEl>
                                          <p:spTgt spid="2057"/>
                                        </p:tgtEl>
                                        <p:attrNameLst>
                                          <p:attrName>style.visibility</p:attrName>
                                        </p:attrNameLst>
                                      </p:cBhvr>
                                      <p:to>
                                        <p:strVal val="visible"/>
                                      </p:to>
                                    </p:set>
                                    <p:animEffect transition="in" filter="fade">
                                      <p:cBhvr>
                                        <p:cTn id="154"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What are the take-home lessons from Question 1?</a:t>
            </a:r>
            <a:endParaRPr lang="en-US" sz="2800" dirty="0">
              <a:solidFill>
                <a:schemeClr val="accent1">
                  <a:lumMod val="75000"/>
                </a:schemeClr>
              </a:solidFill>
            </a:endParaRP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t>The community focus groups cited non-academic skills at more than a 7:2 ratio over academic skills as characteristics of the ideally prepared young adult.  </a:t>
            </a:r>
          </a:p>
          <a:p>
            <a:r>
              <a:rPr lang="en-US" dirty="0" smtClean="0"/>
              <a:t>Conscientiousness, with its inclusion of achievement-striving and self-discipline, was the dominant characteristic, accounting for 22% of all items.  Combined national sources of business people also identified conscientiousness as the number one desirable skill. </a:t>
            </a:r>
          </a:p>
          <a:p>
            <a:r>
              <a:rPr lang="en-US" dirty="0" smtClean="0"/>
              <a:t>Among academic </a:t>
            </a:r>
            <a:r>
              <a:rPr lang="en-US" dirty="0"/>
              <a:t>skills, the focus groups emphasized applied skills over traditional academic skills at about a 2:1 ratio, with critical thinking skills </a:t>
            </a:r>
            <a:r>
              <a:rPr lang="en-US" dirty="0" smtClean="0"/>
              <a:t>in between the two.</a:t>
            </a:r>
            <a:endParaRPr lang="en-US" dirty="0"/>
          </a:p>
          <a:p>
            <a:endParaRPr lang="en-US" dirty="0"/>
          </a:p>
        </p:txBody>
      </p:sp>
    </p:spTree>
    <p:extLst>
      <p:ext uri="{BB962C8B-B14F-4D97-AF65-F5344CB8AC3E}">
        <p14:creationId xmlns:p14="http://schemas.microsoft.com/office/powerpoint/2010/main" val="10184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3246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Question 2 is really two questions:</a:t>
            </a:r>
            <a:endParaRPr lang="en-US" sz="3200" dirty="0">
              <a:solidFill>
                <a:schemeClr val="accent1">
                  <a:lumMod val="75000"/>
                </a:schemeClr>
              </a:solidFill>
            </a:endParaRPr>
          </a:p>
        </p:txBody>
      </p:sp>
      <p:sp>
        <p:nvSpPr>
          <p:cNvPr id="3" name="Content Placeholder 2"/>
          <p:cNvSpPr>
            <a:spLocks noGrp="1"/>
          </p:cNvSpPr>
          <p:nvPr>
            <p:ph idx="1"/>
          </p:nvPr>
        </p:nvSpPr>
        <p:spPr>
          <a:xfrm>
            <a:off x="914400" y="1676400"/>
            <a:ext cx="7239000" cy="4648200"/>
          </a:xfrm>
        </p:spPr>
        <p:txBody>
          <a:bodyPr>
            <a:normAutofit/>
          </a:bodyPr>
          <a:lstStyle/>
          <a:p>
            <a:pPr marL="0" indent="0">
              <a:buNone/>
            </a:pPr>
            <a:r>
              <a:rPr lang="en-US" dirty="0" smtClean="0">
                <a:solidFill>
                  <a:srgbClr val="A40000"/>
                </a:solidFill>
              </a:rPr>
              <a:t>2A.  What </a:t>
            </a:r>
            <a:r>
              <a:rPr lang="en-US" dirty="0">
                <a:solidFill>
                  <a:srgbClr val="A40000"/>
                </a:solidFill>
              </a:rPr>
              <a:t>is the role of K-12 education in achieving this </a:t>
            </a:r>
            <a:r>
              <a:rPr lang="en-US" dirty="0" smtClean="0">
                <a:solidFill>
                  <a:srgbClr val="A40000"/>
                </a:solidFill>
              </a:rPr>
              <a:t>future?  </a:t>
            </a:r>
          </a:p>
          <a:p>
            <a:pPr marL="0" indent="0">
              <a:buNone/>
            </a:pPr>
            <a:endParaRPr lang="en-US" dirty="0" smtClean="0">
              <a:solidFill>
                <a:srgbClr val="C00000"/>
              </a:solidFill>
            </a:endParaRPr>
          </a:p>
          <a:p>
            <a:pPr marL="0" indent="0">
              <a:buNone/>
            </a:pPr>
            <a:r>
              <a:rPr lang="en-US" dirty="0" smtClean="0">
                <a:solidFill>
                  <a:schemeClr val="accent1">
                    <a:lumMod val="50000"/>
                  </a:schemeClr>
                </a:solidFill>
              </a:rPr>
              <a:t>and </a:t>
            </a:r>
          </a:p>
          <a:p>
            <a:pPr marL="0" indent="0">
              <a:buNone/>
            </a:pPr>
            <a:endParaRPr lang="en-US" dirty="0" smtClean="0">
              <a:solidFill>
                <a:srgbClr val="C00000"/>
              </a:solidFill>
            </a:endParaRPr>
          </a:p>
          <a:p>
            <a:pPr marL="0" indent="0">
              <a:buNone/>
            </a:pPr>
            <a:r>
              <a:rPr lang="en-US" dirty="0" smtClean="0">
                <a:solidFill>
                  <a:srgbClr val="A40000"/>
                </a:solidFill>
              </a:rPr>
              <a:t>2B.  How </a:t>
            </a:r>
            <a:r>
              <a:rPr lang="en-US" dirty="0">
                <a:solidFill>
                  <a:srgbClr val="A40000"/>
                </a:solidFill>
              </a:rPr>
              <a:t>should K-12 measure indicators toward that success</a:t>
            </a:r>
            <a:r>
              <a:rPr lang="en-US" dirty="0" smtClean="0">
                <a:solidFill>
                  <a:srgbClr val="A40000"/>
                </a:solidFill>
              </a:rPr>
              <a:t>?</a:t>
            </a:r>
          </a:p>
          <a:p>
            <a:pPr marL="0" indent="0">
              <a:buNone/>
            </a:pPr>
            <a:endParaRPr lang="en-US" dirty="0">
              <a:solidFill>
                <a:srgbClr val="A40000"/>
              </a:solidFill>
            </a:endParaRPr>
          </a:p>
          <a:p>
            <a:pPr marL="0" indent="0">
              <a:buNone/>
            </a:pPr>
            <a:endParaRPr lang="en-US" dirty="0">
              <a:solidFill>
                <a:srgbClr val="A40000"/>
              </a:solidFill>
            </a:endParaRPr>
          </a:p>
        </p:txBody>
      </p:sp>
    </p:spTree>
    <p:extLst>
      <p:ext uri="{BB962C8B-B14F-4D97-AF65-F5344CB8AC3E}">
        <p14:creationId xmlns:p14="http://schemas.microsoft.com/office/powerpoint/2010/main" val="37571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What do we want to know? (research questions) </a:t>
            </a:r>
            <a:endParaRPr lang="en-US" sz="2800" dirty="0">
              <a:solidFill>
                <a:schemeClr val="accent1">
                  <a:lumMod val="75000"/>
                </a:schemeClr>
              </a:solidFill>
            </a:endParaRPr>
          </a:p>
        </p:txBody>
      </p:sp>
      <p:sp>
        <p:nvSpPr>
          <p:cNvPr id="3" name="Content Placeholder 2"/>
          <p:cNvSpPr>
            <a:spLocks noGrp="1"/>
          </p:cNvSpPr>
          <p:nvPr>
            <p:ph idx="1"/>
          </p:nvPr>
        </p:nvSpPr>
        <p:spPr>
          <a:xfrm>
            <a:off x="457200" y="1295400"/>
            <a:ext cx="8229600" cy="5257800"/>
          </a:xfrm>
        </p:spPr>
        <p:txBody>
          <a:bodyPr>
            <a:normAutofit/>
          </a:bodyPr>
          <a:lstStyle/>
          <a:p>
            <a:pPr>
              <a:spcAft>
                <a:spcPts val="1200"/>
              </a:spcAft>
            </a:pPr>
            <a:r>
              <a:rPr lang="en-US" sz="2800" dirty="0" smtClean="0"/>
              <a:t>What skills do Kansans expect their schools—both K-12 and higher </a:t>
            </a:r>
            <a:r>
              <a:rPr lang="en-US" sz="2800" dirty="0" err="1" smtClean="0"/>
              <a:t>ed</a:t>
            </a:r>
            <a:r>
              <a:rPr lang="en-US" sz="2800" dirty="0" smtClean="0"/>
              <a:t>—to cultivate in young adults?</a:t>
            </a:r>
          </a:p>
          <a:p>
            <a:pPr>
              <a:spcAft>
                <a:spcPts val="1200"/>
              </a:spcAft>
            </a:pPr>
            <a:r>
              <a:rPr lang="en-US" sz="2800" dirty="0" smtClean="0"/>
              <a:t>How do the views of educators, community members, and Kansas employers agree and differ on these skill-goals?</a:t>
            </a:r>
          </a:p>
          <a:p>
            <a:pPr>
              <a:spcAft>
                <a:spcPts val="1200"/>
              </a:spcAft>
            </a:pPr>
            <a:r>
              <a:rPr lang="en-US" sz="2800" dirty="0" smtClean="0"/>
              <a:t>How can these sectors better collaborate to reach these goals?</a:t>
            </a:r>
          </a:p>
          <a:p>
            <a:pPr>
              <a:spcAft>
                <a:spcPts val="1200"/>
              </a:spcAft>
            </a:pPr>
            <a:r>
              <a:rPr lang="en-US" sz="2800" dirty="0" smtClean="0"/>
              <a:t>What are the best measures of progress as we move toward these goals?</a:t>
            </a:r>
          </a:p>
          <a:p>
            <a:endParaRPr lang="en-US" dirty="0"/>
          </a:p>
        </p:txBody>
      </p:sp>
    </p:spTree>
    <p:extLst>
      <p:ext uri="{BB962C8B-B14F-4D97-AF65-F5344CB8AC3E}">
        <p14:creationId xmlns:p14="http://schemas.microsoft.com/office/powerpoint/2010/main" val="220542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192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Comparing these two questions with the first question, we see a big decline in the volume of responses:</a:t>
            </a:r>
            <a:endParaRPr lang="en-US" sz="2800" dirty="0">
              <a:solidFill>
                <a:schemeClr val="accent1">
                  <a:lumMod val="75000"/>
                </a:schemeClr>
              </a:solidFill>
            </a:endParaRPr>
          </a:p>
        </p:txBody>
      </p:sp>
      <p:sp>
        <p:nvSpPr>
          <p:cNvPr id="4" name="TextBox 3"/>
          <p:cNvSpPr txBox="1"/>
          <p:nvPr/>
        </p:nvSpPr>
        <p:spPr>
          <a:xfrm>
            <a:off x="399143" y="5181600"/>
            <a:ext cx="8534401" cy="1323439"/>
          </a:xfrm>
          <a:prstGeom prst="rect">
            <a:avLst/>
          </a:prstGeom>
          <a:noFill/>
        </p:spPr>
        <p:txBody>
          <a:bodyPr wrap="square" rtlCol="0">
            <a:spAutoFit/>
          </a:bodyPr>
          <a:lstStyle/>
          <a:p>
            <a:r>
              <a:rPr lang="en-US" sz="2000" dirty="0" smtClean="0"/>
              <a:t>Why the big drop in volume?  Was the clock running out?  Were the latter questions less interesting?   Or are the questions progressively harder, moving from describing the ideal, to describing schools’ role in cultivating that ideal, to measuring progress in achieving it? </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229600" cy="321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9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731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There are at least 3 or 4 situations that may influence the responses to the second question:</a:t>
            </a:r>
            <a:endParaRPr lang="en-US" sz="3200" dirty="0">
              <a:solidFill>
                <a:schemeClr val="accent1">
                  <a:lumMod val="75000"/>
                </a:schemeClr>
              </a:solidFill>
            </a:endParaRPr>
          </a:p>
        </p:txBody>
      </p:sp>
      <p:sp>
        <p:nvSpPr>
          <p:cNvPr id="3" name="Content Placeholder 2"/>
          <p:cNvSpPr>
            <a:spLocks noGrp="1"/>
          </p:cNvSpPr>
          <p:nvPr>
            <p:ph idx="1"/>
          </p:nvPr>
        </p:nvSpPr>
        <p:spPr>
          <a:xfrm>
            <a:off x="457200" y="1894114"/>
            <a:ext cx="8229600" cy="4953000"/>
          </a:xfrm>
        </p:spPr>
        <p:txBody>
          <a:bodyPr>
            <a:normAutofit/>
          </a:bodyPr>
          <a:lstStyle/>
          <a:p>
            <a:pPr marL="514350" indent="-514350">
              <a:buAutoNum type="arabicPeriod"/>
            </a:pPr>
            <a:r>
              <a:rPr lang="en-US" dirty="0" smtClean="0"/>
              <a:t>If you believe that </a:t>
            </a:r>
            <a:r>
              <a:rPr lang="en-US" dirty="0" smtClean="0">
                <a:solidFill>
                  <a:srgbClr val="8E1616"/>
                </a:solidFill>
              </a:rPr>
              <a:t>what matters should be measured</a:t>
            </a:r>
            <a:r>
              <a:rPr lang="en-US" dirty="0" smtClean="0"/>
              <a:t>, then the most important roles identified in question 2A will correspond to indicators in 2B.  </a:t>
            </a:r>
          </a:p>
          <a:p>
            <a:pPr marL="0" indent="0">
              <a:buNone/>
            </a:pPr>
            <a:r>
              <a:rPr lang="en-US" dirty="0" smtClean="0"/>
              <a:t>      Every role can </a:t>
            </a:r>
            <a:r>
              <a:rPr lang="en-US" i="1" dirty="0" smtClean="0"/>
              <a:t>imply </a:t>
            </a:r>
            <a:r>
              <a:rPr lang="en-US" dirty="0" smtClean="0"/>
              <a:t>an indicator.</a:t>
            </a:r>
          </a:p>
          <a:p>
            <a:pPr marL="514350" indent="-514350">
              <a:buAutoNum type="arabicPeriod"/>
            </a:pPr>
            <a:endParaRPr lang="en-US" dirty="0"/>
          </a:p>
          <a:p>
            <a:pPr marL="0" indent="0">
              <a:buNone/>
            </a:pPr>
            <a:r>
              <a:rPr lang="en-US" dirty="0">
                <a:solidFill>
                  <a:schemeClr val="accent1">
                    <a:lumMod val="75000"/>
                  </a:schemeClr>
                </a:solidFill>
              </a:rPr>
              <a:t>S</a:t>
            </a:r>
            <a:r>
              <a:rPr lang="en-US" dirty="0" smtClean="0">
                <a:solidFill>
                  <a:schemeClr val="accent1">
                    <a:lumMod val="75000"/>
                  </a:schemeClr>
                </a:solidFill>
              </a:rPr>
              <a:t>ome focus groups treated the responses to 2A and 2B as synonymous.  Others matched each role with a measure.</a:t>
            </a:r>
            <a:endParaRPr lang="en-US" dirty="0">
              <a:solidFill>
                <a:schemeClr val="accent1">
                  <a:lumMod val="75000"/>
                </a:schemeClr>
              </a:solidFill>
            </a:endParaRPr>
          </a:p>
        </p:txBody>
      </p:sp>
    </p:spTree>
    <p:extLst>
      <p:ext uri="{BB962C8B-B14F-4D97-AF65-F5344CB8AC3E}">
        <p14:creationId xmlns:p14="http://schemas.microsoft.com/office/powerpoint/2010/main" val="7878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2500"/>
                            </p:stCondLst>
                            <p:childTnLst>
                              <p:par>
                                <p:cTn id="9" presetID="10" presetClass="entr" presetSubtype="0"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rgbClr val="376092"/>
                </a:solidFill>
              </a:rPr>
              <a:t>Example 1:  A </a:t>
            </a:r>
            <a:r>
              <a:rPr lang="en-US" sz="3200" dirty="0">
                <a:solidFill>
                  <a:srgbClr val="376092"/>
                </a:solidFill>
              </a:rPr>
              <a:t>focus group from Parsons </a:t>
            </a:r>
            <a:r>
              <a:rPr lang="en-US" sz="3200" dirty="0" smtClean="0">
                <a:solidFill>
                  <a:srgbClr val="376092"/>
                </a:solidFill>
              </a:rPr>
              <a:t>mostly identified measures:</a:t>
            </a:r>
            <a:endParaRPr lang="en-US" sz="3200" dirty="0">
              <a:solidFill>
                <a:srgbClr val="376092"/>
              </a:solidFill>
            </a:endParaRPr>
          </a:p>
        </p:txBody>
      </p:sp>
      <p:sp>
        <p:nvSpPr>
          <p:cNvPr id="3" name="Content Placeholder 2"/>
          <p:cNvSpPr>
            <a:spLocks noGrp="1"/>
          </p:cNvSpPr>
          <p:nvPr>
            <p:ph idx="1"/>
          </p:nvPr>
        </p:nvSpPr>
        <p:spPr>
          <a:xfrm>
            <a:off x="624114" y="1981200"/>
            <a:ext cx="7848600" cy="1447799"/>
          </a:xfrm>
        </p:spPr>
        <p:txBody>
          <a:bodyPr>
            <a:normAutofit/>
          </a:bodyPr>
          <a:lstStyle/>
          <a:p>
            <a:pPr marL="0" indent="0">
              <a:buNone/>
            </a:pPr>
            <a:r>
              <a:rPr lang="en-US" sz="2800" i="1" dirty="0" smtClean="0">
                <a:solidFill>
                  <a:srgbClr val="8E1616"/>
                </a:solidFill>
              </a:rPr>
              <a:t>graduation </a:t>
            </a:r>
            <a:r>
              <a:rPr lang="en-US" sz="2800" i="1" dirty="0">
                <a:solidFill>
                  <a:srgbClr val="8E1616"/>
                </a:solidFill>
              </a:rPr>
              <a:t>rates; portfolio, multiple measures; problem solving skills; assessment; social skills; real world situation; peer evaluation; </a:t>
            </a:r>
            <a:r>
              <a:rPr lang="en-US" sz="2800" i="1" dirty="0" smtClean="0">
                <a:solidFill>
                  <a:srgbClr val="8E1616"/>
                </a:solidFill>
              </a:rPr>
              <a:t>self-evaluation</a:t>
            </a:r>
          </a:p>
        </p:txBody>
      </p:sp>
      <p:sp>
        <p:nvSpPr>
          <p:cNvPr id="4" name="Title 1"/>
          <p:cNvSpPr txBox="1">
            <a:spLocks/>
          </p:cNvSpPr>
          <p:nvPr/>
        </p:nvSpPr>
        <p:spPr>
          <a:xfrm>
            <a:off x="685800" y="1600200"/>
            <a:ext cx="7848600" cy="106680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376092"/>
                </a:solidFill>
              </a:rPr>
              <a:t>Example 2:  A </a:t>
            </a:r>
            <a:r>
              <a:rPr lang="en-US" sz="3200" dirty="0">
                <a:solidFill>
                  <a:srgbClr val="376092"/>
                </a:solidFill>
              </a:rPr>
              <a:t>focus group from Hays matched every </a:t>
            </a:r>
            <a:r>
              <a:rPr lang="en-US" sz="3200" dirty="0" smtClean="0">
                <a:solidFill>
                  <a:srgbClr val="376092"/>
                </a:solidFill>
              </a:rPr>
              <a:t>K-12 goal </a:t>
            </a:r>
            <a:r>
              <a:rPr lang="en-US" sz="3200" dirty="0">
                <a:solidFill>
                  <a:srgbClr val="376092"/>
                </a:solidFill>
              </a:rPr>
              <a:t>to an indicator:</a:t>
            </a:r>
          </a:p>
        </p:txBody>
      </p:sp>
      <p:sp>
        <p:nvSpPr>
          <p:cNvPr id="5" name="Rectangle 4"/>
          <p:cNvSpPr/>
          <p:nvPr/>
        </p:nvSpPr>
        <p:spPr>
          <a:xfrm>
            <a:off x="685800" y="3200400"/>
            <a:ext cx="7848600" cy="2677656"/>
          </a:xfrm>
          <a:prstGeom prst="rect">
            <a:avLst/>
          </a:prstGeom>
        </p:spPr>
        <p:txBody>
          <a:bodyPr wrap="square">
            <a:spAutoFit/>
          </a:bodyPr>
          <a:lstStyle/>
          <a:p>
            <a:r>
              <a:rPr lang="en-US" sz="2800" i="1" dirty="0">
                <a:solidFill>
                  <a:srgbClr val="8E1616"/>
                </a:solidFill>
              </a:rPr>
              <a:t>assure that education is enlightening enough to keep kids - I:attendance and graduation rate; be sure school is challenging enough - I: attendance and graduation rate; provide options for career and tech </a:t>
            </a:r>
            <a:r>
              <a:rPr lang="en-US" sz="2800" i="1" dirty="0" err="1">
                <a:solidFill>
                  <a:srgbClr val="8E1616"/>
                </a:solidFill>
              </a:rPr>
              <a:t>ed</a:t>
            </a:r>
            <a:r>
              <a:rPr lang="en-US" sz="2800" i="1" dirty="0">
                <a:solidFill>
                  <a:srgbClr val="8E1616"/>
                </a:solidFill>
              </a:rPr>
              <a:t>/work ready success - I: placement, employment, on to college or post-secondary . . . .</a:t>
            </a:r>
          </a:p>
        </p:txBody>
      </p:sp>
    </p:spTree>
    <p:extLst>
      <p:ext uri="{BB962C8B-B14F-4D97-AF65-F5344CB8AC3E}">
        <p14:creationId xmlns:p14="http://schemas.microsoft.com/office/powerpoint/2010/main" val="7878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3992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2</a:t>
            </a:r>
            <a:r>
              <a:rPr lang="en-US" sz="3200" baseline="30000" dirty="0" smtClean="0">
                <a:solidFill>
                  <a:schemeClr val="accent1">
                    <a:lumMod val="75000"/>
                  </a:schemeClr>
                </a:solidFill>
              </a:rPr>
              <a:t>nd</a:t>
            </a:r>
            <a:r>
              <a:rPr lang="en-US" sz="3200" dirty="0" smtClean="0">
                <a:solidFill>
                  <a:schemeClr val="accent1">
                    <a:lumMod val="75000"/>
                  </a:schemeClr>
                </a:solidFill>
              </a:rPr>
              <a:t> possibility:</a:t>
            </a:r>
            <a:br>
              <a:rPr lang="en-US" sz="3200" dirty="0" smtClean="0">
                <a:solidFill>
                  <a:schemeClr val="accent1">
                    <a:lumMod val="75000"/>
                  </a:schemeClr>
                </a:solidFill>
              </a:rPr>
            </a:br>
            <a:r>
              <a:rPr lang="en-US" sz="3200" dirty="0">
                <a:solidFill>
                  <a:schemeClr val="accent1">
                    <a:lumMod val="75000"/>
                  </a:schemeClr>
                </a:solidFill>
              </a:rPr>
              <a:t/>
            </a:r>
            <a:br>
              <a:rPr lang="en-US" sz="3200" dirty="0">
                <a:solidFill>
                  <a:schemeClr val="accent1">
                    <a:lumMod val="75000"/>
                  </a:schemeClr>
                </a:solidFill>
              </a:rPr>
            </a:br>
            <a:r>
              <a:rPr lang="en-US" sz="3200" dirty="0">
                <a:solidFill>
                  <a:schemeClr val="accent1">
                    <a:lumMod val="75000"/>
                  </a:schemeClr>
                </a:solidFill>
              </a:rPr>
              <a:t>I</a:t>
            </a:r>
            <a:r>
              <a:rPr lang="en-US" sz="3200" dirty="0" smtClean="0">
                <a:solidFill>
                  <a:schemeClr val="accent1">
                    <a:lumMod val="75000"/>
                  </a:schemeClr>
                </a:solidFill>
              </a:rPr>
              <a:t>f </a:t>
            </a:r>
            <a:r>
              <a:rPr lang="en-US" sz="3200" dirty="0">
                <a:solidFill>
                  <a:schemeClr val="accent1">
                    <a:lumMod val="75000"/>
                  </a:schemeClr>
                </a:solidFill>
              </a:rPr>
              <a:t>the focus group believes </a:t>
            </a:r>
            <a:r>
              <a:rPr lang="en-US" sz="3200" dirty="0" smtClean="0">
                <a:solidFill>
                  <a:schemeClr val="accent1">
                    <a:lumMod val="75000"/>
                  </a:schemeClr>
                </a:solidFill>
              </a:rPr>
              <a:t>that </a:t>
            </a:r>
            <a:r>
              <a:rPr lang="en-US" sz="3200" dirty="0" smtClean="0">
                <a:solidFill>
                  <a:srgbClr val="8E1616"/>
                </a:solidFill>
              </a:rPr>
              <a:t>identifying measures will lead </a:t>
            </a:r>
            <a:r>
              <a:rPr lang="en-US" sz="3200" dirty="0">
                <a:solidFill>
                  <a:srgbClr val="8E1616"/>
                </a:solidFill>
              </a:rPr>
              <a:t>to </a:t>
            </a:r>
            <a:r>
              <a:rPr lang="en-US" sz="3200" dirty="0" smtClean="0">
                <a:solidFill>
                  <a:srgbClr val="8E1616"/>
                </a:solidFill>
              </a:rPr>
              <a:t>high-stakes </a:t>
            </a:r>
            <a:r>
              <a:rPr lang="en-US" sz="3200" dirty="0">
                <a:solidFill>
                  <a:srgbClr val="8E1616"/>
                </a:solidFill>
              </a:rPr>
              <a:t>accountability that </a:t>
            </a:r>
            <a:r>
              <a:rPr lang="en-US" sz="3200" dirty="0" smtClean="0">
                <a:solidFill>
                  <a:srgbClr val="8E1616"/>
                </a:solidFill>
              </a:rPr>
              <a:t>will corrupt the process the measures are intended to monitor</a:t>
            </a:r>
            <a:r>
              <a:rPr lang="en-US" sz="3200" dirty="0" smtClean="0">
                <a:solidFill>
                  <a:schemeClr val="accent1">
                    <a:lumMod val="75000"/>
                  </a:schemeClr>
                </a:solidFill>
              </a:rPr>
              <a:t>, then </a:t>
            </a:r>
            <a:r>
              <a:rPr lang="en-US" sz="3200" dirty="0">
                <a:solidFill>
                  <a:schemeClr val="accent1">
                    <a:lumMod val="75000"/>
                  </a:schemeClr>
                </a:solidFill>
              </a:rPr>
              <a:t>the </a:t>
            </a:r>
            <a:r>
              <a:rPr lang="en-US" sz="3200" dirty="0" smtClean="0">
                <a:solidFill>
                  <a:schemeClr val="accent1">
                    <a:lumMod val="75000"/>
                  </a:schemeClr>
                </a:solidFill>
              </a:rPr>
              <a:t>second </a:t>
            </a:r>
            <a:r>
              <a:rPr lang="en-US" sz="3200" dirty="0">
                <a:solidFill>
                  <a:schemeClr val="accent1">
                    <a:lumMod val="75000"/>
                  </a:schemeClr>
                </a:solidFill>
              </a:rPr>
              <a:t>part of the question </a:t>
            </a:r>
            <a:r>
              <a:rPr lang="en-US" sz="3200" dirty="0" smtClean="0">
                <a:solidFill>
                  <a:schemeClr val="accent1">
                    <a:lumMod val="75000"/>
                  </a:schemeClr>
                </a:solidFill>
              </a:rPr>
              <a:t>may be ignored</a:t>
            </a:r>
            <a:r>
              <a:rPr lang="en-US" sz="3200" dirty="0">
                <a:solidFill>
                  <a:schemeClr val="accent1">
                    <a:lumMod val="75000"/>
                  </a:schemeClr>
                </a:solidFill>
              </a:rPr>
              <a:t>. </a:t>
            </a:r>
          </a:p>
        </p:txBody>
      </p:sp>
      <p:sp>
        <p:nvSpPr>
          <p:cNvPr id="3" name="Content Placeholder 2"/>
          <p:cNvSpPr>
            <a:spLocks noGrp="1"/>
          </p:cNvSpPr>
          <p:nvPr>
            <p:ph idx="1"/>
          </p:nvPr>
        </p:nvSpPr>
        <p:spPr>
          <a:xfrm>
            <a:off x="685800" y="4572000"/>
            <a:ext cx="7620000" cy="1096963"/>
          </a:xfrm>
        </p:spPr>
        <p:txBody>
          <a:bodyPr>
            <a:normAutofit fontScale="85000" lnSpcReduction="10000"/>
          </a:bodyPr>
          <a:lstStyle/>
          <a:p>
            <a:pPr marL="0" indent="0">
              <a:buNone/>
            </a:pPr>
            <a:r>
              <a:rPr lang="en-US" dirty="0" smtClean="0"/>
              <a:t>In perhaps a quarter of the focus groups responses, no indicators or measures were identified.</a:t>
            </a:r>
            <a:endParaRPr lang="en-US" dirty="0"/>
          </a:p>
        </p:txBody>
      </p:sp>
    </p:spTree>
    <p:extLst>
      <p:ext uri="{BB962C8B-B14F-4D97-AF65-F5344CB8AC3E}">
        <p14:creationId xmlns:p14="http://schemas.microsoft.com/office/powerpoint/2010/main" val="7878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2954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a:solidFill>
                  <a:schemeClr val="accent1">
                    <a:lumMod val="75000"/>
                  </a:schemeClr>
                </a:solidFill>
              </a:rPr>
              <a:t> </a:t>
            </a:r>
            <a:r>
              <a:rPr lang="en-US" sz="3200" dirty="0" smtClean="0">
                <a:solidFill>
                  <a:schemeClr val="accent1">
                    <a:lumMod val="75000"/>
                  </a:schemeClr>
                </a:solidFill>
              </a:rPr>
              <a:t>Example 1:  A Salina focus group doesn’t  explicitly identify any measures:</a:t>
            </a:r>
            <a:endParaRPr lang="en-US" sz="3200" dirty="0">
              <a:solidFill>
                <a:schemeClr val="accent1">
                  <a:lumMod val="75000"/>
                </a:schemeClr>
              </a:solidFill>
            </a:endParaRPr>
          </a:p>
        </p:txBody>
      </p:sp>
      <p:sp>
        <p:nvSpPr>
          <p:cNvPr id="3" name="Content Placeholder 2"/>
          <p:cNvSpPr>
            <a:spLocks noGrp="1"/>
          </p:cNvSpPr>
          <p:nvPr>
            <p:ph idx="1"/>
          </p:nvPr>
        </p:nvSpPr>
        <p:spPr>
          <a:xfrm>
            <a:off x="533400" y="2057401"/>
            <a:ext cx="8229600" cy="2209800"/>
          </a:xfrm>
        </p:spPr>
        <p:txBody>
          <a:bodyPr>
            <a:normAutofit/>
          </a:bodyPr>
          <a:lstStyle/>
          <a:p>
            <a:pPr marL="0" indent="0">
              <a:buNone/>
            </a:pPr>
            <a:r>
              <a:rPr lang="en-US" i="1" dirty="0">
                <a:solidFill>
                  <a:srgbClr val="8E1616"/>
                </a:solidFill>
              </a:rPr>
              <a:t>more trade based opportunities for students; realistic expectations - grades, academics success, behavior; channeling of talents, refocusing misdirected energy</a:t>
            </a:r>
          </a:p>
        </p:txBody>
      </p:sp>
      <p:sp>
        <p:nvSpPr>
          <p:cNvPr id="4" name="Title 1"/>
          <p:cNvSpPr txBox="1">
            <a:spLocks/>
          </p:cNvSpPr>
          <p:nvPr/>
        </p:nvSpPr>
        <p:spPr>
          <a:xfrm>
            <a:off x="533400" y="647700"/>
            <a:ext cx="4372429" cy="83820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accent1">
                    <a:lumMod val="75000"/>
                  </a:schemeClr>
                </a:solidFill>
              </a:rPr>
              <a:t> Example 2:  From Hays:</a:t>
            </a:r>
            <a:endParaRPr lang="en-US" sz="3200" dirty="0">
              <a:solidFill>
                <a:schemeClr val="accent1">
                  <a:lumMod val="75000"/>
                </a:schemeClr>
              </a:solidFill>
            </a:endParaRPr>
          </a:p>
        </p:txBody>
      </p:sp>
      <p:sp>
        <p:nvSpPr>
          <p:cNvPr id="5" name="Content Placeholder 2"/>
          <p:cNvSpPr txBox="1">
            <a:spLocks/>
          </p:cNvSpPr>
          <p:nvPr/>
        </p:nvSpPr>
        <p:spPr>
          <a:xfrm>
            <a:off x="573314" y="1752600"/>
            <a:ext cx="8229600" cy="3810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i="1" dirty="0">
                <a:solidFill>
                  <a:srgbClr val="8E1616"/>
                </a:solidFill>
              </a:rPr>
              <a:t>teach to locate, synthesize, and validate information; how to research; how to analyze data-interpret language; critical thinking; to prepare students to be future ready; relevant-real world application; keep students motivated to learn/improve; work with post-secondary and early childhood to collaborate at each content area and include B &amp; I also; career exploration even to determination</a:t>
            </a:r>
          </a:p>
        </p:txBody>
      </p:sp>
      <p:sp>
        <p:nvSpPr>
          <p:cNvPr id="6" name="Title 1"/>
          <p:cNvSpPr txBox="1">
            <a:spLocks/>
          </p:cNvSpPr>
          <p:nvPr/>
        </p:nvSpPr>
        <p:spPr>
          <a:xfrm>
            <a:off x="515256" y="5642429"/>
            <a:ext cx="8095344" cy="83820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accent1">
                    <a:lumMod val="75000"/>
                  </a:schemeClr>
                </a:solidFill>
              </a:rPr>
              <a:t> Again, no indicators are explicitly identified.</a:t>
            </a:r>
            <a:endParaRPr lang="en-US" sz="3200" dirty="0">
              <a:solidFill>
                <a:schemeClr val="accent1">
                  <a:lumMod val="75000"/>
                </a:schemeClr>
              </a:solidFill>
            </a:endParaRPr>
          </a:p>
        </p:txBody>
      </p:sp>
    </p:spTree>
    <p:extLst>
      <p:ext uri="{BB962C8B-B14F-4D97-AF65-F5344CB8AC3E}">
        <p14:creationId xmlns:p14="http://schemas.microsoft.com/office/powerpoint/2010/main" val="7878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P spid="4" grpId="0" animBg="1"/>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3992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3</a:t>
            </a:r>
            <a:r>
              <a:rPr lang="en-US" sz="3200" baseline="30000" dirty="0">
                <a:solidFill>
                  <a:schemeClr val="accent1">
                    <a:lumMod val="75000"/>
                  </a:schemeClr>
                </a:solidFill>
              </a:rPr>
              <a:t>r</a:t>
            </a:r>
            <a:r>
              <a:rPr lang="en-US" sz="3200" baseline="30000" dirty="0" smtClean="0">
                <a:solidFill>
                  <a:schemeClr val="accent1">
                    <a:lumMod val="75000"/>
                  </a:schemeClr>
                </a:solidFill>
              </a:rPr>
              <a:t>d</a:t>
            </a:r>
            <a:r>
              <a:rPr lang="en-US" sz="3200" dirty="0" smtClean="0">
                <a:solidFill>
                  <a:schemeClr val="accent1">
                    <a:lumMod val="75000"/>
                  </a:schemeClr>
                </a:solidFill>
              </a:rPr>
              <a:t> possibility:</a:t>
            </a:r>
            <a:br>
              <a:rPr lang="en-US" sz="3200" dirty="0" smtClean="0">
                <a:solidFill>
                  <a:schemeClr val="accent1">
                    <a:lumMod val="75000"/>
                  </a:schemeClr>
                </a:solidFill>
              </a:rPr>
            </a:br>
            <a:r>
              <a:rPr lang="en-US" sz="3200" dirty="0">
                <a:solidFill>
                  <a:schemeClr val="accent1">
                    <a:lumMod val="75000"/>
                  </a:schemeClr>
                </a:solidFill>
              </a:rPr>
              <a:t/>
            </a:r>
            <a:br>
              <a:rPr lang="en-US" sz="3200" dirty="0">
                <a:solidFill>
                  <a:schemeClr val="accent1">
                    <a:lumMod val="75000"/>
                  </a:schemeClr>
                </a:solidFill>
              </a:rPr>
            </a:br>
            <a:r>
              <a:rPr lang="en-US" sz="3200" dirty="0" smtClean="0">
                <a:solidFill>
                  <a:schemeClr val="accent1">
                    <a:lumMod val="75000"/>
                  </a:schemeClr>
                </a:solidFill>
              </a:rPr>
              <a:t>Accurate measurement </a:t>
            </a:r>
            <a:r>
              <a:rPr lang="en-US" sz="3200" dirty="0">
                <a:solidFill>
                  <a:schemeClr val="accent1">
                    <a:lumMod val="75000"/>
                  </a:schemeClr>
                </a:solidFill>
              </a:rPr>
              <a:t>of </a:t>
            </a:r>
            <a:r>
              <a:rPr lang="en-US" sz="3200" dirty="0" smtClean="0">
                <a:solidFill>
                  <a:schemeClr val="accent1">
                    <a:lumMod val="75000"/>
                  </a:schemeClr>
                </a:solidFill>
              </a:rPr>
              <a:t>phenomena like conscientiousness can be notoriously difficult—</a:t>
            </a:r>
            <a:r>
              <a:rPr lang="en-US" sz="3200" dirty="0" smtClean="0">
                <a:solidFill>
                  <a:srgbClr val="8E1616"/>
                </a:solidFill>
              </a:rPr>
              <a:t>maybe</a:t>
            </a:r>
            <a:r>
              <a:rPr lang="en-US" sz="3200" dirty="0" smtClean="0">
                <a:solidFill>
                  <a:schemeClr val="accent1">
                    <a:lumMod val="75000"/>
                  </a:schemeClr>
                </a:solidFill>
              </a:rPr>
              <a:t> </a:t>
            </a:r>
            <a:r>
              <a:rPr lang="en-US" sz="3200" dirty="0" smtClean="0">
                <a:solidFill>
                  <a:srgbClr val="8E1616"/>
                </a:solidFill>
              </a:rPr>
              <a:t>we are asking for answers beyond the expertise of the respondents.</a:t>
            </a:r>
            <a:endParaRPr lang="en-US" sz="3200" dirty="0">
              <a:solidFill>
                <a:schemeClr val="accent1">
                  <a:lumMod val="75000"/>
                </a:schemeClr>
              </a:solidFill>
            </a:endParaRPr>
          </a:p>
        </p:txBody>
      </p:sp>
      <p:sp>
        <p:nvSpPr>
          <p:cNvPr id="3" name="Content Placeholder 2"/>
          <p:cNvSpPr>
            <a:spLocks noGrp="1"/>
          </p:cNvSpPr>
          <p:nvPr>
            <p:ph idx="1"/>
          </p:nvPr>
        </p:nvSpPr>
        <p:spPr>
          <a:xfrm>
            <a:off x="685800" y="4572000"/>
            <a:ext cx="7620000" cy="1828800"/>
          </a:xfrm>
        </p:spPr>
        <p:txBody>
          <a:bodyPr>
            <a:normAutofit fontScale="92500" lnSpcReduction="10000"/>
          </a:bodyPr>
          <a:lstStyle/>
          <a:p>
            <a:pPr marL="0" indent="0">
              <a:buNone/>
            </a:pPr>
            <a:r>
              <a:rPr lang="en-US" dirty="0" smtClean="0"/>
              <a:t>If so, we might expect the focus groups to respond with traditional measures, to ignore the measures part of the question, or maybe pose questions in their response.</a:t>
            </a:r>
            <a:endParaRPr lang="en-US" dirty="0"/>
          </a:p>
        </p:txBody>
      </p:sp>
    </p:spTree>
    <p:extLst>
      <p:ext uri="{BB962C8B-B14F-4D97-AF65-F5344CB8AC3E}">
        <p14:creationId xmlns:p14="http://schemas.microsoft.com/office/powerpoint/2010/main" val="4140468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Example 1:  From an Olathe focus group:</a:t>
            </a:r>
            <a:endParaRPr lang="en-US" sz="3200"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i="1" dirty="0">
                <a:solidFill>
                  <a:srgbClr val="8E1616"/>
                </a:solidFill>
              </a:rPr>
              <a:t>higher level thinking skills; real life problem to solve; not a bubble test more project based learning; </a:t>
            </a:r>
            <a:r>
              <a:rPr lang="en-US" i="1" dirty="0">
                <a:solidFill>
                  <a:schemeClr val="accent1">
                    <a:lumMod val="75000"/>
                  </a:schemeClr>
                </a:solidFill>
              </a:rPr>
              <a:t>work as a team to complete a task; measure is the output meeting the needs?; </a:t>
            </a:r>
            <a:r>
              <a:rPr lang="en-US" i="1" dirty="0">
                <a:solidFill>
                  <a:srgbClr val="8E1616"/>
                </a:solidFill>
              </a:rPr>
              <a:t>creativity and problem solving tasks; literacy level, especially international; 21st century skills; writing component; </a:t>
            </a:r>
            <a:r>
              <a:rPr lang="en-US" i="1" dirty="0">
                <a:solidFill>
                  <a:schemeClr val="accent1">
                    <a:lumMod val="75000"/>
                  </a:schemeClr>
                </a:solidFill>
              </a:rPr>
              <a:t>assessing tool - rubric but manpower to score is overwhelming- could knowledgeable business experts be part of evaluating?; </a:t>
            </a:r>
            <a:r>
              <a:rPr lang="en-US" i="1" dirty="0">
                <a:solidFill>
                  <a:srgbClr val="8E1616"/>
                </a:solidFill>
              </a:rPr>
              <a:t>history connection</a:t>
            </a:r>
          </a:p>
          <a:p>
            <a:endParaRPr lang="en-US" dirty="0"/>
          </a:p>
        </p:txBody>
      </p:sp>
    </p:spTree>
    <p:extLst>
      <p:ext uri="{BB962C8B-B14F-4D97-AF65-F5344CB8AC3E}">
        <p14:creationId xmlns:p14="http://schemas.microsoft.com/office/powerpoint/2010/main" val="787835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4754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4</a:t>
            </a:r>
            <a:r>
              <a:rPr lang="en-US" sz="3200" baseline="30000" dirty="0" smtClean="0">
                <a:solidFill>
                  <a:schemeClr val="accent1">
                    <a:lumMod val="75000"/>
                  </a:schemeClr>
                </a:solidFill>
              </a:rPr>
              <a:t>th</a:t>
            </a:r>
            <a:r>
              <a:rPr lang="en-US" sz="3200" dirty="0" smtClean="0">
                <a:solidFill>
                  <a:schemeClr val="accent1">
                    <a:lumMod val="75000"/>
                  </a:schemeClr>
                </a:solidFill>
              </a:rPr>
              <a:t> possibility:</a:t>
            </a:r>
            <a:br>
              <a:rPr lang="en-US" sz="3200" dirty="0" smtClean="0">
                <a:solidFill>
                  <a:schemeClr val="accent1">
                    <a:lumMod val="75000"/>
                  </a:schemeClr>
                </a:solidFill>
              </a:rPr>
            </a:br>
            <a:r>
              <a:rPr lang="en-US" sz="3200" dirty="0" smtClean="0">
                <a:solidFill>
                  <a:schemeClr val="accent1">
                    <a:lumMod val="75000"/>
                  </a:schemeClr>
                </a:solidFill>
              </a:rPr>
              <a:t/>
            </a:r>
            <a:br>
              <a:rPr lang="en-US" sz="3200" dirty="0" smtClean="0">
                <a:solidFill>
                  <a:schemeClr val="accent1">
                    <a:lumMod val="75000"/>
                  </a:schemeClr>
                </a:solidFill>
              </a:rPr>
            </a:br>
            <a:r>
              <a:rPr lang="en-US" sz="3200" dirty="0" smtClean="0">
                <a:solidFill>
                  <a:srgbClr val="8E1616"/>
                </a:solidFill>
              </a:rPr>
              <a:t>The focus group was thinking outside the box.  </a:t>
            </a:r>
            <a:r>
              <a:rPr lang="en-US" sz="3200" dirty="0" smtClean="0">
                <a:solidFill>
                  <a:schemeClr val="accent1">
                    <a:lumMod val="75000"/>
                  </a:schemeClr>
                </a:solidFill>
              </a:rPr>
              <a:t>A few focus groups stepped out of the school accountability model.  </a:t>
            </a:r>
            <a:br>
              <a:rPr lang="en-US" sz="3200" dirty="0" smtClean="0">
                <a:solidFill>
                  <a:schemeClr val="accent1">
                    <a:lumMod val="75000"/>
                  </a:schemeClr>
                </a:solidFill>
              </a:rPr>
            </a:br>
            <a:r>
              <a:rPr lang="en-US" sz="3200" dirty="0">
                <a:solidFill>
                  <a:schemeClr val="accent1">
                    <a:lumMod val="75000"/>
                  </a:schemeClr>
                </a:solidFill>
              </a:rPr>
              <a:t/>
            </a:r>
            <a:br>
              <a:rPr lang="en-US" sz="3200" dirty="0">
                <a:solidFill>
                  <a:schemeClr val="accent1">
                    <a:lumMod val="75000"/>
                  </a:schemeClr>
                </a:solidFill>
              </a:rPr>
            </a:br>
            <a:r>
              <a:rPr lang="en-US" sz="3200" dirty="0" smtClean="0">
                <a:solidFill>
                  <a:schemeClr val="accent1">
                    <a:lumMod val="75000"/>
                  </a:schemeClr>
                </a:solidFill>
              </a:rPr>
              <a:t>Consider this child-center developmental-stage model from Oakley:</a:t>
            </a:r>
            <a:endParaRPr lang="en-US" sz="3200" dirty="0">
              <a:solidFill>
                <a:schemeClr val="accent1">
                  <a:lumMod val="75000"/>
                </a:schemeClr>
              </a:solidFill>
            </a:endParaRPr>
          </a:p>
        </p:txBody>
      </p:sp>
    </p:spTree>
    <p:extLst>
      <p:ext uri="{BB962C8B-B14F-4D97-AF65-F5344CB8AC3E}">
        <p14:creationId xmlns:p14="http://schemas.microsoft.com/office/powerpoint/2010/main" val="357143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05400"/>
            <a:ext cx="7391400" cy="1447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The goals and measures are child-centered and vary by the age and stage of the students.  </a:t>
            </a:r>
            <a:endParaRPr lang="en-US" sz="3200" dirty="0">
              <a:solidFill>
                <a:schemeClr val="accent1">
                  <a:lumMod val="75000"/>
                </a:schemeClr>
              </a:solidFill>
            </a:endParaRPr>
          </a:p>
        </p:txBody>
      </p:sp>
      <p:sp>
        <p:nvSpPr>
          <p:cNvPr id="3" name="Content Placeholder 2"/>
          <p:cNvSpPr>
            <a:spLocks noGrp="1"/>
          </p:cNvSpPr>
          <p:nvPr>
            <p:ph idx="1"/>
          </p:nvPr>
        </p:nvSpPr>
        <p:spPr>
          <a:xfrm>
            <a:off x="685800" y="381000"/>
            <a:ext cx="8229600" cy="4525963"/>
          </a:xfrm>
        </p:spPr>
        <p:txBody>
          <a:bodyPr>
            <a:normAutofit lnSpcReduction="10000"/>
          </a:bodyPr>
          <a:lstStyle/>
          <a:p>
            <a:r>
              <a:rPr lang="en-US" i="1" dirty="0">
                <a:solidFill>
                  <a:srgbClr val="8E1616"/>
                </a:solidFill>
              </a:rPr>
              <a:t>prek-3 : social; soft skills; not sure how to test self control; cooperative learning; </a:t>
            </a:r>
            <a:endParaRPr lang="en-US" i="1" dirty="0" smtClean="0">
              <a:solidFill>
                <a:srgbClr val="8E1616"/>
              </a:solidFill>
            </a:endParaRPr>
          </a:p>
          <a:p>
            <a:r>
              <a:rPr lang="en-US" i="1" dirty="0" smtClean="0">
                <a:solidFill>
                  <a:srgbClr val="8E1616"/>
                </a:solidFill>
              </a:rPr>
              <a:t>4-6</a:t>
            </a:r>
            <a:r>
              <a:rPr lang="en-US" i="1" dirty="0">
                <a:solidFill>
                  <a:srgbClr val="8E1616"/>
                </a:solidFill>
              </a:rPr>
              <a:t>: academic growth model; hard data to show improvements; rubric on citizenship; career exploration; </a:t>
            </a:r>
            <a:endParaRPr lang="en-US" i="1" dirty="0" smtClean="0">
              <a:solidFill>
                <a:srgbClr val="8E1616"/>
              </a:solidFill>
            </a:endParaRPr>
          </a:p>
          <a:p>
            <a:r>
              <a:rPr lang="en-US" i="1" dirty="0" smtClean="0">
                <a:solidFill>
                  <a:srgbClr val="8E1616"/>
                </a:solidFill>
              </a:rPr>
              <a:t>6-8</a:t>
            </a:r>
            <a:r>
              <a:rPr lang="en-US" i="1" dirty="0">
                <a:solidFill>
                  <a:srgbClr val="8E1616"/>
                </a:solidFill>
              </a:rPr>
              <a:t>: work and respect others; </a:t>
            </a:r>
            <a:endParaRPr lang="en-US" i="1" dirty="0" smtClean="0">
              <a:solidFill>
                <a:srgbClr val="8E1616"/>
              </a:solidFill>
            </a:endParaRPr>
          </a:p>
          <a:p>
            <a:r>
              <a:rPr lang="en-US" i="1" dirty="0" smtClean="0">
                <a:solidFill>
                  <a:srgbClr val="8E1616"/>
                </a:solidFill>
              </a:rPr>
              <a:t>10-12</a:t>
            </a:r>
            <a:r>
              <a:rPr lang="en-US" i="1" dirty="0">
                <a:solidFill>
                  <a:srgbClr val="8E1616"/>
                </a:solidFill>
              </a:rPr>
              <a:t>: project based learning; service leadership; work study programs; link drivers license to diploma; attendance data</a:t>
            </a:r>
          </a:p>
        </p:txBody>
      </p:sp>
    </p:spTree>
    <p:extLst>
      <p:ext uri="{BB962C8B-B14F-4D97-AF65-F5344CB8AC3E}">
        <p14:creationId xmlns:p14="http://schemas.microsoft.com/office/powerpoint/2010/main" val="8133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6500"/>
                            </p:stCondLst>
                            <p:childTnLst>
                              <p:par>
                                <p:cTn id="21" presetID="10" presetClass="entr" presetSubtype="0" fill="hold" grpId="0" nodeType="afterEffect">
                                  <p:stCondLst>
                                    <p:cond delay="1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020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Now let’s analyze the responses to 2A:</a:t>
            </a:r>
            <a:endParaRPr lang="en-US" sz="3200" dirty="0">
              <a:solidFill>
                <a:schemeClr val="accent1">
                  <a:lumMod val="75000"/>
                </a:schemeClr>
              </a:solidFill>
            </a:endParaRPr>
          </a:p>
        </p:txBody>
      </p:sp>
      <p:sp>
        <p:nvSpPr>
          <p:cNvPr id="3" name="Content Placeholder 2"/>
          <p:cNvSpPr>
            <a:spLocks noGrp="1"/>
          </p:cNvSpPr>
          <p:nvPr>
            <p:ph idx="1"/>
          </p:nvPr>
        </p:nvSpPr>
        <p:spPr>
          <a:xfrm>
            <a:off x="1143000" y="2057400"/>
            <a:ext cx="6477000" cy="1600200"/>
          </a:xfrm>
        </p:spPr>
        <p:txBody>
          <a:bodyPr/>
          <a:lstStyle/>
          <a:p>
            <a:pPr marL="0" indent="0">
              <a:buNone/>
            </a:pPr>
            <a:r>
              <a:rPr lang="en-US" dirty="0">
                <a:solidFill>
                  <a:srgbClr val="8E1616"/>
                </a:solidFill>
              </a:rPr>
              <a:t>What is the role of K-12 education in achieving this future</a:t>
            </a:r>
            <a:r>
              <a:rPr lang="en-US" dirty="0" smtClean="0">
                <a:solidFill>
                  <a:srgbClr val="8E1616"/>
                </a:solidFill>
              </a:rPr>
              <a:t>?</a:t>
            </a:r>
          </a:p>
          <a:p>
            <a:pPr marL="0" indent="0">
              <a:buNone/>
            </a:pPr>
            <a:endParaRPr lang="en-US" dirty="0" smtClean="0">
              <a:solidFill>
                <a:srgbClr val="C00000"/>
              </a:solidFill>
            </a:endParaRPr>
          </a:p>
          <a:p>
            <a:pPr marL="0" indent="0">
              <a:buNone/>
            </a:pPr>
            <a:endParaRPr lang="en-US" dirty="0" smtClean="0">
              <a:solidFill>
                <a:srgbClr val="C00000"/>
              </a:solidFill>
            </a:endParaRPr>
          </a:p>
        </p:txBody>
      </p:sp>
    </p:spTree>
    <p:extLst>
      <p:ext uri="{BB962C8B-B14F-4D97-AF65-F5344CB8AC3E}">
        <p14:creationId xmlns:p14="http://schemas.microsoft.com/office/powerpoint/2010/main" val="378257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2390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a:solidFill>
                  <a:schemeClr val="accent1">
                    <a:lumMod val="75000"/>
                  </a:schemeClr>
                </a:solidFill>
              </a:rPr>
              <a:t>W</a:t>
            </a:r>
            <a:r>
              <a:rPr lang="en-US" sz="3200" dirty="0" smtClean="0">
                <a:solidFill>
                  <a:schemeClr val="accent1">
                    <a:lumMod val="75000"/>
                  </a:schemeClr>
                </a:solidFill>
              </a:rPr>
              <a:t>e asked Kansans in 20 communities  around the State:</a:t>
            </a:r>
            <a:endParaRPr lang="en-US" sz="3200" dirty="0">
              <a:solidFill>
                <a:schemeClr val="accent1">
                  <a:lumMod val="75000"/>
                </a:schemeClr>
              </a:solidFill>
            </a:endParaRPr>
          </a:p>
        </p:txBody>
      </p:sp>
      <p:sp>
        <p:nvSpPr>
          <p:cNvPr id="3" name="Content Placeholder 2"/>
          <p:cNvSpPr>
            <a:spLocks noGrp="1"/>
          </p:cNvSpPr>
          <p:nvPr>
            <p:ph idx="1"/>
          </p:nvPr>
        </p:nvSpPr>
        <p:spPr>
          <a:xfrm>
            <a:off x="1143000" y="2133600"/>
            <a:ext cx="6781800" cy="3992563"/>
          </a:xfrm>
        </p:spPr>
        <p:txBody>
          <a:bodyPr>
            <a:normAutofit lnSpcReduction="10000"/>
          </a:bodyPr>
          <a:lstStyle/>
          <a:p>
            <a:pPr marL="0" indent="0">
              <a:buNone/>
            </a:pPr>
            <a:r>
              <a:rPr lang="en-US" dirty="0" smtClean="0">
                <a:solidFill>
                  <a:srgbClr val="960000"/>
                </a:solidFill>
              </a:rPr>
              <a:t>What </a:t>
            </a:r>
            <a:r>
              <a:rPr lang="en-US" dirty="0">
                <a:solidFill>
                  <a:srgbClr val="960000"/>
                </a:solidFill>
              </a:rPr>
              <a:t>are the characteristics,</a:t>
            </a:r>
            <a:br>
              <a:rPr lang="en-US" dirty="0">
                <a:solidFill>
                  <a:srgbClr val="960000"/>
                </a:solidFill>
              </a:rPr>
            </a:br>
            <a:r>
              <a:rPr lang="en-US" dirty="0">
                <a:solidFill>
                  <a:srgbClr val="960000"/>
                </a:solidFill>
              </a:rPr>
              <a:t>qualities, abilities, and skills of a successful 24-year old Kansan</a:t>
            </a:r>
            <a:r>
              <a:rPr lang="en-US" dirty="0" smtClean="0">
                <a:solidFill>
                  <a:srgbClr val="960000"/>
                </a:solidFill>
              </a:rPr>
              <a:t>?</a:t>
            </a:r>
          </a:p>
          <a:p>
            <a:pPr marL="0" indent="0">
              <a:buNone/>
            </a:pPr>
            <a:endParaRPr lang="en-US" dirty="0">
              <a:solidFill>
                <a:srgbClr val="960000"/>
              </a:solidFill>
            </a:endParaRPr>
          </a:p>
          <a:p>
            <a:pPr marL="0" indent="0">
              <a:buNone/>
            </a:pPr>
            <a:r>
              <a:rPr lang="en-US" dirty="0" smtClean="0">
                <a:solidFill>
                  <a:schemeClr val="accent1">
                    <a:lumMod val="75000"/>
                  </a:schemeClr>
                </a:solidFill>
              </a:rPr>
              <a:t>In the first set of 20 community consultations, 287 focus groups, with an average of 6 people each, answered this and two other questions.</a:t>
            </a:r>
          </a:p>
        </p:txBody>
      </p:sp>
    </p:spTree>
    <p:extLst>
      <p:ext uri="{BB962C8B-B14F-4D97-AF65-F5344CB8AC3E}">
        <p14:creationId xmlns:p14="http://schemas.microsoft.com/office/powerpoint/2010/main" val="23814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409364" cy="550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152400"/>
            <a:ext cx="7391400" cy="1020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Coding from what the respondents said, yielded this </a:t>
            </a:r>
            <a:r>
              <a:rPr lang="en-US" sz="2800" i="1" dirty="0" smtClean="0">
                <a:solidFill>
                  <a:srgbClr val="8E1616"/>
                </a:solidFill>
              </a:rPr>
              <a:t>conceptual framework:</a:t>
            </a:r>
            <a:endParaRPr lang="en-US" sz="2800" dirty="0">
              <a:solidFill>
                <a:srgbClr val="8E1616"/>
              </a:solidFill>
            </a:endParaRPr>
          </a:p>
        </p:txBody>
      </p:sp>
      <p:sp>
        <p:nvSpPr>
          <p:cNvPr id="3" name="Rounded Rectangle 2"/>
          <p:cNvSpPr/>
          <p:nvPr/>
        </p:nvSpPr>
        <p:spPr>
          <a:xfrm>
            <a:off x="1358153" y="1981200"/>
            <a:ext cx="2209800" cy="1524000"/>
          </a:xfrm>
          <a:prstGeom prst="roundRect">
            <a:avLst/>
          </a:prstGeom>
          <a:noFill/>
          <a:ln>
            <a:solidFill>
              <a:srgbClr val="8E16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371600" y="5105400"/>
            <a:ext cx="1371600" cy="457200"/>
          </a:xfrm>
          <a:prstGeom prst="roundRect">
            <a:avLst/>
          </a:prstGeom>
          <a:no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19800" y="2308412"/>
            <a:ext cx="2286000" cy="762000"/>
          </a:xfrm>
          <a:prstGeom prst="roundRect">
            <a:avLst/>
          </a:prstGeom>
          <a:no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2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a:solidFill>
                  <a:srgbClr val="8E1616"/>
                </a:solidFill>
              </a:rPr>
              <a:t>What is the role of K-12 education in achieving this future</a:t>
            </a:r>
            <a:r>
              <a:rPr lang="en-US" sz="2800" dirty="0" smtClean="0">
                <a:solidFill>
                  <a:srgbClr val="8E1616"/>
                </a:solidFill>
              </a:rPr>
              <a:t>?</a:t>
            </a:r>
            <a:r>
              <a:rPr lang="en-US" sz="2800" dirty="0" smtClean="0">
                <a:solidFill>
                  <a:schemeClr val="accent1">
                    <a:lumMod val="75000"/>
                  </a:schemeClr>
                </a:solidFill>
              </a:rPr>
              <a:t/>
            </a:r>
            <a:br>
              <a:rPr lang="en-US" sz="2800" dirty="0" smtClean="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2800" dirty="0" smtClean="0">
                <a:solidFill>
                  <a:schemeClr val="accent1">
                    <a:lumMod val="75000"/>
                  </a:schemeClr>
                </a:solidFill>
              </a:rPr>
              <a:t>The responses fell into two broad themes:  </a:t>
            </a:r>
            <a:br>
              <a:rPr lang="en-US" sz="2800" dirty="0" smtClean="0">
                <a:solidFill>
                  <a:schemeClr val="accent1">
                    <a:lumMod val="75000"/>
                  </a:schemeClr>
                </a:solidFill>
              </a:rPr>
            </a:br>
            <a:r>
              <a:rPr lang="en-US" sz="2800" i="1" dirty="0" smtClean="0">
                <a:solidFill>
                  <a:srgbClr val="8A0000"/>
                </a:solidFill>
              </a:rPr>
              <a:t>Skill training </a:t>
            </a:r>
            <a:r>
              <a:rPr lang="en-US" sz="2800" dirty="0" smtClean="0">
                <a:solidFill>
                  <a:schemeClr val="accent1">
                    <a:lumMod val="75000"/>
                  </a:schemeClr>
                </a:solidFill>
              </a:rPr>
              <a:t>and </a:t>
            </a:r>
            <a:r>
              <a:rPr lang="en-US" sz="2800" i="1" dirty="0" smtClean="0">
                <a:solidFill>
                  <a:schemeClr val="accent1">
                    <a:lumMod val="75000"/>
                  </a:schemeClr>
                </a:solidFill>
              </a:rPr>
              <a:t>Strategic activities.  </a:t>
            </a:r>
            <a:endParaRPr lang="en-US" sz="3200" dirty="0">
              <a:solidFill>
                <a:schemeClr val="accent1">
                  <a:lumMod val="75000"/>
                </a:schemeClr>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8664400" cy="303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835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2573" y="3215126"/>
            <a:ext cx="510173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049" y="3200400"/>
            <a:ext cx="5468463" cy="298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60960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What does </a:t>
            </a:r>
            <a:r>
              <a:rPr lang="en-US" sz="3200" i="1" dirty="0" smtClean="0">
                <a:solidFill>
                  <a:srgbClr val="8A0000"/>
                </a:solidFill>
              </a:rPr>
              <a:t>skill training </a:t>
            </a:r>
            <a:r>
              <a:rPr lang="en-US" sz="3200" dirty="0" smtClean="0">
                <a:solidFill>
                  <a:schemeClr val="accent1">
                    <a:lumMod val="75000"/>
                  </a:schemeClr>
                </a:solidFill>
              </a:rPr>
              <a:t>include?</a:t>
            </a:r>
            <a:endParaRPr lang="en-US" sz="3200" dirty="0">
              <a:solidFill>
                <a:schemeClr val="accent1">
                  <a:lumMod val="75000"/>
                </a:schemeClr>
              </a:solidFill>
            </a:endParaRPr>
          </a:p>
        </p:txBody>
      </p:sp>
      <p:cxnSp>
        <p:nvCxnSpPr>
          <p:cNvPr id="5" name="Straight Connector 4"/>
          <p:cNvCxnSpPr/>
          <p:nvPr/>
        </p:nvCxnSpPr>
        <p:spPr>
          <a:xfrm flipH="1" flipV="1">
            <a:off x="1782375" y="3464924"/>
            <a:ext cx="609600" cy="152400"/>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45496" y="2819400"/>
            <a:ext cx="1536701" cy="0"/>
          </a:xfrm>
          <a:prstGeom prst="line">
            <a:avLst/>
          </a:prstGeom>
          <a:ln w="25400">
            <a:solidFill>
              <a:srgbClr val="D6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61447" y="2822089"/>
            <a:ext cx="152400" cy="617537"/>
          </a:xfrm>
          <a:prstGeom prst="line">
            <a:avLst/>
          </a:prstGeom>
          <a:ln w="25400">
            <a:solidFill>
              <a:srgbClr val="D60000"/>
            </a:solidFill>
          </a:ln>
        </p:spPr>
        <p:style>
          <a:lnRef idx="1">
            <a:schemeClr val="accent1"/>
          </a:lnRef>
          <a:fillRef idx="0">
            <a:schemeClr val="accent1"/>
          </a:fillRef>
          <a:effectRef idx="0">
            <a:schemeClr val="accent1"/>
          </a:effectRef>
          <a:fontRef idx="minor">
            <a:schemeClr val="tx1"/>
          </a:fontRef>
        </p:style>
      </p:cxnSp>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38" y="2971800"/>
            <a:ext cx="1531937" cy="98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0833" y="4876800"/>
            <a:ext cx="2492375"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flipH="1" flipV="1">
            <a:off x="3581401" y="4495800"/>
            <a:ext cx="304799" cy="457200"/>
          </a:xfrm>
          <a:prstGeom prst="line">
            <a:avLst/>
          </a:prstGeom>
          <a:ln w="25400">
            <a:solidFill>
              <a:srgbClr val="FF8989"/>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6077634"/>
            <a:ext cx="8322343" cy="646331"/>
          </a:xfrm>
          <a:prstGeom prst="rect">
            <a:avLst/>
          </a:prstGeom>
          <a:noFill/>
        </p:spPr>
        <p:txBody>
          <a:bodyPr wrap="none" rtlCol="0">
            <a:spAutoFit/>
          </a:bodyPr>
          <a:lstStyle/>
          <a:p>
            <a:r>
              <a:rPr lang="en-US" dirty="0" smtClean="0"/>
              <a:t>defined as </a:t>
            </a:r>
            <a:r>
              <a:rPr lang="en-US" i="1" dirty="0" smtClean="0"/>
              <a:t>skills that are instrumental in employment, or preparing for employment, or </a:t>
            </a:r>
          </a:p>
          <a:p>
            <a:r>
              <a:rPr lang="en-US" i="1" dirty="0" smtClean="0"/>
              <a:t>generally used for living, like financial skills . . . </a:t>
            </a:r>
            <a:endParaRPr lang="en-US" dirty="0"/>
          </a:p>
        </p:txBody>
      </p:sp>
      <p:sp>
        <p:nvSpPr>
          <p:cNvPr id="18" name="TextBox 17"/>
          <p:cNvSpPr txBox="1"/>
          <p:nvPr/>
        </p:nvSpPr>
        <p:spPr>
          <a:xfrm>
            <a:off x="334538" y="6077634"/>
            <a:ext cx="8567666" cy="646331"/>
          </a:xfrm>
          <a:prstGeom prst="rect">
            <a:avLst/>
          </a:prstGeom>
          <a:noFill/>
        </p:spPr>
        <p:txBody>
          <a:bodyPr wrap="none" rtlCol="0">
            <a:spAutoFit/>
          </a:bodyPr>
          <a:lstStyle/>
          <a:p>
            <a:r>
              <a:rPr lang="en-US" dirty="0" smtClean="0"/>
              <a:t>defined as </a:t>
            </a:r>
            <a:r>
              <a:rPr lang="en-US" i="1" dirty="0" smtClean="0"/>
              <a:t>all training aimed at cultivating personality, social-emotional skills, 21</a:t>
            </a:r>
            <a:r>
              <a:rPr lang="en-US" i="1" baseline="30000" dirty="0" smtClean="0"/>
              <a:t>st</a:t>
            </a:r>
            <a:r>
              <a:rPr lang="en-US" i="1" dirty="0" smtClean="0"/>
              <a:t> century</a:t>
            </a:r>
          </a:p>
          <a:p>
            <a:r>
              <a:rPr lang="en-US" i="1" dirty="0" smtClean="0"/>
              <a:t>and other non-traditional skills, including perseverance over failure . . . </a:t>
            </a:r>
            <a:endParaRPr lang="en-US" i="1" dirty="0"/>
          </a:p>
        </p:txBody>
      </p:sp>
      <p:sp>
        <p:nvSpPr>
          <p:cNvPr id="19" name="TextBox 18"/>
          <p:cNvSpPr txBox="1"/>
          <p:nvPr/>
        </p:nvSpPr>
        <p:spPr>
          <a:xfrm>
            <a:off x="644987" y="6075841"/>
            <a:ext cx="7614585" cy="646331"/>
          </a:xfrm>
          <a:prstGeom prst="rect">
            <a:avLst/>
          </a:prstGeom>
          <a:noFill/>
        </p:spPr>
        <p:txBody>
          <a:bodyPr wrap="none" rtlCol="0">
            <a:spAutoFit/>
          </a:bodyPr>
          <a:lstStyle/>
          <a:p>
            <a:r>
              <a:rPr lang="en-US" dirty="0" smtClean="0"/>
              <a:t>defined as </a:t>
            </a:r>
            <a:r>
              <a:rPr lang="en-US" i="1" dirty="0" smtClean="0"/>
              <a:t>all traditional academic skills, like math, reading, writing; all subject-</a:t>
            </a:r>
          </a:p>
          <a:p>
            <a:r>
              <a:rPr lang="en-US" i="1" dirty="0" smtClean="0"/>
              <a:t>specific, content-focused, knowledge-based skills, like geography </a:t>
            </a:r>
            <a:endParaRPr lang="en-US" dirty="0"/>
          </a:p>
        </p:txBody>
      </p:sp>
      <p:pic>
        <p:nvPicPr>
          <p:cNvPr id="206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491818"/>
            <a:ext cx="2293937"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3817246" y="3701368"/>
            <a:ext cx="363967" cy="0"/>
          </a:xfrm>
          <a:prstGeom prst="line">
            <a:avLst/>
          </a:prstGeom>
          <a:ln w="25400">
            <a:solidFill>
              <a:srgbClr val="D0847D"/>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0058" y="6077634"/>
            <a:ext cx="7576626" cy="646331"/>
          </a:xfrm>
          <a:prstGeom prst="rect">
            <a:avLst/>
          </a:prstGeom>
          <a:noFill/>
        </p:spPr>
        <p:txBody>
          <a:bodyPr wrap="none" rtlCol="0">
            <a:spAutoFit/>
          </a:bodyPr>
          <a:lstStyle/>
          <a:p>
            <a:r>
              <a:rPr lang="en-US" dirty="0" smtClean="0"/>
              <a:t>defined as </a:t>
            </a:r>
            <a:r>
              <a:rPr lang="en-US" i="1" dirty="0" smtClean="0"/>
              <a:t>innovative problem-solving skills;  problem-solving that incorporates</a:t>
            </a:r>
          </a:p>
          <a:p>
            <a:r>
              <a:rPr lang="en-US" i="1" dirty="0" smtClean="0"/>
              <a:t>solutions from divergent subjects, experiences, or sources . . . </a:t>
            </a:r>
            <a:endParaRPr lang="en-US" dirty="0"/>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0226" y="2417016"/>
            <a:ext cx="225583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16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25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500"/>
                                        <p:tgtEl>
                                          <p:spTgt spid="2056"/>
                                        </p:tgtEl>
                                      </p:cBhvr>
                                    </p:animEffect>
                                  </p:childTnLst>
                                </p:cTn>
                              </p:par>
                              <p:par>
                                <p:cTn id="11" presetID="10" presetClass="entr" presetSubtype="0" fill="hold" nodeType="withEffect">
                                  <p:stCondLst>
                                    <p:cond delay="250"/>
                                  </p:stCondLst>
                                  <p:childTnLst>
                                    <p:set>
                                      <p:cBhvr>
                                        <p:cTn id="12" dur="1" fill="hold">
                                          <p:stCondLst>
                                            <p:cond delay="0"/>
                                          </p:stCondLst>
                                        </p:cTn>
                                        <p:tgtEl>
                                          <p:spTgt spid="2059"/>
                                        </p:tgtEl>
                                        <p:attrNameLst>
                                          <p:attrName>style.visibility</p:attrName>
                                        </p:attrNameLst>
                                      </p:cBhvr>
                                      <p:to>
                                        <p:strVal val="visible"/>
                                      </p:to>
                                    </p:set>
                                    <p:animEffect transition="in" filter="fade">
                                      <p:cBhvr>
                                        <p:cTn id="13" dur="500"/>
                                        <p:tgtEl>
                                          <p:spTgt spid="2059"/>
                                        </p:tgtEl>
                                      </p:cBhvr>
                                    </p:animEffect>
                                  </p:childTnLst>
                                </p:cTn>
                              </p:par>
                              <p:par>
                                <p:cTn id="14" presetID="10" presetClass="entr" presetSubtype="0"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par>
                                <p:cTn id="25" presetID="10" presetClass="exit" presetSubtype="0" fill="hold" grpId="1"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61"/>
                                        </p:tgtEl>
                                        <p:attrNameLst>
                                          <p:attrName>style.visibility</p:attrName>
                                        </p:attrNameLst>
                                      </p:cBhvr>
                                      <p:to>
                                        <p:strVal val="visible"/>
                                      </p:to>
                                    </p:set>
                                    <p:animEffect transition="in" filter="fade">
                                      <p:cBhvr>
                                        <p:cTn id="41" dur="500"/>
                                        <p:tgtEl>
                                          <p:spTgt spid="2061"/>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62"/>
                                        </p:tgtEl>
                                        <p:attrNameLst>
                                          <p:attrName>style.visibility</p:attrName>
                                        </p:attrNameLst>
                                      </p:cBhvr>
                                      <p:to>
                                        <p:strVal val="visible"/>
                                      </p:to>
                                    </p:set>
                                    <p:animEffect transition="in" filter="fade">
                                      <p:cBhvr>
                                        <p:cTn id="55" dur="500"/>
                                        <p:tgtEl>
                                          <p:spTgt spid="2062"/>
                                        </p:tgtEl>
                                      </p:cBhvr>
                                    </p:animEffect>
                                  </p:childTnLst>
                                </p:cTn>
                              </p:par>
                              <p:par>
                                <p:cTn id="56" presetID="10" presetClass="exit" presetSubtype="0" fill="hold" grpId="1" nodeType="with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477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Within </a:t>
            </a:r>
            <a:r>
              <a:rPr lang="en-US" sz="2800" i="1" dirty="0" smtClean="0">
                <a:solidFill>
                  <a:srgbClr val="8E1616"/>
                </a:solidFill>
              </a:rPr>
              <a:t>instrumental skills, </a:t>
            </a:r>
            <a:r>
              <a:rPr lang="en-US" sz="2800" dirty="0" smtClean="0">
                <a:solidFill>
                  <a:schemeClr val="accent1">
                    <a:lumMod val="75000"/>
                  </a:schemeClr>
                </a:solidFill>
              </a:rPr>
              <a:t>the community focus groups identified a notable subcategory:</a:t>
            </a:r>
            <a:br>
              <a:rPr lang="en-US" sz="2800" dirty="0" smtClean="0">
                <a:solidFill>
                  <a:schemeClr val="accent1">
                    <a:lumMod val="75000"/>
                  </a:schemeClr>
                </a:solidFill>
              </a:rPr>
            </a:br>
            <a:r>
              <a:rPr lang="en-US" sz="2800" i="1" dirty="0" smtClean="0">
                <a:solidFill>
                  <a:srgbClr val="8E1616"/>
                </a:solidFill>
              </a:rPr>
              <a:t>skills gained from experience.</a:t>
            </a:r>
            <a:endParaRPr lang="en-US" sz="2800" i="1" dirty="0">
              <a:solidFill>
                <a:schemeClr val="accent1">
                  <a:lumMod val="75000"/>
                </a:schemeClr>
              </a:solidFill>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3020233"/>
            <a:ext cx="5146929" cy="327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24" y="2971800"/>
            <a:ext cx="1531937" cy="98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H="1" flipV="1">
            <a:off x="1782375" y="3464924"/>
            <a:ext cx="609600" cy="152400"/>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36988"/>
            <a:ext cx="549275" cy="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0" y="2523302"/>
            <a:ext cx="4644102"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810100"/>
                </a:solidFill>
              </a:rPr>
              <a:t>concrete, realistic practice of skills</a:t>
            </a:r>
            <a:endParaRPr lang="en-US" sz="2000" dirty="0">
              <a:solidFill>
                <a:srgbClr val="810100"/>
              </a:solidFill>
            </a:endParaRPr>
          </a:p>
          <a:p>
            <a:pPr marL="285750" indent="-285750">
              <a:buFont typeface="Arial" panose="020B0604020202020204" pitchFamily="34" charset="0"/>
              <a:buChar char="•"/>
            </a:pPr>
            <a:r>
              <a:rPr lang="en-US" sz="2000" dirty="0">
                <a:solidFill>
                  <a:srgbClr val="BE0000"/>
                </a:solidFill>
              </a:rPr>
              <a:t>internships, work-study, apprenticeships</a:t>
            </a:r>
          </a:p>
          <a:p>
            <a:pPr marL="285750" indent="-285750">
              <a:buFont typeface="Arial" panose="020B0604020202020204" pitchFamily="34" charset="0"/>
              <a:buChar char="•"/>
            </a:pPr>
            <a:r>
              <a:rPr lang="en-US" sz="2000" dirty="0">
                <a:solidFill>
                  <a:srgbClr val="EF0100"/>
                </a:solidFill>
              </a:rPr>
              <a:t>job shadowing</a:t>
            </a:r>
          </a:p>
          <a:p>
            <a:pPr marL="285750" indent="-285750">
              <a:buFont typeface="Arial" panose="020B0604020202020204" pitchFamily="34" charset="0"/>
              <a:buChar char="•"/>
            </a:pPr>
            <a:r>
              <a:rPr lang="en-US" sz="2000" dirty="0">
                <a:solidFill>
                  <a:srgbClr val="FF575B"/>
                </a:solidFill>
              </a:rPr>
              <a:t>work experience</a:t>
            </a:r>
          </a:p>
          <a:p>
            <a:pPr marL="285750" indent="-285750">
              <a:buFont typeface="Arial" panose="020B0604020202020204" pitchFamily="34" charset="0"/>
              <a:buChar char="•"/>
            </a:pPr>
            <a:r>
              <a:rPr lang="en-US" sz="2000" dirty="0">
                <a:solidFill>
                  <a:srgbClr val="FF807D"/>
                </a:solidFill>
              </a:rPr>
              <a:t>service or volunteer experiential learning</a:t>
            </a:r>
          </a:p>
          <a:p>
            <a:pPr marL="285750" indent="-285750">
              <a:buFont typeface="Arial" panose="020B0604020202020204" pitchFamily="34" charset="0"/>
              <a:buChar char="•"/>
            </a:pPr>
            <a:r>
              <a:rPr lang="en-US" sz="2000" dirty="0">
                <a:solidFill>
                  <a:srgbClr val="284140"/>
                </a:solidFill>
              </a:rPr>
              <a:t>mentoring or coaching</a:t>
            </a:r>
          </a:p>
          <a:p>
            <a:pPr marL="285750" indent="-285750">
              <a:buFont typeface="Arial" panose="020B0604020202020204" pitchFamily="34" charset="0"/>
              <a:buChar char="•"/>
            </a:pPr>
            <a:r>
              <a:rPr lang="en-US" sz="2000" dirty="0">
                <a:solidFill>
                  <a:srgbClr val="365E91"/>
                </a:solidFill>
              </a:rPr>
              <a:t>job exposures</a:t>
            </a:r>
          </a:p>
          <a:p>
            <a:pPr marL="285750" indent="-285750">
              <a:buFont typeface="Arial" panose="020B0604020202020204" pitchFamily="34" charset="0"/>
              <a:buChar char="•"/>
            </a:pPr>
            <a:r>
              <a:rPr lang="en-US" sz="2000" dirty="0">
                <a:solidFill>
                  <a:srgbClr val="829BBB"/>
                </a:solidFill>
              </a:rPr>
              <a:t>intercultural and bilingual experience</a:t>
            </a:r>
          </a:p>
        </p:txBody>
      </p:sp>
    </p:spTree>
    <p:extLst>
      <p:ext uri="{BB962C8B-B14F-4D97-AF65-F5344CB8AC3E}">
        <p14:creationId xmlns:p14="http://schemas.microsoft.com/office/powerpoint/2010/main" val="31291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27"/>
                                        </p:tgtEl>
                                      </p:cBhvr>
                                    </p:animEffect>
                                    <p:set>
                                      <p:cBhvr>
                                        <p:cTn id="13" dur="1" fill="hold">
                                          <p:stCondLst>
                                            <p:cond delay="499"/>
                                          </p:stCondLst>
                                        </p:cTn>
                                        <p:tgtEl>
                                          <p:spTgt spid="102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par>
                          <p:cTn id="17" fill="hold">
                            <p:stCondLst>
                              <p:cond delay="500"/>
                            </p:stCondLst>
                            <p:childTnLst>
                              <p:par>
                                <p:cTn id="18" presetID="6" presetClass="emph" presetSubtype="0" fill="hold" nodeType="afterEffect">
                                  <p:stCondLst>
                                    <p:cond delay="250"/>
                                  </p:stCondLst>
                                  <p:childTnLst>
                                    <p:animScale>
                                      <p:cBhvr>
                                        <p:cTn id="19" dur="500" fill="hold"/>
                                        <p:tgtEl>
                                          <p:spTgt spid="1030"/>
                                        </p:tgtEl>
                                      </p:cBhvr>
                                      <p:by x="150000" y="150000"/>
                                    </p:animScale>
                                  </p:childTnLst>
                                </p:cTn>
                              </p:par>
                              <p:par>
                                <p:cTn id="20" presetID="10" presetClass="entr" presetSubtype="0"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What themes made up the </a:t>
            </a:r>
            <a:r>
              <a:rPr lang="en-US" sz="2800" i="1" dirty="0" smtClean="0">
                <a:solidFill>
                  <a:schemeClr val="accent1">
                    <a:lumMod val="75000"/>
                  </a:schemeClr>
                </a:solidFill>
              </a:rPr>
              <a:t>strategic activities</a:t>
            </a:r>
            <a:r>
              <a:rPr lang="en-US" sz="2800" dirty="0" smtClean="0">
                <a:solidFill>
                  <a:schemeClr val="accent1">
                    <a:lumMod val="75000"/>
                  </a:schemeClr>
                </a:solidFill>
              </a:rPr>
              <a:t>?</a:t>
            </a:r>
            <a:endParaRPr lang="en-US" sz="28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857143" cy="38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4348480" y="2590800"/>
            <a:ext cx="18288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62880" y="2590800"/>
            <a:ext cx="0" cy="38100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81200"/>
            <a:ext cx="6553200" cy="407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160" y="2174557"/>
            <a:ext cx="20574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581400" y="2513329"/>
            <a:ext cx="914400" cy="0"/>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1981200"/>
            <a:ext cx="2590799" cy="2862322"/>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solidFill>
                  <a:schemeClr val="accent1">
                    <a:lumMod val="75000"/>
                  </a:schemeClr>
                </a:solidFill>
              </a:rPr>
              <a:t>School climate activities were diverse and sometimes conflicting.  Some </a:t>
            </a:r>
            <a:r>
              <a:rPr lang="en-US" dirty="0" smtClean="0">
                <a:solidFill>
                  <a:schemeClr val="accent1">
                    <a:lumMod val="75000"/>
                  </a:schemeClr>
                </a:solidFill>
              </a:rPr>
              <a:t>advocate creating </a:t>
            </a:r>
            <a:r>
              <a:rPr lang="en-US" dirty="0">
                <a:solidFill>
                  <a:schemeClr val="accent1">
                    <a:lumMod val="75000"/>
                  </a:schemeClr>
                </a:solidFill>
              </a:rPr>
              <a:t>an environment of high expectations, while others recommend </a:t>
            </a:r>
            <a:r>
              <a:rPr lang="en-US" dirty="0" smtClean="0">
                <a:solidFill>
                  <a:schemeClr val="accent1">
                    <a:lumMod val="75000"/>
                  </a:schemeClr>
                </a:solidFill>
              </a:rPr>
              <a:t>realistic expectations</a:t>
            </a:r>
            <a:r>
              <a:rPr lang="en-US" dirty="0">
                <a:solidFill>
                  <a:schemeClr val="accent1">
                    <a:lumMod val="75000"/>
                  </a:schemeClr>
                </a:solidFill>
              </a:rPr>
              <a:t>, or a positive supportive culture.</a:t>
            </a:r>
          </a:p>
        </p:txBody>
      </p:sp>
      <p:cxnSp>
        <p:nvCxnSpPr>
          <p:cNvPr id="23" name="Straight Connector 22"/>
          <p:cNvCxnSpPr/>
          <p:nvPr/>
        </p:nvCxnSpPr>
        <p:spPr>
          <a:xfrm>
            <a:off x="3962400" y="2517138"/>
            <a:ext cx="76200" cy="454662"/>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705" y="1759902"/>
            <a:ext cx="20097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3606800" y="2154554"/>
            <a:ext cx="1447800" cy="0"/>
          </a:xfrm>
          <a:prstGeom prst="line">
            <a:avLst/>
          </a:prstGeom>
          <a:ln w="25400">
            <a:solidFill>
              <a:srgbClr val="27476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2600" y="2140902"/>
            <a:ext cx="66992" cy="949643"/>
          </a:xfrm>
          <a:prstGeom prst="line">
            <a:avLst/>
          </a:prstGeom>
          <a:ln w="25400">
            <a:solidFill>
              <a:srgbClr val="27476D"/>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5280" y="1950402"/>
            <a:ext cx="2590799" cy="3139321"/>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smtClean="0">
                <a:solidFill>
                  <a:schemeClr val="accent1">
                    <a:lumMod val="75000"/>
                  </a:schemeClr>
                </a:solidFill>
              </a:rPr>
              <a:t>Career planning items called for individual goals and planning, of classes, pathways, further education, transitions, and careers.  Some items included the family in the planning.  </a:t>
            </a:r>
            <a:r>
              <a:rPr lang="en-US" dirty="0">
                <a:solidFill>
                  <a:schemeClr val="accent1">
                    <a:lumMod val="75000"/>
                  </a:schemeClr>
                </a:solidFill>
              </a:rPr>
              <a:t>W</a:t>
            </a:r>
            <a:r>
              <a:rPr lang="en-US" dirty="0" smtClean="0">
                <a:solidFill>
                  <a:schemeClr val="accent1">
                    <a:lumMod val="75000"/>
                  </a:schemeClr>
                </a:solidFill>
              </a:rPr>
              <a:t>hen career planning should begin—middle school?  8</a:t>
            </a:r>
            <a:r>
              <a:rPr lang="en-US" baseline="30000" dirty="0" smtClean="0">
                <a:solidFill>
                  <a:schemeClr val="accent1">
                    <a:lumMod val="75000"/>
                  </a:schemeClr>
                </a:solidFill>
              </a:rPr>
              <a:t>th</a:t>
            </a:r>
            <a:r>
              <a:rPr lang="en-US" dirty="0" smtClean="0">
                <a:solidFill>
                  <a:schemeClr val="accent1">
                    <a:lumMod val="75000"/>
                  </a:schemeClr>
                </a:solidFill>
              </a:rPr>
              <a:t> grade?--wasn’t clear.</a:t>
            </a:r>
            <a:endParaRPr lang="en-US" dirty="0">
              <a:solidFill>
                <a:schemeClr val="accent1">
                  <a:lumMod val="75000"/>
                </a:schemeClr>
              </a:solidFill>
            </a:endParaRP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5815" y="4897238"/>
            <a:ext cx="25717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Connector 24"/>
          <p:cNvCxnSpPr/>
          <p:nvPr/>
        </p:nvCxnSpPr>
        <p:spPr>
          <a:xfrm>
            <a:off x="4038600" y="4843522"/>
            <a:ext cx="1127760" cy="0"/>
          </a:xfrm>
          <a:prstGeom prst="line">
            <a:avLst/>
          </a:prstGeom>
          <a:ln w="254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572000" y="4343400"/>
            <a:ext cx="137160" cy="500122"/>
          </a:xfrm>
          <a:prstGeom prst="line">
            <a:avLst/>
          </a:prstGeom>
          <a:ln w="25400">
            <a:solidFill>
              <a:srgbClr val="7F7F7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9880" y="1981200"/>
            <a:ext cx="2590799" cy="3693319"/>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a:solidFill>
                  <a:schemeClr val="accent1">
                    <a:lumMod val="75000"/>
                  </a:schemeClr>
                </a:solidFill>
              </a:rPr>
              <a:t>Family engagement items complemented the career planning items, but the partnership between schools and families started early—birth through </a:t>
            </a:r>
            <a:r>
              <a:rPr lang="en-US" dirty="0" err="1">
                <a:solidFill>
                  <a:schemeClr val="accent1">
                    <a:lumMod val="75000"/>
                  </a:schemeClr>
                </a:solidFill>
              </a:rPr>
              <a:t>preK</a:t>
            </a:r>
            <a:r>
              <a:rPr lang="en-US" dirty="0">
                <a:solidFill>
                  <a:schemeClr val="accent1">
                    <a:lumMod val="75000"/>
                  </a:schemeClr>
                </a:solidFill>
              </a:rPr>
              <a:t> in some items.  Some advocate joint planning for the child’s future, and </a:t>
            </a:r>
            <a:r>
              <a:rPr lang="en-US" dirty="0" smtClean="0">
                <a:solidFill>
                  <a:schemeClr val="accent1">
                    <a:lumMod val="75000"/>
                  </a:schemeClr>
                </a:solidFill>
              </a:rPr>
              <a:t>others, </a:t>
            </a:r>
            <a:r>
              <a:rPr lang="en-US" dirty="0">
                <a:solidFill>
                  <a:schemeClr val="accent1">
                    <a:lumMod val="75000"/>
                  </a:schemeClr>
                </a:solidFill>
              </a:rPr>
              <a:t>opportunities for family participation and family education.</a:t>
            </a:r>
          </a:p>
        </p:txBody>
      </p:sp>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5915" y="4735312"/>
            <a:ext cx="17716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48" name="Straight Connector 2047"/>
          <p:cNvCxnSpPr/>
          <p:nvPr/>
        </p:nvCxnSpPr>
        <p:spPr>
          <a:xfrm>
            <a:off x="4572000" y="4735312"/>
            <a:ext cx="792480" cy="0"/>
          </a:xfrm>
          <a:prstGeom prst="line">
            <a:avLst/>
          </a:prstGeom>
          <a:ln w="25400">
            <a:solidFill>
              <a:srgbClr val="C4484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876800" y="4343400"/>
            <a:ext cx="91440" cy="391912"/>
          </a:xfrm>
          <a:prstGeom prst="line">
            <a:avLst/>
          </a:prstGeom>
          <a:ln w="25400">
            <a:solidFill>
              <a:srgbClr val="C44848"/>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3400" y="3541889"/>
            <a:ext cx="3225800" cy="3139321"/>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a:solidFill>
                  <a:schemeClr val="accent1">
                    <a:lumMod val="75000"/>
                  </a:schemeClr>
                </a:solidFill>
              </a:rPr>
              <a:t>Community collaboration items emphasized mutual obligations between students and the </a:t>
            </a:r>
            <a:r>
              <a:rPr lang="en-US" dirty="0" smtClean="0">
                <a:solidFill>
                  <a:schemeClr val="accent1">
                    <a:lumMod val="75000"/>
                  </a:schemeClr>
                </a:solidFill>
              </a:rPr>
              <a:t>community and better social networking.  </a:t>
            </a:r>
            <a:r>
              <a:rPr lang="en-US" dirty="0">
                <a:solidFill>
                  <a:schemeClr val="accent1">
                    <a:lumMod val="75000"/>
                  </a:schemeClr>
                </a:solidFill>
              </a:rPr>
              <a:t>Some advocate student community service, </a:t>
            </a:r>
            <a:r>
              <a:rPr lang="en-US" dirty="0" smtClean="0">
                <a:solidFill>
                  <a:schemeClr val="accent1">
                    <a:lumMod val="75000"/>
                  </a:schemeClr>
                </a:solidFill>
              </a:rPr>
              <a:t>sometimes as </a:t>
            </a:r>
            <a:r>
              <a:rPr lang="en-US" dirty="0">
                <a:solidFill>
                  <a:schemeClr val="accent1">
                    <a:lumMod val="75000"/>
                  </a:schemeClr>
                </a:solidFill>
              </a:rPr>
              <a:t>a requirement; others, partnerships with local businesses and social agencies, especially early childhood agencies.</a:t>
            </a: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5080" y="1557208"/>
            <a:ext cx="32480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53" name="Straight Connector 2052"/>
          <p:cNvCxnSpPr/>
          <p:nvPr/>
        </p:nvCxnSpPr>
        <p:spPr>
          <a:xfrm>
            <a:off x="4800600" y="2223958"/>
            <a:ext cx="1116965" cy="0"/>
          </a:xfrm>
          <a:prstGeom prst="line">
            <a:avLst/>
          </a:prstGeom>
          <a:ln w="25400">
            <a:solidFill>
              <a:srgbClr val="77842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262880" y="2223958"/>
            <a:ext cx="96202" cy="747842"/>
          </a:xfrm>
          <a:prstGeom prst="line">
            <a:avLst/>
          </a:prstGeom>
          <a:ln w="25400">
            <a:solidFill>
              <a:srgbClr val="77842C"/>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324600" y="2265867"/>
            <a:ext cx="2540000" cy="3139321"/>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a:solidFill>
                  <a:schemeClr val="accent1">
                    <a:lumMod val="75000"/>
                  </a:schemeClr>
                </a:solidFill>
              </a:rPr>
              <a:t>Individualized instruction and experience varied in intensity, from career interest diagnostics to universally required individual plans that the student must personally defend.  The timing varied from beginning in Kindergarten, </a:t>
            </a:r>
            <a:r>
              <a:rPr lang="en-US" dirty="0" smtClean="0">
                <a:solidFill>
                  <a:schemeClr val="accent1">
                    <a:lumMod val="75000"/>
                  </a:schemeClr>
                </a:solidFill>
              </a:rPr>
              <a:t>to middle </a:t>
            </a:r>
            <a:r>
              <a:rPr lang="en-US" dirty="0">
                <a:solidFill>
                  <a:schemeClr val="accent1">
                    <a:lumMod val="75000"/>
                  </a:schemeClr>
                </a:solidFill>
              </a:rPr>
              <a:t>school, </a:t>
            </a:r>
            <a:r>
              <a:rPr lang="en-US" dirty="0" smtClean="0">
                <a:solidFill>
                  <a:schemeClr val="accent1">
                    <a:lumMod val="75000"/>
                  </a:schemeClr>
                </a:solidFill>
              </a:rPr>
              <a:t>to 8th </a:t>
            </a:r>
            <a:r>
              <a:rPr lang="en-US" dirty="0">
                <a:solidFill>
                  <a:schemeClr val="accent1">
                    <a:lumMod val="75000"/>
                  </a:schemeClr>
                </a:solidFill>
              </a:rPr>
              <a:t>grade.</a:t>
            </a:r>
          </a:p>
        </p:txBody>
      </p:sp>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250" y="4751585"/>
            <a:ext cx="14859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57" name="Straight Connector 2056"/>
          <p:cNvCxnSpPr/>
          <p:nvPr/>
        </p:nvCxnSpPr>
        <p:spPr>
          <a:xfrm>
            <a:off x="5054600" y="4735312"/>
            <a:ext cx="965200" cy="0"/>
          </a:xfrm>
          <a:prstGeom prst="line">
            <a:avLst/>
          </a:prstGeom>
          <a:ln w="25400">
            <a:solidFill>
              <a:srgbClr val="99480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5537200" y="4343400"/>
            <a:ext cx="78740" cy="391912"/>
          </a:xfrm>
          <a:prstGeom prst="line">
            <a:avLst/>
          </a:prstGeom>
          <a:ln w="25400">
            <a:solidFill>
              <a:srgbClr val="994807"/>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371590" y="2306467"/>
            <a:ext cx="2540000" cy="3416320"/>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a:solidFill>
                  <a:schemeClr val="accent1">
                    <a:lumMod val="75000"/>
                  </a:schemeClr>
                </a:solidFill>
              </a:rPr>
              <a:t>Real-world instruction items advocate for concrete, real-life, relevant problems to solve, sometimes including their social dimensions.  Some suggest integrating </a:t>
            </a:r>
            <a:r>
              <a:rPr lang="en-US" dirty="0" smtClean="0">
                <a:solidFill>
                  <a:schemeClr val="accent1">
                    <a:lumMod val="75000"/>
                  </a:schemeClr>
                </a:solidFill>
              </a:rPr>
              <a:t>academics </a:t>
            </a:r>
            <a:r>
              <a:rPr lang="en-US" dirty="0">
                <a:solidFill>
                  <a:schemeClr val="accent1">
                    <a:lumMod val="75000"/>
                  </a:schemeClr>
                </a:solidFill>
              </a:rPr>
              <a:t>with applied skills, to improve motivation</a:t>
            </a:r>
            <a:r>
              <a:rPr lang="en-US" dirty="0" smtClean="0">
                <a:solidFill>
                  <a:schemeClr val="accent1">
                    <a:lumMod val="75000"/>
                  </a:schemeClr>
                </a:solidFill>
              </a:rPr>
              <a:t>.  Timing?  As early as </a:t>
            </a:r>
            <a:r>
              <a:rPr lang="en-US" dirty="0" err="1" smtClean="0">
                <a:solidFill>
                  <a:schemeClr val="accent1">
                    <a:lumMod val="75000"/>
                  </a:schemeClr>
                </a:solidFill>
              </a:rPr>
              <a:t>preK</a:t>
            </a:r>
            <a:r>
              <a:rPr lang="en-US" dirty="0" smtClean="0">
                <a:solidFill>
                  <a:schemeClr val="accent1">
                    <a:lumMod val="75000"/>
                  </a:schemeClr>
                </a:solidFill>
              </a:rPr>
              <a:t>.</a:t>
            </a:r>
            <a:endParaRPr lang="en-US" dirty="0">
              <a:solidFill>
                <a:schemeClr val="accent1">
                  <a:lumMod val="75000"/>
                </a:schemeClr>
              </a:solidFill>
            </a:endParaRPr>
          </a:p>
        </p:txBody>
      </p:sp>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0930" y="2366802"/>
            <a:ext cx="2981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61" name="Straight Connector 2060"/>
          <p:cNvCxnSpPr/>
          <p:nvPr/>
        </p:nvCxnSpPr>
        <p:spPr>
          <a:xfrm>
            <a:off x="5310980" y="2728752"/>
            <a:ext cx="1080611" cy="0"/>
          </a:xfrm>
          <a:prstGeom prst="line">
            <a:avLst/>
          </a:prstGeom>
          <a:ln w="25400">
            <a:solidFill>
              <a:srgbClr val="403D7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790882" y="2728755"/>
            <a:ext cx="126683" cy="243045"/>
          </a:xfrm>
          <a:prstGeom prst="line">
            <a:avLst/>
          </a:prstGeom>
          <a:ln w="25400">
            <a:solidFill>
              <a:srgbClr val="403D74"/>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292600" y="4571859"/>
            <a:ext cx="4648199" cy="2031325"/>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a:solidFill>
                  <a:schemeClr val="accent1">
                    <a:lumMod val="75000"/>
                  </a:schemeClr>
                </a:solidFill>
              </a:rPr>
              <a:t>Project-based learning items emphasize the learning and demonstration of applied skills, sometimes in contrast to standardized curricula and assessments.  Some suggest projects as part of community service, a qualification for graduation, or a better way to teach or measure personality skills.</a:t>
            </a:r>
          </a:p>
        </p:txBody>
      </p:sp>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9350" y="4843522"/>
            <a:ext cx="21717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71" name="Straight Connector 2070"/>
          <p:cNvCxnSpPr/>
          <p:nvPr/>
        </p:nvCxnSpPr>
        <p:spPr>
          <a:xfrm>
            <a:off x="5262880" y="4751585"/>
            <a:ext cx="1128711" cy="0"/>
          </a:xfrm>
          <a:prstGeom prst="line">
            <a:avLst/>
          </a:prstGeom>
          <a:ln w="25400">
            <a:solidFill>
              <a:srgbClr val="977D3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790882" y="4343400"/>
            <a:ext cx="126683" cy="391913"/>
          </a:xfrm>
          <a:prstGeom prst="line">
            <a:avLst/>
          </a:prstGeom>
          <a:ln w="25400">
            <a:solidFill>
              <a:srgbClr val="977D3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164806" y="5325863"/>
            <a:ext cx="4484688" cy="1200329"/>
          </a:xfrm>
          <a:prstGeom prst="rect">
            <a:avLst/>
          </a:prstGeom>
          <a:solidFill>
            <a:schemeClr val="bg1">
              <a:lumMod val="95000"/>
            </a:schemeClr>
          </a:solidFill>
          <a:ln w="317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pPr>
              <a:defRPr/>
            </a:pPr>
            <a:r>
              <a:rPr lang="en-US" dirty="0">
                <a:solidFill>
                  <a:schemeClr val="accent1">
                    <a:lumMod val="75000"/>
                  </a:schemeClr>
                </a:solidFill>
              </a:rPr>
              <a:t>Early childhood strategies include strengthening the foundations of language and social skills at this sensitive stage, and the early establishment of parental collaboration.</a:t>
            </a:r>
          </a:p>
        </p:txBody>
      </p:sp>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4335" y="1557208"/>
            <a:ext cx="1834510" cy="441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1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30"/>
                                        </p:tgtEl>
                                      </p:cBhvr>
                                    </p:animEffect>
                                    <p:set>
                                      <p:cBhvr>
                                        <p:cTn id="30" dur="1" fill="hold">
                                          <p:stCondLst>
                                            <p:cond delay="499"/>
                                          </p:stCondLst>
                                        </p:cTn>
                                        <p:tgtEl>
                                          <p:spTgt spid="103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fade">
                                      <p:cBhvr>
                                        <p:cTn id="36" dur="500"/>
                                        <p:tgtEl>
                                          <p:spTgt spid="1031"/>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031"/>
                                        </p:tgtEl>
                                      </p:cBhvr>
                                    </p:animEffect>
                                    <p:set>
                                      <p:cBhvr>
                                        <p:cTn id="50" dur="1" fill="hold">
                                          <p:stCondLst>
                                            <p:cond delay="499"/>
                                          </p:stCondLst>
                                        </p:cTn>
                                        <p:tgtEl>
                                          <p:spTgt spid="103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032"/>
                                        </p:tgtEl>
                                        <p:attrNameLst>
                                          <p:attrName>style.visibility</p:attrName>
                                        </p:attrNameLst>
                                      </p:cBhvr>
                                      <p:to>
                                        <p:strVal val="visible"/>
                                      </p:to>
                                    </p:set>
                                    <p:animEffect transition="in" filter="fade">
                                      <p:cBhvr>
                                        <p:cTn id="62" dur="500"/>
                                        <p:tgtEl>
                                          <p:spTgt spid="1032"/>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032"/>
                                        </p:tgtEl>
                                      </p:cBhvr>
                                    </p:animEffect>
                                    <p:set>
                                      <p:cBhvr>
                                        <p:cTn id="76" dur="1" fill="hold">
                                          <p:stCondLst>
                                            <p:cond delay="499"/>
                                          </p:stCondLst>
                                        </p:cTn>
                                        <p:tgtEl>
                                          <p:spTgt spid="103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0"/>
                                        </p:tgtEl>
                                      </p:cBhvr>
                                    </p:animEffect>
                                    <p:set>
                                      <p:cBhvr>
                                        <p:cTn id="85" dur="1" fill="hold">
                                          <p:stCondLst>
                                            <p:cond delay="499"/>
                                          </p:stCondLst>
                                        </p:cTn>
                                        <p:tgtEl>
                                          <p:spTgt spid="40"/>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033"/>
                                        </p:tgtEl>
                                        <p:attrNameLst>
                                          <p:attrName>style.visibility</p:attrName>
                                        </p:attrNameLst>
                                      </p:cBhvr>
                                      <p:to>
                                        <p:strVal val="visible"/>
                                      </p:to>
                                    </p:set>
                                    <p:animEffect transition="in" filter="fade">
                                      <p:cBhvr>
                                        <p:cTn id="88" dur="500"/>
                                        <p:tgtEl>
                                          <p:spTgt spid="1033"/>
                                        </p:tgtEl>
                                      </p:cBhvr>
                                    </p:animEffect>
                                  </p:childTnLst>
                                </p:cTn>
                              </p:par>
                              <p:par>
                                <p:cTn id="89" presetID="10" presetClass="entr" presetSubtype="0" fill="hold" nodeType="withEffect">
                                  <p:stCondLst>
                                    <p:cond delay="0"/>
                                  </p:stCondLst>
                                  <p:childTnLst>
                                    <p:set>
                                      <p:cBhvr>
                                        <p:cTn id="90" dur="1" fill="hold">
                                          <p:stCondLst>
                                            <p:cond delay="0"/>
                                          </p:stCondLst>
                                        </p:cTn>
                                        <p:tgtEl>
                                          <p:spTgt spid="2048"/>
                                        </p:tgtEl>
                                        <p:attrNameLst>
                                          <p:attrName>style.visibility</p:attrName>
                                        </p:attrNameLst>
                                      </p:cBhvr>
                                      <p:to>
                                        <p:strVal val="visible"/>
                                      </p:to>
                                    </p:set>
                                    <p:animEffect transition="in" filter="fade">
                                      <p:cBhvr>
                                        <p:cTn id="91" dur="500"/>
                                        <p:tgtEl>
                                          <p:spTgt spid="2048"/>
                                        </p:tgtEl>
                                      </p:cBhvr>
                                    </p:animEffect>
                                  </p:childTnLst>
                                </p:cTn>
                              </p:par>
                              <p:par>
                                <p:cTn id="92" presetID="10" presetClass="entr" presetSubtype="0"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033"/>
                                        </p:tgtEl>
                                      </p:cBhvr>
                                    </p:animEffect>
                                    <p:set>
                                      <p:cBhvr>
                                        <p:cTn id="102" dur="1" fill="hold">
                                          <p:stCondLst>
                                            <p:cond delay="499"/>
                                          </p:stCondLst>
                                        </p:cTn>
                                        <p:tgtEl>
                                          <p:spTgt spid="103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048"/>
                                        </p:tgtEl>
                                      </p:cBhvr>
                                    </p:animEffect>
                                    <p:set>
                                      <p:cBhvr>
                                        <p:cTn id="105" dur="1" fill="hold">
                                          <p:stCondLst>
                                            <p:cond delay="499"/>
                                          </p:stCondLst>
                                        </p:cTn>
                                        <p:tgtEl>
                                          <p:spTgt spid="204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45"/>
                                        </p:tgtEl>
                                      </p:cBhvr>
                                    </p:animEffect>
                                    <p:set>
                                      <p:cBhvr>
                                        <p:cTn id="108" dur="1" fill="hold">
                                          <p:stCondLst>
                                            <p:cond delay="499"/>
                                          </p:stCondLst>
                                        </p:cTn>
                                        <p:tgtEl>
                                          <p:spTgt spid="4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8"/>
                                        </p:tgtEl>
                                      </p:cBhvr>
                                    </p:animEffect>
                                    <p:set>
                                      <p:cBhvr>
                                        <p:cTn id="111" dur="1" fill="hold">
                                          <p:stCondLst>
                                            <p:cond delay="499"/>
                                          </p:stCondLst>
                                        </p:cTn>
                                        <p:tgtEl>
                                          <p:spTgt spid="48"/>
                                        </p:tgtEl>
                                        <p:attrNameLst>
                                          <p:attrName>style.visibility</p:attrName>
                                        </p:attrNameLst>
                                      </p:cBhvr>
                                      <p:to>
                                        <p:strVal val="hidden"/>
                                      </p:to>
                                    </p:set>
                                  </p:childTnLst>
                                </p:cTn>
                              </p:par>
                              <p:par>
                                <p:cTn id="112" presetID="10" presetClass="entr" presetSubtype="0" fill="hold" nodeType="withEffect">
                                  <p:stCondLst>
                                    <p:cond delay="0"/>
                                  </p:stCondLst>
                                  <p:childTnLst>
                                    <p:set>
                                      <p:cBhvr>
                                        <p:cTn id="113" dur="1" fill="hold">
                                          <p:stCondLst>
                                            <p:cond delay="0"/>
                                          </p:stCondLst>
                                        </p:cTn>
                                        <p:tgtEl>
                                          <p:spTgt spid="1034"/>
                                        </p:tgtEl>
                                        <p:attrNameLst>
                                          <p:attrName>style.visibility</p:attrName>
                                        </p:attrNameLst>
                                      </p:cBhvr>
                                      <p:to>
                                        <p:strVal val="visible"/>
                                      </p:to>
                                    </p:set>
                                    <p:animEffect transition="in" filter="fade">
                                      <p:cBhvr>
                                        <p:cTn id="114" dur="500"/>
                                        <p:tgtEl>
                                          <p:spTgt spid="1034"/>
                                        </p:tgtEl>
                                      </p:cBhvr>
                                    </p:animEffect>
                                  </p:childTnLst>
                                </p:cTn>
                              </p:par>
                              <p:par>
                                <p:cTn id="115" presetID="10" presetClass="entr" presetSubtype="0"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500"/>
                                        <p:tgtEl>
                                          <p:spTgt spid="52"/>
                                        </p:tgtEl>
                                      </p:cBhvr>
                                    </p:animEffect>
                                  </p:childTnLst>
                                </p:cTn>
                              </p:par>
                              <p:par>
                                <p:cTn id="118" presetID="10" presetClass="entr" presetSubtype="0" fill="hold" nodeType="withEffect">
                                  <p:stCondLst>
                                    <p:cond delay="0"/>
                                  </p:stCondLst>
                                  <p:childTnLst>
                                    <p:set>
                                      <p:cBhvr>
                                        <p:cTn id="119" dur="1" fill="hold">
                                          <p:stCondLst>
                                            <p:cond delay="0"/>
                                          </p:stCondLst>
                                        </p:cTn>
                                        <p:tgtEl>
                                          <p:spTgt spid="2053"/>
                                        </p:tgtEl>
                                        <p:attrNameLst>
                                          <p:attrName>style.visibility</p:attrName>
                                        </p:attrNameLst>
                                      </p:cBhvr>
                                      <p:to>
                                        <p:strVal val="visible"/>
                                      </p:to>
                                    </p:set>
                                    <p:animEffect transition="in" filter="fade">
                                      <p:cBhvr>
                                        <p:cTn id="120" dur="500"/>
                                        <p:tgtEl>
                                          <p:spTgt spid="205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1034"/>
                                        </p:tgtEl>
                                      </p:cBhvr>
                                    </p:animEffect>
                                    <p:set>
                                      <p:cBhvr>
                                        <p:cTn id="128" dur="1" fill="hold">
                                          <p:stCondLst>
                                            <p:cond delay="499"/>
                                          </p:stCondLst>
                                        </p:cTn>
                                        <p:tgtEl>
                                          <p:spTgt spid="1034"/>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52"/>
                                        </p:tgtEl>
                                      </p:cBhvr>
                                    </p:animEffect>
                                    <p:set>
                                      <p:cBhvr>
                                        <p:cTn id="131" dur="1" fill="hold">
                                          <p:stCondLst>
                                            <p:cond delay="499"/>
                                          </p:stCondLst>
                                        </p:cTn>
                                        <p:tgtEl>
                                          <p:spTgt spid="5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053"/>
                                        </p:tgtEl>
                                      </p:cBhvr>
                                    </p:animEffect>
                                    <p:set>
                                      <p:cBhvr>
                                        <p:cTn id="134" dur="1" fill="hold">
                                          <p:stCondLst>
                                            <p:cond delay="499"/>
                                          </p:stCondLst>
                                        </p:cTn>
                                        <p:tgtEl>
                                          <p:spTgt spid="2053"/>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5"/>
                                        </p:tgtEl>
                                      </p:cBhvr>
                                    </p:animEffect>
                                    <p:set>
                                      <p:cBhvr>
                                        <p:cTn id="137" dur="1" fill="hold">
                                          <p:stCondLst>
                                            <p:cond delay="499"/>
                                          </p:stCondLst>
                                        </p:cTn>
                                        <p:tgtEl>
                                          <p:spTgt spid="55"/>
                                        </p:tgtEl>
                                        <p:attrNameLst>
                                          <p:attrName>style.visibility</p:attrName>
                                        </p:attrNameLst>
                                      </p:cBhvr>
                                      <p:to>
                                        <p:strVal val="hidden"/>
                                      </p:to>
                                    </p:set>
                                  </p:childTnLst>
                                </p:cTn>
                              </p:par>
                              <p:par>
                                <p:cTn id="138" presetID="10" presetClass="entr" presetSubtype="0" fill="hold" nodeType="withEffect">
                                  <p:stCondLst>
                                    <p:cond delay="0"/>
                                  </p:stCondLst>
                                  <p:childTnLst>
                                    <p:set>
                                      <p:cBhvr>
                                        <p:cTn id="139" dur="1" fill="hold">
                                          <p:stCondLst>
                                            <p:cond delay="0"/>
                                          </p:stCondLst>
                                        </p:cTn>
                                        <p:tgtEl>
                                          <p:spTgt spid="1035"/>
                                        </p:tgtEl>
                                        <p:attrNameLst>
                                          <p:attrName>style.visibility</p:attrName>
                                        </p:attrNameLst>
                                      </p:cBhvr>
                                      <p:to>
                                        <p:strVal val="visible"/>
                                      </p:to>
                                    </p:set>
                                    <p:animEffect transition="in" filter="fade">
                                      <p:cBhvr>
                                        <p:cTn id="140" dur="500"/>
                                        <p:tgtEl>
                                          <p:spTgt spid="1035"/>
                                        </p:tgtEl>
                                      </p:cBhvr>
                                    </p:animEffect>
                                  </p:childTnLst>
                                </p:cTn>
                              </p:par>
                              <p:par>
                                <p:cTn id="141" presetID="10" presetClass="entr" presetSubtype="0" fill="hold" nodeType="withEffect">
                                  <p:stCondLst>
                                    <p:cond delay="0"/>
                                  </p:stCondLst>
                                  <p:childTnLst>
                                    <p:set>
                                      <p:cBhvr>
                                        <p:cTn id="142" dur="1" fill="hold">
                                          <p:stCondLst>
                                            <p:cond delay="0"/>
                                          </p:stCondLst>
                                        </p:cTn>
                                        <p:tgtEl>
                                          <p:spTgt spid="2057"/>
                                        </p:tgtEl>
                                        <p:attrNameLst>
                                          <p:attrName>style.visibility</p:attrName>
                                        </p:attrNameLst>
                                      </p:cBhvr>
                                      <p:to>
                                        <p:strVal val="visible"/>
                                      </p:to>
                                    </p:set>
                                    <p:animEffect transition="in" filter="fade">
                                      <p:cBhvr>
                                        <p:cTn id="143" dur="500"/>
                                        <p:tgtEl>
                                          <p:spTgt spid="2057"/>
                                        </p:tgtEl>
                                      </p:cBhvr>
                                    </p:animEffect>
                                  </p:childTnLst>
                                </p:cTn>
                              </p:par>
                              <p:par>
                                <p:cTn id="144" presetID="10" presetClass="entr" presetSubtype="0" fill="hold" nodeType="with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fade">
                                      <p:cBhvr>
                                        <p:cTn id="146" dur="500"/>
                                        <p:tgtEl>
                                          <p:spTgt spid="6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1035"/>
                                        </p:tgtEl>
                                      </p:cBhvr>
                                    </p:animEffect>
                                    <p:set>
                                      <p:cBhvr>
                                        <p:cTn id="154" dur="1" fill="hold">
                                          <p:stCondLst>
                                            <p:cond delay="499"/>
                                          </p:stCondLst>
                                        </p:cTn>
                                        <p:tgtEl>
                                          <p:spTgt spid="1035"/>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057"/>
                                        </p:tgtEl>
                                      </p:cBhvr>
                                    </p:animEffect>
                                    <p:set>
                                      <p:cBhvr>
                                        <p:cTn id="157" dur="1" fill="hold">
                                          <p:stCondLst>
                                            <p:cond delay="499"/>
                                          </p:stCondLst>
                                        </p:cTn>
                                        <p:tgtEl>
                                          <p:spTgt spid="2057"/>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60"/>
                                        </p:tgtEl>
                                      </p:cBhvr>
                                    </p:animEffect>
                                    <p:set>
                                      <p:cBhvr>
                                        <p:cTn id="160" dur="1" fill="hold">
                                          <p:stCondLst>
                                            <p:cond delay="499"/>
                                          </p:stCondLst>
                                        </p:cTn>
                                        <p:tgtEl>
                                          <p:spTgt spid="60"/>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63"/>
                                        </p:tgtEl>
                                      </p:cBhvr>
                                    </p:animEffect>
                                    <p:set>
                                      <p:cBhvr>
                                        <p:cTn id="163" dur="1" fill="hold">
                                          <p:stCondLst>
                                            <p:cond delay="499"/>
                                          </p:stCondLst>
                                        </p:cTn>
                                        <p:tgtEl>
                                          <p:spTgt spid="63"/>
                                        </p:tgtEl>
                                        <p:attrNameLst>
                                          <p:attrName>style.visibility</p:attrName>
                                        </p:attrNameLst>
                                      </p:cBhvr>
                                      <p:to>
                                        <p:strVal val="hidden"/>
                                      </p:to>
                                    </p:set>
                                  </p:childTnLst>
                                </p:cTn>
                              </p:par>
                              <p:par>
                                <p:cTn id="164" presetID="10" presetClass="entr" presetSubtype="0" fill="hold" nodeType="withEffect">
                                  <p:stCondLst>
                                    <p:cond delay="0"/>
                                  </p:stCondLst>
                                  <p:childTnLst>
                                    <p:set>
                                      <p:cBhvr>
                                        <p:cTn id="165" dur="1" fill="hold">
                                          <p:stCondLst>
                                            <p:cond delay="0"/>
                                          </p:stCondLst>
                                        </p:cTn>
                                        <p:tgtEl>
                                          <p:spTgt spid="1036"/>
                                        </p:tgtEl>
                                        <p:attrNameLst>
                                          <p:attrName>style.visibility</p:attrName>
                                        </p:attrNameLst>
                                      </p:cBhvr>
                                      <p:to>
                                        <p:strVal val="visible"/>
                                      </p:to>
                                    </p:set>
                                    <p:animEffect transition="in" filter="fade">
                                      <p:cBhvr>
                                        <p:cTn id="166" dur="500"/>
                                        <p:tgtEl>
                                          <p:spTgt spid="1036"/>
                                        </p:tgtEl>
                                      </p:cBhvr>
                                    </p:animEffect>
                                  </p:childTnLst>
                                </p:cTn>
                              </p:par>
                              <p:par>
                                <p:cTn id="167" presetID="10" presetClass="entr" presetSubtype="0" fill="hold" nodeType="withEffect">
                                  <p:stCondLst>
                                    <p:cond delay="0"/>
                                  </p:stCondLst>
                                  <p:childTnLst>
                                    <p:set>
                                      <p:cBhvr>
                                        <p:cTn id="168" dur="1" fill="hold">
                                          <p:stCondLst>
                                            <p:cond delay="0"/>
                                          </p:stCondLst>
                                        </p:cTn>
                                        <p:tgtEl>
                                          <p:spTgt spid="2061"/>
                                        </p:tgtEl>
                                        <p:attrNameLst>
                                          <p:attrName>style.visibility</p:attrName>
                                        </p:attrNameLst>
                                      </p:cBhvr>
                                      <p:to>
                                        <p:strVal val="visible"/>
                                      </p:to>
                                    </p:set>
                                    <p:animEffect transition="in" filter="fade">
                                      <p:cBhvr>
                                        <p:cTn id="169" dur="500"/>
                                        <p:tgtEl>
                                          <p:spTgt spid="2061"/>
                                        </p:tgtEl>
                                      </p:cBhvr>
                                    </p:animEffect>
                                  </p:childTnLst>
                                </p:cTn>
                              </p:par>
                              <p:par>
                                <p:cTn id="170" presetID="10"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500"/>
                                        <p:tgtEl>
                                          <p:spTgt spid="6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fade">
                                      <p:cBhvr>
                                        <p:cTn id="175" dur="500"/>
                                        <p:tgtEl>
                                          <p:spTgt spid="76"/>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1036"/>
                                        </p:tgtEl>
                                      </p:cBhvr>
                                    </p:animEffect>
                                    <p:set>
                                      <p:cBhvr>
                                        <p:cTn id="180" dur="1" fill="hold">
                                          <p:stCondLst>
                                            <p:cond delay="499"/>
                                          </p:stCondLst>
                                        </p:cTn>
                                        <p:tgtEl>
                                          <p:spTgt spid="1036"/>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2061"/>
                                        </p:tgtEl>
                                      </p:cBhvr>
                                    </p:animEffect>
                                    <p:set>
                                      <p:cBhvr>
                                        <p:cTn id="183" dur="1" fill="hold">
                                          <p:stCondLst>
                                            <p:cond delay="499"/>
                                          </p:stCondLst>
                                        </p:cTn>
                                        <p:tgtEl>
                                          <p:spTgt spid="206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67"/>
                                        </p:tgtEl>
                                      </p:cBhvr>
                                    </p:animEffect>
                                    <p:set>
                                      <p:cBhvr>
                                        <p:cTn id="186" dur="1" fill="hold">
                                          <p:stCondLst>
                                            <p:cond delay="499"/>
                                          </p:stCondLst>
                                        </p:cTn>
                                        <p:tgtEl>
                                          <p:spTgt spid="67"/>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6"/>
                                        </p:tgtEl>
                                      </p:cBhvr>
                                    </p:animEffect>
                                    <p:set>
                                      <p:cBhvr>
                                        <p:cTn id="189" dur="1" fill="hold">
                                          <p:stCondLst>
                                            <p:cond delay="499"/>
                                          </p:stCondLst>
                                        </p:cTn>
                                        <p:tgtEl>
                                          <p:spTgt spid="76"/>
                                        </p:tgtEl>
                                        <p:attrNameLst>
                                          <p:attrName>style.visibility</p:attrName>
                                        </p:attrNameLst>
                                      </p:cBhvr>
                                      <p:to>
                                        <p:strVal val="hidden"/>
                                      </p:to>
                                    </p:set>
                                  </p:childTnLst>
                                </p:cTn>
                              </p:par>
                              <p:par>
                                <p:cTn id="190" presetID="10" presetClass="entr" presetSubtype="0" fill="hold" nodeType="withEffect">
                                  <p:stCondLst>
                                    <p:cond delay="0"/>
                                  </p:stCondLst>
                                  <p:childTnLst>
                                    <p:set>
                                      <p:cBhvr>
                                        <p:cTn id="191" dur="1" fill="hold">
                                          <p:stCondLst>
                                            <p:cond delay="0"/>
                                          </p:stCondLst>
                                        </p:cTn>
                                        <p:tgtEl>
                                          <p:spTgt spid="1037"/>
                                        </p:tgtEl>
                                        <p:attrNameLst>
                                          <p:attrName>style.visibility</p:attrName>
                                        </p:attrNameLst>
                                      </p:cBhvr>
                                      <p:to>
                                        <p:strVal val="visible"/>
                                      </p:to>
                                    </p:set>
                                    <p:animEffect transition="in" filter="fade">
                                      <p:cBhvr>
                                        <p:cTn id="192" dur="500"/>
                                        <p:tgtEl>
                                          <p:spTgt spid="1037"/>
                                        </p:tgtEl>
                                      </p:cBhvr>
                                    </p:animEffect>
                                  </p:childTnLst>
                                </p:cTn>
                              </p:par>
                              <p:par>
                                <p:cTn id="193" presetID="10" presetClass="entr" presetSubtype="0" fill="hold" nodeType="withEffect">
                                  <p:stCondLst>
                                    <p:cond delay="0"/>
                                  </p:stCondLst>
                                  <p:childTnLst>
                                    <p:set>
                                      <p:cBhvr>
                                        <p:cTn id="194" dur="1" fill="hold">
                                          <p:stCondLst>
                                            <p:cond delay="0"/>
                                          </p:stCondLst>
                                        </p:cTn>
                                        <p:tgtEl>
                                          <p:spTgt spid="2071"/>
                                        </p:tgtEl>
                                        <p:attrNameLst>
                                          <p:attrName>style.visibility</p:attrName>
                                        </p:attrNameLst>
                                      </p:cBhvr>
                                      <p:to>
                                        <p:strVal val="visible"/>
                                      </p:to>
                                    </p:set>
                                    <p:animEffect transition="in" filter="fade">
                                      <p:cBhvr>
                                        <p:cTn id="195" dur="500"/>
                                        <p:tgtEl>
                                          <p:spTgt spid="2071"/>
                                        </p:tgtEl>
                                      </p:cBhvr>
                                    </p:animEffect>
                                  </p:childTnLst>
                                </p:cTn>
                              </p:par>
                              <p:par>
                                <p:cTn id="196" presetID="10" presetClass="entr" presetSubtype="0" fill="hold" nodeType="withEffect">
                                  <p:stCondLst>
                                    <p:cond delay="0"/>
                                  </p:stCondLst>
                                  <p:childTnLst>
                                    <p:set>
                                      <p:cBhvr>
                                        <p:cTn id="197" dur="1" fill="hold">
                                          <p:stCondLst>
                                            <p:cond delay="0"/>
                                          </p:stCondLst>
                                        </p:cTn>
                                        <p:tgtEl>
                                          <p:spTgt spid="80"/>
                                        </p:tgtEl>
                                        <p:attrNameLst>
                                          <p:attrName>style.visibility</p:attrName>
                                        </p:attrNameLst>
                                      </p:cBhvr>
                                      <p:to>
                                        <p:strVal val="visible"/>
                                      </p:to>
                                    </p:set>
                                    <p:animEffect transition="in" filter="fade">
                                      <p:cBhvr>
                                        <p:cTn id="198" dur="500"/>
                                        <p:tgtEl>
                                          <p:spTgt spid="8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3"/>
                                        </p:tgtEl>
                                        <p:attrNameLst>
                                          <p:attrName>style.visibility</p:attrName>
                                        </p:attrNameLst>
                                      </p:cBhvr>
                                      <p:to>
                                        <p:strVal val="visible"/>
                                      </p:to>
                                    </p:set>
                                    <p:animEffect transition="in" filter="fade">
                                      <p:cBhvr>
                                        <p:cTn id="201" dur="500"/>
                                        <p:tgtEl>
                                          <p:spTgt spid="83"/>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xit" presetSubtype="0" fill="hold" nodeType="clickEffect">
                                  <p:stCondLst>
                                    <p:cond delay="0"/>
                                  </p:stCondLst>
                                  <p:childTnLst>
                                    <p:animEffect transition="out" filter="fade">
                                      <p:cBhvr>
                                        <p:cTn id="205" dur="500"/>
                                        <p:tgtEl>
                                          <p:spTgt spid="1037"/>
                                        </p:tgtEl>
                                      </p:cBhvr>
                                    </p:animEffect>
                                    <p:set>
                                      <p:cBhvr>
                                        <p:cTn id="206" dur="1" fill="hold">
                                          <p:stCondLst>
                                            <p:cond delay="499"/>
                                          </p:stCondLst>
                                        </p:cTn>
                                        <p:tgtEl>
                                          <p:spTgt spid="1037"/>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2071"/>
                                        </p:tgtEl>
                                      </p:cBhvr>
                                    </p:animEffect>
                                    <p:set>
                                      <p:cBhvr>
                                        <p:cTn id="209" dur="1" fill="hold">
                                          <p:stCondLst>
                                            <p:cond delay="499"/>
                                          </p:stCondLst>
                                        </p:cTn>
                                        <p:tgtEl>
                                          <p:spTgt spid="2071"/>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80"/>
                                        </p:tgtEl>
                                      </p:cBhvr>
                                    </p:animEffect>
                                    <p:set>
                                      <p:cBhvr>
                                        <p:cTn id="212" dur="1" fill="hold">
                                          <p:stCondLst>
                                            <p:cond delay="499"/>
                                          </p:stCondLst>
                                        </p:cTn>
                                        <p:tgtEl>
                                          <p:spTgt spid="80"/>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83"/>
                                        </p:tgtEl>
                                      </p:cBhvr>
                                    </p:animEffect>
                                    <p:set>
                                      <p:cBhvr>
                                        <p:cTn id="215" dur="1" fill="hold">
                                          <p:stCondLst>
                                            <p:cond delay="499"/>
                                          </p:stCondLst>
                                        </p:cTn>
                                        <p:tgtEl>
                                          <p:spTgt spid="83"/>
                                        </p:tgtEl>
                                        <p:attrNameLst>
                                          <p:attrName>style.visibility</p:attrName>
                                        </p:attrNameLst>
                                      </p:cBhvr>
                                      <p:to>
                                        <p:strVal val="hidden"/>
                                      </p:to>
                                    </p:set>
                                  </p:childTnLst>
                                </p:cTn>
                              </p:par>
                              <p:par>
                                <p:cTn id="216" presetID="10" presetClass="entr" presetSubtype="0" fill="hold" nodeType="withEffect">
                                  <p:stCondLst>
                                    <p:cond delay="0"/>
                                  </p:stCondLst>
                                  <p:childTnLst>
                                    <p:set>
                                      <p:cBhvr>
                                        <p:cTn id="217" dur="1" fill="hold">
                                          <p:stCondLst>
                                            <p:cond delay="0"/>
                                          </p:stCondLst>
                                        </p:cTn>
                                        <p:tgtEl>
                                          <p:spTgt spid="1038"/>
                                        </p:tgtEl>
                                        <p:attrNameLst>
                                          <p:attrName>style.visibility</p:attrName>
                                        </p:attrNameLst>
                                      </p:cBhvr>
                                      <p:to>
                                        <p:strVal val="visible"/>
                                      </p:to>
                                    </p:set>
                                    <p:animEffect transition="in" filter="fade">
                                      <p:cBhvr>
                                        <p:cTn id="218"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31" grpId="0" animBg="1"/>
      <p:bldP spid="31" grpId="1" animBg="1"/>
      <p:bldP spid="40" grpId="0" animBg="1"/>
      <p:bldP spid="40" grpId="1" animBg="1"/>
      <p:bldP spid="48" grpId="0" animBg="1"/>
      <p:bldP spid="48" grpId="1" animBg="1"/>
      <p:bldP spid="55" grpId="0" animBg="1"/>
      <p:bldP spid="55" grpId="1" animBg="1"/>
      <p:bldP spid="63" grpId="0" animBg="1"/>
      <p:bldP spid="63" grpId="1" animBg="1"/>
      <p:bldP spid="76" grpId="0" animBg="1"/>
      <p:bldP spid="76" grpId="1" animBg="1"/>
      <p:bldP spid="83" grpId="0" animBg="1"/>
      <p:bldP spid="8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A few take-home lessons  from question 2A:</a:t>
            </a:r>
            <a:endParaRPr lang="en-US" sz="3200" dirty="0">
              <a:solidFill>
                <a:schemeClr val="accent1">
                  <a:lumMod val="75000"/>
                </a:schemeClr>
              </a:solidFill>
            </a:endParaRPr>
          </a:p>
        </p:txBody>
      </p:sp>
      <p:sp>
        <p:nvSpPr>
          <p:cNvPr id="3" name="Content Placeholder 2"/>
          <p:cNvSpPr>
            <a:spLocks noGrp="1"/>
          </p:cNvSpPr>
          <p:nvPr>
            <p:ph idx="1"/>
          </p:nvPr>
        </p:nvSpPr>
        <p:spPr>
          <a:xfrm>
            <a:off x="457200" y="1143000"/>
            <a:ext cx="8229600" cy="5410200"/>
          </a:xfrm>
        </p:spPr>
        <p:txBody>
          <a:bodyPr>
            <a:normAutofit fontScale="85000" lnSpcReduction="20000"/>
          </a:bodyPr>
          <a:lstStyle/>
          <a:p>
            <a:r>
              <a:rPr lang="en-US" dirty="0" smtClean="0"/>
              <a:t>Re-designing the curriculum—around individualized goals, planning, instruction, and experience, around  incorporating real-life problems and projects into the curriculum, and experiential learning—is heavily suggested.</a:t>
            </a:r>
          </a:p>
          <a:p>
            <a:r>
              <a:rPr lang="en-US" dirty="0"/>
              <a:t>N</a:t>
            </a:r>
            <a:r>
              <a:rPr lang="en-US" dirty="0" smtClean="0"/>
              <a:t>ew roles are suggested for school counselors—in deeper individual career planning, and perhaps in coordinating internships and work experiences with business and community organizations.</a:t>
            </a:r>
          </a:p>
          <a:p>
            <a:r>
              <a:rPr lang="en-US" dirty="0" smtClean="0"/>
              <a:t>The large proportion of instrumental skill training that included some </a:t>
            </a:r>
            <a:r>
              <a:rPr lang="en-US" i="1" dirty="0" smtClean="0"/>
              <a:t>experiential </a:t>
            </a:r>
            <a:r>
              <a:rPr lang="en-US" dirty="0" smtClean="0"/>
              <a:t>training, e.g. internships; concrete, realistic practice, job shadowing, etc.—suggests much more integrated coordination with businesses and community organizations.</a:t>
            </a:r>
          </a:p>
          <a:p>
            <a:r>
              <a:rPr lang="en-US" dirty="0" smtClean="0"/>
              <a:t>School climate is important but not well-defined. </a:t>
            </a:r>
            <a:endParaRPr lang="en-US" dirty="0"/>
          </a:p>
        </p:txBody>
      </p:sp>
    </p:spTree>
    <p:extLst>
      <p:ext uri="{BB962C8B-B14F-4D97-AF65-F5344CB8AC3E}">
        <p14:creationId xmlns:p14="http://schemas.microsoft.com/office/powerpoint/2010/main" val="31291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On to the responses to 2B:</a:t>
            </a:r>
            <a:endParaRPr lang="en-US" sz="3200" dirty="0">
              <a:solidFill>
                <a:schemeClr val="accent1">
                  <a:lumMod val="75000"/>
                </a:schemeClr>
              </a:solidFill>
            </a:endParaRPr>
          </a:p>
        </p:txBody>
      </p:sp>
      <p:sp>
        <p:nvSpPr>
          <p:cNvPr id="3" name="Content Placeholder 2"/>
          <p:cNvSpPr>
            <a:spLocks noGrp="1"/>
          </p:cNvSpPr>
          <p:nvPr>
            <p:ph idx="1"/>
          </p:nvPr>
        </p:nvSpPr>
        <p:spPr>
          <a:xfrm>
            <a:off x="1143000" y="2057400"/>
            <a:ext cx="6477000" cy="1600200"/>
          </a:xfrm>
        </p:spPr>
        <p:txBody>
          <a:bodyPr/>
          <a:lstStyle/>
          <a:p>
            <a:pPr marL="0" indent="0">
              <a:buNone/>
            </a:pPr>
            <a:r>
              <a:rPr lang="en-US" dirty="0">
                <a:solidFill>
                  <a:srgbClr val="8E1616"/>
                </a:solidFill>
              </a:rPr>
              <a:t>How should K-12 measure indicators toward that success?</a:t>
            </a:r>
          </a:p>
          <a:p>
            <a:pPr marL="0" indent="0">
              <a:buNone/>
            </a:pPr>
            <a:endParaRPr lang="en-US" dirty="0" smtClean="0">
              <a:solidFill>
                <a:srgbClr val="C00000"/>
              </a:solidFill>
            </a:endParaRPr>
          </a:p>
          <a:p>
            <a:pPr marL="0" indent="0">
              <a:buNone/>
            </a:pPr>
            <a:endParaRPr lang="en-US" dirty="0" smtClean="0">
              <a:solidFill>
                <a:srgbClr val="C00000"/>
              </a:solidFill>
            </a:endParaRPr>
          </a:p>
        </p:txBody>
      </p:sp>
    </p:spTree>
    <p:extLst>
      <p:ext uri="{BB962C8B-B14F-4D97-AF65-F5344CB8AC3E}">
        <p14:creationId xmlns:p14="http://schemas.microsoft.com/office/powerpoint/2010/main" val="3823595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There are at least 3 ways to classify the measures or indicators:</a:t>
            </a:r>
            <a:endParaRPr lang="en-US" sz="2800" dirty="0">
              <a:solidFill>
                <a:schemeClr val="accent1">
                  <a:lumMod val="75000"/>
                </a:schemeClr>
              </a:solidFill>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229600" cy="408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95400"/>
            <a:ext cx="27717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257799"/>
            <a:ext cx="16764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257799"/>
            <a:ext cx="20193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5283199"/>
            <a:ext cx="23526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1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75"/>
                                        </p:tgtEl>
                                      </p:cBhvr>
                                    </p:animEffect>
                                    <p:set>
                                      <p:cBhvr>
                                        <p:cTn id="20" dur="1" fill="hold">
                                          <p:stCondLst>
                                            <p:cond delay="499"/>
                                          </p:stCondLst>
                                        </p:cTn>
                                        <p:tgtEl>
                                          <p:spTgt spid="307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076"/>
                                        </p:tgtEl>
                                      </p:cBhvr>
                                    </p:animEffect>
                                    <p:set>
                                      <p:cBhvr>
                                        <p:cTn id="28" dur="1" fill="hold">
                                          <p:stCondLst>
                                            <p:cond delay="499"/>
                                          </p:stCondLst>
                                        </p:cTn>
                                        <p:tgtEl>
                                          <p:spTgt spid="3076"/>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Details of level of responsibility:</a:t>
            </a:r>
            <a:endParaRPr lang="en-US" sz="32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66667" cy="41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724"/>
            <a:ext cx="6551613"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0" y="1524724"/>
            <a:ext cx="2209800" cy="4093428"/>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rtlCol="0">
            <a:spAutoFit/>
          </a:bodyPr>
          <a:lstStyle/>
          <a:p>
            <a:r>
              <a:rPr lang="en-US" sz="2000" dirty="0" smtClean="0">
                <a:solidFill>
                  <a:schemeClr val="accent1">
                    <a:lumMod val="75000"/>
                  </a:schemeClr>
                </a:solidFill>
              </a:rPr>
              <a:t>Most of the suggested indicators were at the student level, and most of these were for non-academic, social-emotional measures like citizenship, perseverance, social skills, and self-control.</a:t>
            </a:r>
            <a:endParaRPr lang="en-US" sz="2000" dirty="0">
              <a:solidFill>
                <a:schemeClr val="accent1">
                  <a:lumMod val="75000"/>
                </a:schemeClr>
              </a:solidFill>
            </a:endParaRPr>
          </a:p>
        </p:txBody>
      </p:sp>
      <p:sp>
        <p:nvSpPr>
          <p:cNvPr id="7" name="TextBox 6"/>
          <p:cNvSpPr txBox="1"/>
          <p:nvPr/>
        </p:nvSpPr>
        <p:spPr>
          <a:xfrm>
            <a:off x="838200" y="5638800"/>
            <a:ext cx="6172200" cy="1015663"/>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rtlCol="0">
            <a:spAutoFit/>
          </a:bodyPr>
          <a:lstStyle/>
          <a:p>
            <a:r>
              <a:rPr lang="en-US" sz="2000" dirty="0" smtClean="0">
                <a:solidFill>
                  <a:schemeClr val="accent1">
                    <a:lumMod val="75000"/>
                  </a:schemeClr>
                </a:solidFill>
              </a:rPr>
              <a:t>At the community level, suggestions included indicators based on the quality of collaborative education with business and industry and post-secondary.</a:t>
            </a:r>
            <a:endParaRPr lang="en-US" sz="2000" dirty="0">
              <a:solidFill>
                <a:schemeClr val="accent1">
                  <a:lumMod val="75000"/>
                </a:schemeClr>
              </a:solidFill>
            </a:endParaRPr>
          </a:p>
        </p:txBody>
      </p:sp>
    </p:spTree>
    <p:extLst>
      <p:ext uri="{BB962C8B-B14F-4D97-AF65-F5344CB8AC3E}">
        <p14:creationId xmlns:p14="http://schemas.microsoft.com/office/powerpoint/2010/main" val="31291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Details of content-specific indicators:</a:t>
            </a:r>
            <a:endParaRPr lang="en-US" sz="32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085715" cy="41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91626"/>
            <a:ext cx="7085013"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1143000" y="1920239"/>
            <a:ext cx="2438400" cy="3733801"/>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accent1">
                    <a:lumMod val="75000"/>
                  </a:schemeClr>
                </a:solidFill>
              </a:rPr>
              <a:t>While the </a:t>
            </a:r>
            <a:r>
              <a:rPr lang="en-US" sz="2000" dirty="0" smtClean="0">
                <a:solidFill>
                  <a:schemeClr val="accent1">
                    <a:lumMod val="75000"/>
                  </a:schemeClr>
                </a:solidFill>
              </a:rPr>
              <a:t>non-academic </a:t>
            </a:r>
            <a:r>
              <a:rPr lang="en-US" sz="2000" dirty="0">
                <a:solidFill>
                  <a:schemeClr val="accent1">
                    <a:lumMod val="75000"/>
                  </a:schemeClr>
                </a:solidFill>
              </a:rPr>
              <a:t>skills are the most frequent </a:t>
            </a:r>
            <a:r>
              <a:rPr lang="en-US" sz="2000" dirty="0" smtClean="0">
                <a:solidFill>
                  <a:schemeClr val="accent1">
                    <a:lumMod val="75000"/>
                  </a:schemeClr>
                </a:solidFill>
              </a:rPr>
              <a:t>within </a:t>
            </a:r>
            <a:r>
              <a:rPr lang="en-US" sz="2000" dirty="0">
                <a:solidFill>
                  <a:schemeClr val="accent1">
                    <a:lumMod val="75000"/>
                  </a:schemeClr>
                </a:solidFill>
              </a:rPr>
              <a:t>this category, </a:t>
            </a:r>
            <a:r>
              <a:rPr lang="en-US" sz="2000" dirty="0" smtClean="0">
                <a:solidFill>
                  <a:schemeClr val="accent1">
                    <a:lumMod val="75000"/>
                  </a:schemeClr>
                </a:solidFill>
              </a:rPr>
              <a:t>they </a:t>
            </a:r>
            <a:r>
              <a:rPr lang="en-US" sz="2000" dirty="0">
                <a:solidFill>
                  <a:schemeClr val="accent1">
                    <a:lumMod val="75000"/>
                  </a:schemeClr>
                </a:solidFill>
              </a:rPr>
              <a:t>are often </a:t>
            </a:r>
            <a:r>
              <a:rPr lang="en-US" sz="2000" dirty="0" smtClean="0">
                <a:solidFill>
                  <a:schemeClr val="accent1">
                    <a:lumMod val="75000"/>
                  </a:schemeClr>
                </a:solidFill>
              </a:rPr>
              <a:t>very general, </a:t>
            </a:r>
            <a:r>
              <a:rPr lang="en-US" sz="2000" dirty="0">
                <a:solidFill>
                  <a:schemeClr val="accent1">
                    <a:lumMod val="75000"/>
                  </a:schemeClr>
                </a:solidFill>
              </a:rPr>
              <a:t>like “employability skills” rather than something specific like “strong work ethic.”</a:t>
            </a:r>
          </a:p>
        </p:txBody>
      </p:sp>
    </p:spTree>
    <p:extLst>
      <p:ext uri="{BB962C8B-B14F-4D97-AF65-F5344CB8AC3E}">
        <p14:creationId xmlns:p14="http://schemas.microsoft.com/office/powerpoint/2010/main" val="2696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2571690"/>
              </p:ext>
            </p:extLst>
          </p:nvPr>
        </p:nvGraphicFramePr>
        <p:xfrm>
          <a:off x="685800" y="533400"/>
          <a:ext cx="7696200" cy="5448300"/>
        </p:xfrm>
        <a:graphic>
          <a:graphicData uri="http://schemas.openxmlformats.org/drawingml/2006/table">
            <a:tbl>
              <a:tblPr/>
              <a:tblGrid>
                <a:gridCol w="4191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27496">
                <a:tc gridSpan="3">
                  <a:txBody>
                    <a:bodyPr/>
                    <a:lstStyle/>
                    <a:p>
                      <a:pPr algn="l" fontAlgn="b"/>
                      <a:r>
                        <a:rPr lang="en-US" sz="2800" b="1" i="0" u="none" strike="noStrike" dirty="0">
                          <a:solidFill>
                            <a:schemeClr val="accent1">
                              <a:lumMod val="75000"/>
                            </a:schemeClr>
                          </a:solidFill>
                          <a:effectLst/>
                          <a:latin typeface="Calibri"/>
                        </a:rPr>
                        <a:t>Respondents' Occupational Roles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a:txBody>
                    <a:bodyPr/>
                    <a:lstStyle/>
                    <a:p>
                      <a:pPr algn="l" fontAlgn="b"/>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accent1">
                              <a:lumMod val="75000"/>
                            </a:schemeClr>
                          </a:solidFill>
                          <a:effectLst/>
                          <a:latin typeface="Calibri"/>
                        </a:rPr>
                        <a:t>number</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chemeClr val="accent1">
                              <a:lumMod val="75000"/>
                            </a:schemeClr>
                          </a:solidFill>
                          <a:effectLst/>
                          <a:latin typeface="Calibri"/>
                        </a:rPr>
                        <a:t>%</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569">
                <a:tc>
                  <a:txBody>
                    <a:bodyPr/>
                    <a:lstStyle/>
                    <a:p>
                      <a:pPr algn="l" fontAlgn="b"/>
                      <a:r>
                        <a:rPr lang="en-US" sz="2400" b="0" i="0" u="none" strike="noStrike">
                          <a:solidFill>
                            <a:schemeClr val="accent1">
                              <a:lumMod val="75000"/>
                            </a:schemeClr>
                          </a:solidFill>
                          <a:effectLst/>
                          <a:latin typeface="Calibri"/>
                        </a:rPr>
                        <a:t>students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a:solidFill>
                            <a:schemeClr val="accent1">
                              <a:lumMod val="75000"/>
                            </a:schemeClr>
                          </a:solidFill>
                          <a:effectLst/>
                          <a:latin typeface="Calibri"/>
                        </a:rPr>
                        <a:t>99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smtClean="0">
                          <a:solidFill>
                            <a:schemeClr val="accent1">
                              <a:lumMod val="75000"/>
                            </a:schemeClr>
                          </a:solidFill>
                          <a:effectLst/>
                          <a:latin typeface="Calibri"/>
                        </a:rPr>
                        <a:t>5.9</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24569">
                <a:tc>
                  <a:txBody>
                    <a:bodyPr/>
                    <a:lstStyle/>
                    <a:p>
                      <a:pPr algn="l" fontAlgn="b"/>
                      <a:r>
                        <a:rPr lang="en-US" sz="2400" b="0" i="0" u="none" strike="noStrike" dirty="0">
                          <a:solidFill>
                            <a:schemeClr val="accent1">
                              <a:lumMod val="75000"/>
                            </a:schemeClr>
                          </a:solidFill>
                          <a:effectLst/>
                          <a:latin typeface="Calibri"/>
                        </a:rPr>
                        <a:t>parents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accent1">
                              <a:lumMod val="75000"/>
                            </a:schemeClr>
                          </a:solidFill>
                          <a:effectLst/>
                          <a:latin typeface="Calibri"/>
                        </a:rPr>
                        <a:t>95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chemeClr val="accent1">
                              <a:lumMod val="75000"/>
                            </a:schemeClr>
                          </a:solidFill>
                          <a:effectLst/>
                          <a:latin typeface="Calibri"/>
                        </a:rPr>
                        <a:t>5.6</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4569">
                <a:tc>
                  <a:txBody>
                    <a:bodyPr/>
                    <a:lstStyle/>
                    <a:p>
                      <a:pPr algn="l" fontAlgn="b"/>
                      <a:r>
                        <a:rPr lang="en-US" sz="2400" b="0" i="0" u="none" strike="noStrike">
                          <a:solidFill>
                            <a:schemeClr val="accent1">
                              <a:lumMod val="75000"/>
                            </a:schemeClr>
                          </a:solidFill>
                          <a:effectLst/>
                          <a:latin typeface="Calibri"/>
                        </a:rPr>
                        <a:t>education administrators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a:solidFill>
                            <a:schemeClr val="accent1">
                              <a:lumMod val="75000"/>
                            </a:schemeClr>
                          </a:solidFill>
                          <a:effectLst/>
                          <a:latin typeface="Calibri"/>
                        </a:rPr>
                        <a:t>199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smtClean="0">
                          <a:solidFill>
                            <a:schemeClr val="accent1">
                              <a:lumMod val="75000"/>
                            </a:schemeClr>
                          </a:solidFill>
                          <a:effectLst/>
                          <a:latin typeface="Calibri"/>
                        </a:rPr>
                        <a:t>11.8</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24569">
                <a:tc>
                  <a:txBody>
                    <a:bodyPr/>
                    <a:lstStyle/>
                    <a:p>
                      <a:pPr algn="l" fontAlgn="b"/>
                      <a:r>
                        <a:rPr lang="en-US" sz="2400" b="0" i="0" u="none" strike="noStrike">
                          <a:solidFill>
                            <a:schemeClr val="accent1">
                              <a:lumMod val="75000"/>
                            </a:schemeClr>
                          </a:solidFill>
                          <a:effectLst/>
                          <a:latin typeface="Calibri"/>
                        </a:rPr>
                        <a:t>school board members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accent1">
                              <a:lumMod val="75000"/>
                            </a:schemeClr>
                          </a:solidFill>
                          <a:effectLst/>
                          <a:latin typeface="Calibri"/>
                        </a:rPr>
                        <a:t>95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chemeClr val="accent1">
                              <a:lumMod val="75000"/>
                            </a:schemeClr>
                          </a:solidFill>
                          <a:effectLst/>
                          <a:latin typeface="Calibri"/>
                        </a:rPr>
                        <a:t>5.6</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569">
                <a:tc>
                  <a:txBody>
                    <a:bodyPr/>
                    <a:lstStyle/>
                    <a:p>
                      <a:pPr algn="l" fontAlgn="b"/>
                      <a:r>
                        <a:rPr lang="en-US" sz="2400" b="0" i="0" u="none" strike="noStrike">
                          <a:solidFill>
                            <a:schemeClr val="accent1">
                              <a:lumMod val="75000"/>
                            </a:schemeClr>
                          </a:solidFill>
                          <a:effectLst/>
                          <a:latin typeface="Calibri"/>
                        </a:rPr>
                        <a:t>higher education professional</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a:solidFill>
                            <a:schemeClr val="accent1">
                              <a:lumMod val="75000"/>
                            </a:schemeClr>
                          </a:solidFill>
                          <a:effectLst/>
                          <a:latin typeface="Calibri"/>
                        </a:rPr>
                        <a:t>110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smtClean="0">
                          <a:solidFill>
                            <a:schemeClr val="accent1">
                              <a:lumMod val="75000"/>
                            </a:schemeClr>
                          </a:solidFill>
                          <a:effectLst/>
                          <a:latin typeface="Calibri"/>
                        </a:rPr>
                        <a:t>6.5</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24569">
                <a:tc>
                  <a:txBody>
                    <a:bodyPr/>
                    <a:lstStyle/>
                    <a:p>
                      <a:pPr algn="l" fontAlgn="b"/>
                      <a:r>
                        <a:rPr lang="en-US" sz="2400" b="0" i="0" u="none" strike="noStrike">
                          <a:solidFill>
                            <a:schemeClr val="accent1">
                              <a:lumMod val="75000"/>
                            </a:schemeClr>
                          </a:solidFill>
                          <a:effectLst/>
                          <a:latin typeface="Calibri"/>
                        </a:rPr>
                        <a:t>business professional</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chemeClr val="accent1">
                              <a:lumMod val="75000"/>
                            </a:schemeClr>
                          </a:solidFill>
                          <a:effectLst/>
                          <a:latin typeface="Calibri"/>
                        </a:rPr>
                        <a:t>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chemeClr val="accent1">
                              <a:lumMod val="75000"/>
                            </a:schemeClr>
                          </a:solidFill>
                          <a:effectLst/>
                          <a:latin typeface="Calibri"/>
                        </a:rPr>
                        <a:t>0.4</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4569">
                <a:tc>
                  <a:txBody>
                    <a:bodyPr/>
                    <a:lstStyle/>
                    <a:p>
                      <a:pPr algn="l" fontAlgn="b"/>
                      <a:r>
                        <a:rPr lang="en-US" sz="2400" b="0" i="0" u="none" strike="noStrike">
                          <a:solidFill>
                            <a:schemeClr val="accent1">
                              <a:lumMod val="75000"/>
                            </a:schemeClr>
                          </a:solidFill>
                          <a:effectLst/>
                          <a:latin typeface="Calibri"/>
                        </a:rPr>
                        <a:t>legislator or public official</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a:solidFill>
                            <a:schemeClr val="accent1">
                              <a:lumMod val="75000"/>
                            </a:schemeClr>
                          </a:solidFill>
                          <a:effectLst/>
                          <a:latin typeface="Calibri"/>
                        </a:rPr>
                        <a:t>77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smtClean="0">
                          <a:solidFill>
                            <a:schemeClr val="accent1">
                              <a:lumMod val="75000"/>
                            </a:schemeClr>
                          </a:solidFill>
                          <a:effectLst/>
                          <a:latin typeface="Calibri"/>
                        </a:rPr>
                        <a:t>4.6</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24569">
                <a:tc>
                  <a:txBody>
                    <a:bodyPr/>
                    <a:lstStyle/>
                    <a:p>
                      <a:pPr algn="l" fontAlgn="b"/>
                      <a:r>
                        <a:rPr lang="en-US" sz="2400" b="0" i="0" u="none" strike="noStrike">
                          <a:solidFill>
                            <a:schemeClr val="accent1">
                              <a:lumMod val="75000"/>
                            </a:schemeClr>
                          </a:solidFill>
                          <a:effectLst/>
                          <a:latin typeface="Calibri"/>
                        </a:rPr>
                        <a:t>community member</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chemeClr val="accent1">
                              <a:lumMod val="75000"/>
                            </a:schemeClr>
                          </a:solidFill>
                          <a:effectLst/>
                          <a:latin typeface="Calibri"/>
                        </a:rPr>
                        <a:t>69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chemeClr val="accent1">
                              <a:lumMod val="75000"/>
                            </a:schemeClr>
                          </a:solidFill>
                          <a:effectLst/>
                          <a:latin typeface="Calibri"/>
                        </a:rPr>
                        <a:t>4.1</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4569">
                <a:tc>
                  <a:txBody>
                    <a:bodyPr/>
                    <a:lstStyle/>
                    <a:p>
                      <a:pPr algn="l" fontAlgn="b"/>
                      <a:r>
                        <a:rPr lang="en-US" sz="2400" b="0" i="0" u="none" strike="noStrike">
                          <a:solidFill>
                            <a:schemeClr val="accent1">
                              <a:lumMod val="75000"/>
                            </a:schemeClr>
                          </a:solidFill>
                          <a:effectLst/>
                          <a:latin typeface="Calibri"/>
                        </a:rPr>
                        <a:t>press, media professional</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a:solidFill>
                            <a:schemeClr val="accent1">
                              <a:lumMod val="75000"/>
                            </a:schemeClr>
                          </a:solidFill>
                          <a:effectLst/>
                          <a:latin typeface="Calibri"/>
                        </a:rPr>
                        <a:t>12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smtClean="0">
                          <a:solidFill>
                            <a:schemeClr val="accent1">
                              <a:lumMod val="75000"/>
                            </a:schemeClr>
                          </a:solidFill>
                          <a:effectLst/>
                          <a:latin typeface="Calibri"/>
                        </a:rPr>
                        <a:t>0.7</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24569">
                <a:tc>
                  <a:txBody>
                    <a:bodyPr/>
                    <a:lstStyle/>
                    <a:p>
                      <a:pPr algn="l" fontAlgn="b"/>
                      <a:r>
                        <a:rPr lang="en-US" sz="2400" b="0" i="0" u="none" strike="noStrike">
                          <a:solidFill>
                            <a:schemeClr val="accent1">
                              <a:lumMod val="75000"/>
                            </a:schemeClr>
                          </a:solidFill>
                          <a:effectLst/>
                          <a:latin typeface="Calibri"/>
                        </a:rPr>
                        <a:t>educators and para-educators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chemeClr val="accent1">
                              <a:lumMod val="75000"/>
                            </a:schemeClr>
                          </a:solidFill>
                          <a:effectLst/>
                          <a:latin typeface="Calibri"/>
                        </a:rPr>
                        <a:t>852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chemeClr val="accent1">
                              <a:lumMod val="75000"/>
                            </a:schemeClr>
                          </a:solidFill>
                          <a:effectLst/>
                          <a:latin typeface="Calibri"/>
                        </a:rPr>
                        <a:t>50.6</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3926">
                <a:tc>
                  <a:txBody>
                    <a:bodyPr/>
                    <a:lstStyle/>
                    <a:p>
                      <a:pPr algn="l" fontAlgn="b"/>
                      <a:r>
                        <a:rPr lang="en-US" sz="2400" b="0" i="0" u="none" strike="noStrike">
                          <a:solidFill>
                            <a:schemeClr val="accent1">
                              <a:lumMod val="75000"/>
                            </a:schemeClr>
                          </a:solidFill>
                          <a:effectLst/>
                          <a:latin typeface="Calibri"/>
                        </a:rPr>
                        <a:t>KSDE staff</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a:solidFill>
                            <a:schemeClr val="accent1">
                              <a:lumMod val="75000"/>
                            </a:schemeClr>
                          </a:solidFill>
                          <a:effectLst/>
                          <a:latin typeface="Calibri"/>
                        </a:rPr>
                        <a:t>69</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400" b="0" i="0" u="none" strike="noStrike" dirty="0" smtClean="0">
                          <a:solidFill>
                            <a:schemeClr val="accent1">
                              <a:lumMod val="75000"/>
                            </a:schemeClr>
                          </a:solidFill>
                          <a:effectLst/>
                          <a:latin typeface="Calibri"/>
                        </a:rPr>
                        <a:t>4.1</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233926">
                <a:tc>
                  <a:txBody>
                    <a:bodyPr/>
                    <a:lstStyle/>
                    <a:p>
                      <a:pPr algn="l" fontAlgn="b"/>
                      <a:endParaRPr lang="en-US" sz="2400" b="0" i="0" u="none" strike="noStrike">
                        <a:solidFill>
                          <a:schemeClr val="accent1">
                            <a:lumMod val="75000"/>
                          </a:schemeClr>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chemeClr val="accent1">
                              <a:lumMod val="75000"/>
                            </a:schemeClr>
                          </a:solidFill>
                          <a:effectLst/>
                          <a:latin typeface="Calibri"/>
                        </a:rPr>
                        <a:t>1,684</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2400" b="0" i="0" u="none" strike="noStrike" dirty="0" smtClean="0">
                          <a:solidFill>
                            <a:schemeClr val="accent1">
                              <a:lumMod val="75000"/>
                            </a:schemeClr>
                          </a:solidFill>
                          <a:effectLst/>
                          <a:latin typeface="Calibri"/>
                        </a:rPr>
                        <a:t>100.0</a:t>
                      </a:r>
                      <a:endParaRPr lang="en-US" sz="2400" b="0" i="0" u="none" strike="noStrike" dirty="0">
                        <a:solidFill>
                          <a:schemeClr val="accent1">
                            <a:lumMod val="75000"/>
                          </a:schemeClr>
                        </a:solidFill>
                        <a:effectLst/>
                        <a:latin typeface="Calibri"/>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44081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The most frequently cited indicators were identified by type or method:</a:t>
            </a:r>
            <a:endParaRPr lang="en-US" sz="2800" dirty="0">
              <a:solidFill>
                <a:schemeClr val="accent1">
                  <a:lumMod val="75000"/>
                </a:scheme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749173"/>
            <a:ext cx="8305800" cy="414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44357"/>
            <a:ext cx="2628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553200" y="2285682"/>
            <a:ext cx="381000" cy="305118"/>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71357"/>
            <a:ext cx="27241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5986462" y="2285682"/>
            <a:ext cx="1133475" cy="159"/>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2800" y="2489041"/>
            <a:ext cx="2209799" cy="1754326"/>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smtClean="0">
                <a:solidFill>
                  <a:schemeClr val="accent1">
                    <a:lumMod val="75000"/>
                  </a:schemeClr>
                </a:solidFill>
              </a:rPr>
              <a:t>Project or performance-</a:t>
            </a:r>
          </a:p>
          <a:p>
            <a:r>
              <a:rPr lang="en-US" dirty="0" smtClean="0">
                <a:solidFill>
                  <a:schemeClr val="accent1">
                    <a:lumMod val="75000"/>
                  </a:schemeClr>
                </a:solidFill>
              </a:rPr>
              <a:t>based tasks, and skill demonstrations were the most frequently cited indicators.</a:t>
            </a:r>
            <a:endParaRPr lang="en-US" dirty="0">
              <a:solidFill>
                <a:schemeClr val="accent1">
                  <a:lumMod val="75000"/>
                </a:schemeClr>
              </a:solidFill>
            </a:endParaRP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394" y="2970848"/>
            <a:ext cx="26003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295400" y="2336482"/>
            <a:ext cx="2209799" cy="2862322"/>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solidFill>
                  <a:schemeClr val="accent1">
                    <a:lumMod val="75000"/>
                  </a:schemeClr>
                </a:solidFill>
              </a:rPr>
              <a:t>Post high-school measures include the typical ones—percentage continuing their education—and some </a:t>
            </a:r>
            <a:r>
              <a:rPr lang="en-US" dirty="0" smtClean="0">
                <a:solidFill>
                  <a:schemeClr val="accent1">
                    <a:lumMod val="75000"/>
                  </a:schemeClr>
                </a:solidFill>
              </a:rPr>
              <a:t>non-typical ones—improved </a:t>
            </a:r>
            <a:r>
              <a:rPr lang="en-US" dirty="0">
                <a:solidFill>
                  <a:schemeClr val="accent1">
                    <a:lumMod val="75000"/>
                  </a:schemeClr>
                </a:solidFill>
              </a:rPr>
              <a:t>SES, and improved well-being.</a:t>
            </a:r>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3295650"/>
            <a:ext cx="11906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068285" y="3959293"/>
            <a:ext cx="2209799" cy="1754326"/>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solidFill>
                  <a:schemeClr val="accent1">
                    <a:lumMod val="75000"/>
                  </a:schemeClr>
                </a:solidFill>
              </a:rPr>
              <a:t>Credentials </a:t>
            </a:r>
            <a:r>
              <a:rPr lang="en-US" dirty="0" smtClean="0">
                <a:solidFill>
                  <a:schemeClr val="accent1">
                    <a:lumMod val="75000"/>
                  </a:schemeClr>
                </a:solidFill>
              </a:rPr>
              <a:t>include </a:t>
            </a:r>
            <a:r>
              <a:rPr lang="en-US" dirty="0">
                <a:solidFill>
                  <a:schemeClr val="accent1">
                    <a:lumMod val="75000"/>
                  </a:schemeClr>
                </a:solidFill>
              </a:rPr>
              <a:t>industry-recognized certifications, </a:t>
            </a:r>
            <a:r>
              <a:rPr lang="en-US" dirty="0" smtClean="0">
                <a:solidFill>
                  <a:schemeClr val="accent1">
                    <a:lumMod val="75000"/>
                  </a:schemeClr>
                </a:solidFill>
              </a:rPr>
              <a:t>ACT’s </a:t>
            </a:r>
            <a:r>
              <a:rPr lang="en-US" dirty="0">
                <a:solidFill>
                  <a:schemeClr val="accent1">
                    <a:lumMod val="75000"/>
                  </a:schemeClr>
                </a:solidFill>
              </a:rPr>
              <a:t>Aspire, pathways certifications, and 2 or 4-year degrees.</a:t>
            </a:r>
          </a:p>
        </p:txBody>
      </p:sp>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74" y="3602449"/>
            <a:ext cx="31718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566703" y="4097792"/>
            <a:ext cx="4711381" cy="1477328"/>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solidFill>
                  <a:schemeClr val="accent1">
                    <a:lumMod val="75000"/>
                  </a:schemeClr>
                </a:solidFill>
              </a:rPr>
              <a:t>Individual career plans were defined as any individual plans of study or individual education plans designed to guide and motivate individual students toward career, further education, or the next milestone in their development.</a:t>
            </a:r>
          </a:p>
        </p:txBody>
      </p:sp>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3144" y="3835144"/>
            <a:ext cx="3267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346799" y="4325057"/>
            <a:ext cx="4711381" cy="1200329"/>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solidFill>
                  <a:schemeClr val="accent1">
                    <a:lumMod val="75000"/>
                  </a:schemeClr>
                </a:solidFill>
              </a:rPr>
              <a:t>Observations, rubrics, and portfolios include any observational </a:t>
            </a:r>
            <a:r>
              <a:rPr lang="en-US" dirty="0" smtClean="0">
                <a:solidFill>
                  <a:schemeClr val="accent1">
                    <a:lumMod val="75000"/>
                  </a:schemeClr>
                </a:solidFill>
              </a:rPr>
              <a:t>reports, diagnostic </a:t>
            </a:r>
            <a:r>
              <a:rPr lang="en-US" dirty="0">
                <a:solidFill>
                  <a:schemeClr val="accent1">
                    <a:lumMod val="75000"/>
                  </a:schemeClr>
                </a:solidFill>
              </a:rPr>
              <a:t>instruments like </a:t>
            </a:r>
            <a:r>
              <a:rPr lang="en-US" dirty="0" err="1">
                <a:solidFill>
                  <a:schemeClr val="accent1">
                    <a:lumMod val="75000"/>
                  </a:schemeClr>
                </a:solidFill>
              </a:rPr>
              <a:t>Dibels</a:t>
            </a:r>
            <a:r>
              <a:rPr lang="en-US" dirty="0">
                <a:solidFill>
                  <a:schemeClr val="accent1">
                    <a:lumMod val="75000"/>
                  </a:schemeClr>
                </a:solidFill>
              </a:rPr>
              <a:t>, subjective judgments, or rubric-guided judgments, </a:t>
            </a:r>
            <a:r>
              <a:rPr lang="en-US" dirty="0" smtClean="0">
                <a:solidFill>
                  <a:schemeClr val="accent1">
                    <a:lumMod val="75000"/>
                  </a:schemeClr>
                </a:solidFill>
              </a:rPr>
              <a:t>and </a:t>
            </a:r>
            <a:r>
              <a:rPr lang="en-US" dirty="0">
                <a:solidFill>
                  <a:schemeClr val="accent1">
                    <a:lumMod val="75000"/>
                  </a:schemeClr>
                </a:solidFill>
              </a:rPr>
              <a:t>portfolios.</a:t>
            </a:r>
          </a:p>
        </p:txBody>
      </p:sp>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3299" y="4077611"/>
            <a:ext cx="30099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427481" y="4496711"/>
            <a:ext cx="4711381" cy="1200329"/>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smtClean="0">
                <a:solidFill>
                  <a:schemeClr val="accent1">
                    <a:lumMod val="75000"/>
                  </a:schemeClr>
                </a:solidFill>
              </a:rPr>
              <a:t>Experiential includes any </a:t>
            </a:r>
            <a:r>
              <a:rPr lang="en-US" dirty="0">
                <a:solidFill>
                  <a:schemeClr val="accent1">
                    <a:lumMod val="75000"/>
                  </a:schemeClr>
                </a:solidFill>
              </a:rPr>
              <a:t>measures of formative experiences, like student participation in sports, internships, community service, employment, business ventures, </a:t>
            </a:r>
            <a:r>
              <a:rPr lang="en-US" dirty="0" smtClean="0">
                <a:solidFill>
                  <a:schemeClr val="accent1">
                    <a:lumMod val="75000"/>
                  </a:schemeClr>
                </a:solidFill>
              </a:rPr>
              <a:t>or summer camps.</a:t>
            </a:r>
            <a:endParaRPr lang="en-US" dirty="0">
              <a:solidFill>
                <a:schemeClr val="accent1">
                  <a:lumMod val="75000"/>
                </a:schemeClr>
              </a:solidFill>
            </a:endParaRP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5012" y="4668047"/>
            <a:ext cx="6477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659459" y="1971357"/>
            <a:ext cx="3386682" cy="4524315"/>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solidFill>
                  <a:schemeClr val="accent1">
                    <a:lumMod val="75000"/>
                  </a:schemeClr>
                </a:solidFill>
              </a:rPr>
              <a:t>The other category includes 93 items divided across 14 types or methods.  Traditional subject and even applied skill assessments were cited </a:t>
            </a:r>
            <a:r>
              <a:rPr lang="en-US" i="1" dirty="0">
                <a:solidFill>
                  <a:schemeClr val="accent1">
                    <a:lumMod val="75000"/>
                  </a:schemeClr>
                </a:solidFill>
              </a:rPr>
              <a:t>less often </a:t>
            </a:r>
            <a:r>
              <a:rPr lang="en-US" dirty="0">
                <a:solidFill>
                  <a:schemeClr val="accent1">
                    <a:lumMod val="75000"/>
                  </a:schemeClr>
                </a:solidFill>
              </a:rPr>
              <a:t>than task or project performance assessments, post-high school measures, or individual plans of </a:t>
            </a:r>
            <a:r>
              <a:rPr lang="en-US" dirty="0" smtClean="0">
                <a:solidFill>
                  <a:schemeClr val="accent1">
                    <a:lumMod val="75000"/>
                  </a:schemeClr>
                </a:solidFill>
              </a:rPr>
              <a:t>study, so they were included in the “other” category.  </a:t>
            </a:r>
            <a:r>
              <a:rPr lang="en-US" dirty="0">
                <a:solidFill>
                  <a:schemeClr val="accent1">
                    <a:lumMod val="75000"/>
                  </a:schemeClr>
                </a:solidFill>
              </a:rPr>
              <a:t>Self-evaluations—where the student sets individual performance goals and reflects on her or his results—and integrated assessments—were also </a:t>
            </a:r>
            <a:r>
              <a:rPr lang="en-US" dirty="0" smtClean="0">
                <a:solidFill>
                  <a:schemeClr val="accent1">
                    <a:lumMod val="75000"/>
                  </a:schemeClr>
                </a:solidFill>
              </a:rPr>
              <a:t>among these less-frequently identified indicators</a:t>
            </a:r>
            <a:r>
              <a:rPr lang="en-US" dirty="0">
                <a:solidFill>
                  <a:schemeClr val="accent1">
                    <a:lumMod val="75000"/>
                  </a:schemeClr>
                </a:solidFill>
              </a:rPr>
              <a:t>.</a:t>
            </a:r>
          </a:p>
        </p:txBody>
      </p:sp>
    </p:spTree>
    <p:extLst>
      <p:ext uri="{BB962C8B-B14F-4D97-AF65-F5344CB8AC3E}">
        <p14:creationId xmlns:p14="http://schemas.microsoft.com/office/powerpoint/2010/main" val="2696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100"/>
                                        </p:tgtEl>
                                      </p:cBhvr>
                                    </p:animEffect>
                                    <p:set>
                                      <p:cBhvr>
                                        <p:cTn id="27" dur="1" fill="hold">
                                          <p:stCondLst>
                                            <p:cond delay="499"/>
                                          </p:stCondLst>
                                        </p:cTn>
                                        <p:tgtEl>
                                          <p:spTgt spid="410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101"/>
                                        </p:tgtEl>
                                        <p:attrNameLst>
                                          <p:attrName>style.visibility</p:attrName>
                                        </p:attrNameLst>
                                      </p:cBhvr>
                                      <p:to>
                                        <p:strVal val="visible"/>
                                      </p:to>
                                    </p:set>
                                    <p:animEffect transition="in" filter="fade">
                                      <p:cBhvr>
                                        <p:cTn id="39" dur="500"/>
                                        <p:tgtEl>
                                          <p:spTgt spid="410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101"/>
                                        </p:tgtEl>
                                      </p:cBhvr>
                                    </p:animEffect>
                                    <p:set>
                                      <p:cBhvr>
                                        <p:cTn id="47" dur="1" fill="hold">
                                          <p:stCondLst>
                                            <p:cond delay="499"/>
                                          </p:stCondLst>
                                        </p:cTn>
                                        <p:tgtEl>
                                          <p:spTgt spid="410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4102"/>
                                        </p:tgtEl>
                                        <p:attrNameLst>
                                          <p:attrName>style.visibility</p:attrName>
                                        </p:attrNameLst>
                                      </p:cBhvr>
                                      <p:to>
                                        <p:strVal val="visible"/>
                                      </p:to>
                                    </p:set>
                                    <p:animEffect transition="in" filter="fade">
                                      <p:cBhvr>
                                        <p:cTn id="56" dur="500"/>
                                        <p:tgtEl>
                                          <p:spTgt spid="41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102"/>
                                        </p:tgtEl>
                                      </p:cBhvr>
                                    </p:animEffect>
                                    <p:set>
                                      <p:cBhvr>
                                        <p:cTn id="64" dur="1" fill="hold">
                                          <p:stCondLst>
                                            <p:cond delay="499"/>
                                          </p:stCondLst>
                                        </p:cTn>
                                        <p:tgtEl>
                                          <p:spTgt spid="4102"/>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4104"/>
                                        </p:tgtEl>
                                        <p:attrNameLst>
                                          <p:attrName>style.visibility</p:attrName>
                                        </p:attrNameLst>
                                      </p:cBhvr>
                                      <p:to>
                                        <p:strVal val="visible"/>
                                      </p:to>
                                    </p:set>
                                    <p:animEffect transition="in" filter="fade">
                                      <p:cBhvr>
                                        <p:cTn id="67" dur="500"/>
                                        <p:tgtEl>
                                          <p:spTgt spid="41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4104"/>
                                        </p:tgtEl>
                                      </p:cBhvr>
                                    </p:animEffect>
                                    <p:set>
                                      <p:cBhvr>
                                        <p:cTn id="75" dur="1" fill="hold">
                                          <p:stCondLst>
                                            <p:cond delay="499"/>
                                          </p:stCondLst>
                                        </p:cTn>
                                        <p:tgtEl>
                                          <p:spTgt spid="410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4105"/>
                                        </p:tgtEl>
                                        <p:attrNameLst>
                                          <p:attrName>style.visibility</p:attrName>
                                        </p:attrNameLst>
                                      </p:cBhvr>
                                      <p:to>
                                        <p:strVal val="visible"/>
                                      </p:to>
                                    </p:set>
                                    <p:animEffect transition="in" filter="fade">
                                      <p:cBhvr>
                                        <p:cTn id="81" dur="500"/>
                                        <p:tgtEl>
                                          <p:spTgt spid="410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4105"/>
                                        </p:tgtEl>
                                      </p:cBhvr>
                                    </p:animEffect>
                                    <p:set>
                                      <p:cBhvr>
                                        <p:cTn id="89" dur="1" fill="hold">
                                          <p:stCondLst>
                                            <p:cond delay="499"/>
                                          </p:stCondLst>
                                        </p:cTn>
                                        <p:tgtEl>
                                          <p:spTgt spid="410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106"/>
                                        </p:tgtEl>
                                        <p:attrNameLst>
                                          <p:attrName>style.visibility</p:attrName>
                                        </p:attrNameLst>
                                      </p:cBhvr>
                                      <p:to>
                                        <p:strVal val="visible"/>
                                      </p:to>
                                    </p:set>
                                    <p:animEffect transition="in" filter="fade">
                                      <p:cBhvr>
                                        <p:cTn id="95" dur="500"/>
                                        <p:tgtEl>
                                          <p:spTgt spid="410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106"/>
                                        </p:tgtEl>
                                      </p:cBhvr>
                                    </p:animEffect>
                                    <p:set>
                                      <p:cBhvr>
                                        <p:cTn id="103" dur="1" fill="hold">
                                          <p:stCondLst>
                                            <p:cond delay="499"/>
                                          </p:stCondLst>
                                        </p:cTn>
                                        <p:tgtEl>
                                          <p:spTgt spid="410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10" presetClass="entr" presetSubtype="0" fill="hold" nodeType="withEffect">
                                  <p:stCondLst>
                                    <p:cond delay="0"/>
                                  </p:stCondLst>
                                  <p:childTnLst>
                                    <p:set>
                                      <p:cBhvr>
                                        <p:cTn id="111" dur="1" fill="hold">
                                          <p:stCondLst>
                                            <p:cond delay="0"/>
                                          </p:stCondLst>
                                        </p:cTn>
                                        <p:tgtEl>
                                          <p:spTgt spid="1027"/>
                                        </p:tgtEl>
                                        <p:attrNameLst>
                                          <p:attrName>style.visibility</p:attrName>
                                        </p:attrNameLst>
                                      </p:cBhvr>
                                      <p:to>
                                        <p:strVal val="visible"/>
                                      </p:to>
                                    </p:set>
                                    <p:animEffect transition="in" filter="fade">
                                      <p:cBhvr>
                                        <p:cTn id="1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16" grpId="0" animBg="1"/>
      <p:bldP spid="16" grpId="1" animBg="1"/>
      <p:bldP spid="19" grpId="0" animBg="1"/>
      <p:bldP spid="19" grpId="1" animBg="1"/>
      <p:bldP spid="21" grpId="0" animBg="1"/>
      <p:bldP spid="21" grpId="1" animBg="1"/>
      <p:bldP spid="23" grpId="0" animBg="1"/>
      <p:bldP spid="23" grpId="1"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0198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What are community focus groups saying about measures?  </a:t>
            </a:r>
            <a:endParaRPr lang="en-US" sz="3200" dirty="0">
              <a:solidFill>
                <a:schemeClr val="accent1">
                  <a:lumMod val="75000"/>
                </a:schemeClr>
              </a:solidFill>
            </a:endParaRPr>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r>
              <a:rPr lang="en-US" dirty="0" smtClean="0"/>
              <a:t>Non-cognitive, social-emotional measures, like conscientiousness and school climate, are important, but how they can be measured isn’t clear.</a:t>
            </a:r>
          </a:p>
          <a:p>
            <a:r>
              <a:rPr lang="en-US" dirty="0" smtClean="0"/>
              <a:t>Project &amp; task performance, individual planning, curriculum designed for realistic experiences, internships and work experiences—are more important measures than traditional assessments.</a:t>
            </a:r>
          </a:p>
          <a:p>
            <a:r>
              <a:rPr lang="en-US" dirty="0" smtClean="0"/>
              <a:t>Post high-school measures—credentials, employment, well-being—are also important measures of K-12 success.</a:t>
            </a:r>
            <a:endParaRPr lang="en-US" dirty="0"/>
          </a:p>
        </p:txBody>
      </p:sp>
    </p:spTree>
    <p:extLst>
      <p:ext uri="{BB962C8B-B14F-4D97-AF65-F5344CB8AC3E}">
        <p14:creationId xmlns:p14="http://schemas.microsoft.com/office/powerpoint/2010/main" val="2696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3246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Like question 2, question 3 is really two questions:</a:t>
            </a:r>
            <a:endParaRPr lang="en-US" sz="3200" dirty="0">
              <a:solidFill>
                <a:schemeClr val="accent1">
                  <a:lumMod val="75000"/>
                </a:schemeClr>
              </a:solidFill>
            </a:endParaRPr>
          </a:p>
        </p:txBody>
      </p:sp>
      <p:sp>
        <p:nvSpPr>
          <p:cNvPr id="3" name="Content Placeholder 2"/>
          <p:cNvSpPr>
            <a:spLocks noGrp="1"/>
          </p:cNvSpPr>
          <p:nvPr>
            <p:ph idx="1"/>
          </p:nvPr>
        </p:nvSpPr>
        <p:spPr>
          <a:xfrm>
            <a:off x="914400" y="1981200"/>
            <a:ext cx="7239000" cy="4495800"/>
          </a:xfrm>
        </p:spPr>
        <p:txBody>
          <a:bodyPr>
            <a:normAutofit/>
          </a:bodyPr>
          <a:lstStyle/>
          <a:p>
            <a:pPr marL="0" indent="0">
              <a:buNone/>
            </a:pPr>
            <a:r>
              <a:rPr lang="en-US" dirty="0" smtClean="0">
                <a:solidFill>
                  <a:srgbClr val="A40000"/>
                </a:solidFill>
              </a:rPr>
              <a:t>3A.  What </a:t>
            </a:r>
            <a:r>
              <a:rPr lang="en-US" dirty="0">
                <a:solidFill>
                  <a:srgbClr val="A40000"/>
                </a:solidFill>
              </a:rPr>
              <a:t>is the role of </a:t>
            </a:r>
            <a:r>
              <a:rPr lang="en-US" dirty="0" smtClean="0">
                <a:solidFill>
                  <a:srgbClr val="A40000"/>
                </a:solidFill>
              </a:rPr>
              <a:t>higher </a:t>
            </a:r>
            <a:r>
              <a:rPr lang="en-US" dirty="0">
                <a:solidFill>
                  <a:srgbClr val="A40000"/>
                </a:solidFill>
              </a:rPr>
              <a:t>education in achieving this </a:t>
            </a:r>
            <a:r>
              <a:rPr lang="en-US" dirty="0" smtClean="0">
                <a:solidFill>
                  <a:srgbClr val="A40000"/>
                </a:solidFill>
              </a:rPr>
              <a:t>future?  </a:t>
            </a:r>
          </a:p>
          <a:p>
            <a:pPr marL="0" indent="0">
              <a:buNone/>
            </a:pPr>
            <a:endParaRPr lang="en-US" dirty="0" smtClean="0">
              <a:solidFill>
                <a:srgbClr val="C00000"/>
              </a:solidFill>
            </a:endParaRPr>
          </a:p>
          <a:p>
            <a:pPr marL="0" indent="0">
              <a:buNone/>
            </a:pPr>
            <a:r>
              <a:rPr lang="en-US" dirty="0" smtClean="0">
                <a:solidFill>
                  <a:schemeClr val="accent1">
                    <a:lumMod val="50000"/>
                  </a:schemeClr>
                </a:solidFill>
              </a:rPr>
              <a:t>and </a:t>
            </a:r>
          </a:p>
          <a:p>
            <a:pPr marL="0" indent="0">
              <a:buNone/>
            </a:pPr>
            <a:endParaRPr lang="en-US" dirty="0" smtClean="0">
              <a:solidFill>
                <a:srgbClr val="C00000"/>
              </a:solidFill>
            </a:endParaRPr>
          </a:p>
          <a:p>
            <a:pPr marL="0" indent="0">
              <a:buNone/>
            </a:pPr>
            <a:r>
              <a:rPr lang="en-US" dirty="0" smtClean="0">
                <a:solidFill>
                  <a:srgbClr val="A40000"/>
                </a:solidFill>
              </a:rPr>
              <a:t>3B.  How </a:t>
            </a:r>
            <a:r>
              <a:rPr lang="en-US" dirty="0">
                <a:solidFill>
                  <a:srgbClr val="A40000"/>
                </a:solidFill>
              </a:rPr>
              <a:t>should </a:t>
            </a:r>
            <a:r>
              <a:rPr lang="en-US" dirty="0" smtClean="0">
                <a:solidFill>
                  <a:srgbClr val="A40000"/>
                </a:solidFill>
              </a:rPr>
              <a:t>higher education </a:t>
            </a:r>
            <a:r>
              <a:rPr lang="en-US" dirty="0">
                <a:solidFill>
                  <a:srgbClr val="A40000"/>
                </a:solidFill>
              </a:rPr>
              <a:t>measure indicators toward that success</a:t>
            </a:r>
            <a:r>
              <a:rPr lang="en-US" dirty="0" smtClean="0">
                <a:solidFill>
                  <a:srgbClr val="A40000"/>
                </a:solidFill>
              </a:rPr>
              <a:t>?</a:t>
            </a:r>
          </a:p>
          <a:p>
            <a:pPr marL="0" indent="0">
              <a:buNone/>
            </a:pPr>
            <a:endParaRPr lang="en-US" dirty="0">
              <a:solidFill>
                <a:srgbClr val="A40000"/>
              </a:solidFill>
            </a:endParaRPr>
          </a:p>
          <a:p>
            <a:pPr marL="0" indent="0">
              <a:buNone/>
            </a:pPr>
            <a:endParaRPr lang="en-US" dirty="0">
              <a:solidFill>
                <a:srgbClr val="A40000"/>
              </a:solidFill>
            </a:endParaRPr>
          </a:p>
        </p:txBody>
      </p:sp>
    </p:spTree>
    <p:extLst>
      <p:ext uri="{BB962C8B-B14F-4D97-AF65-F5344CB8AC3E}">
        <p14:creationId xmlns:p14="http://schemas.microsoft.com/office/powerpoint/2010/main" val="17797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39" y="1532965"/>
            <a:ext cx="9048761" cy="488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81000" y="152400"/>
            <a:ext cx="7924800" cy="1020762"/>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Grouping items by themes for Q3A, on higher </a:t>
            </a:r>
            <a:r>
              <a:rPr lang="en-US" sz="2800" dirty="0" err="1" smtClean="0">
                <a:solidFill>
                  <a:schemeClr val="accent1">
                    <a:lumMod val="75000"/>
                  </a:schemeClr>
                </a:solidFill>
              </a:rPr>
              <a:t>ed</a:t>
            </a:r>
            <a:r>
              <a:rPr lang="en-US" sz="2800" dirty="0" smtClean="0">
                <a:solidFill>
                  <a:schemeClr val="accent1">
                    <a:lumMod val="75000"/>
                  </a:schemeClr>
                </a:solidFill>
              </a:rPr>
              <a:t> roles, yielded this </a:t>
            </a:r>
            <a:r>
              <a:rPr lang="en-US" sz="2800" i="1" dirty="0" smtClean="0">
                <a:solidFill>
                  <a:srgbClr val="8E1616"/>
                </a:solidFill>
              </a:rPr>
              <a:t>conceptual framework:</a:t>
            </a:r>
            <a:endParaRPr lang="en-US" sz="2800" dirty="0">
              <a:solidFill>
                <a:srgbClr val="8E1616"/>
              </a:solidFill>
            </a:endParaRPr>
          </a:p>
        </p:txBody>
      </p:sp>
      <p:sp>
        <p:nvSpPr>
          <p:cNvPr id="2" name="Rounded Rectangle 1"/>
          <p:cNvSpPr/>
          <p:nvPr/>
        </p:nvSpPr>
        <p:spPr>
          <a:xfrm>
            <a:off x="3124200" y="1524000"/>
            <a:ext cx="3810000" cy="3810000"/>
          </a:xfrm>
          <a:prstGeom prst="roundRect">
            <a:avLst/>
          </a:prstGeom>
          <a:no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086600" y="1524000"/>
            <a:ext cx="1981200" cy="2590800"/>
          </a:xfrm>
          <a:prstGeom prst="round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2971800"/>
            <a:ext cx="5441480" cy="374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2468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a:solidFill>
                  <a:srgbClr val="820000"/>
                </a:solidFill>
              </a:rPr>
              <a:t>What is the role of higher education in achieving this future?  </a:t>
            </a:r>
            <a:r>
              <a:rPr lang="en-US" sz="2800" dirty="0">
                <a:solidFill>
                  <a:schemeClr val="accent1">
                    <a:lumMod val="75000"/>
                  </a:schemeClr>
                </a:solidFill>
              </a:rPr>
              <a:t/>
            </a:r>
            <a:br>
              <a:rPr lang="en-US" sz="2800" dirty="0">
                <a:solidFill>
                  <a:schemeClr val="accent1">
                    <a:lumMod val="75000"/>
                  </a:schemeClr>
                </a:solidFill>
              </a:rPr>
            </a:br>
            <a:r>
              <a:rPr lang="en-US" sz="2800" dirty="0" smtClean="0">
                <a:solidFill>
                  <a:schemeClr val="accent1">
                    <a:lumMod val="75000"/>
                  </a:schemeClr>
                </a:solidFill>
              </a:rPr>
              <a:t>Applying the same broad categories of Q2A, </a:t>
            </a:r>
            <a:r>
              <a:rPr lang="en-US" sz="2800" i="1" dirty="0" smtClean="0">
                <a:solidFill>
                  <a:srgbClr val="8A0000"/>
                </a:solidFill>
              </a:rPr>
              <a:t>skill </a:t>
            </a:r>
            <a:r>
              <a:rPr lang="en-US" sz="2800" i="1" dirty="0">
                <a:solidFill>
                  <a:srgbClr val="8A0000"/>
                </a:solidFill>
              </a:rPr>
              <a:t>training </a:t>
            </a:r>
            <a:r>
              <a:rPr lang="en-US" sz="2800" dirty="0">
                <a:solidFill>
                  <a:schemeClr val="accent1">
                    <a:lumMod val="75000"/>
                  </a:schemeClr>
                </a:solidFill>
              </a:rPr>
              <a:t>and </a:t>
            </a:r>
            <a:r>
              <a:rPr lang="en-US" sz="2800" i="1" dirty="0" smtClean="0">
                <a:solidFill>
                  <a:srgbClr val="820000"/>
                </a:solidFill>
              </a:rPr>
              <a:t>strategic activities</a:t>
            </a:r>
            <a:r>
              <a:rPr lang="en-US" sz="2800" i="1" dirty="0" smtClean="0">
                <a:solidFill>
                  <a:schemeClr val="accent1">
                    <a:lumMod val="75000"/>
                  </a:schemeClr>
                </a:solidFill>
              </a:rPr>
              <a:t>, </a:t>
            </a:r>
            <a:r>
              <a:rPr lang="en-US" sz="2800" dirty="0" smtClean="0">
                <a:solidFill>
                  <a:schemeClr val="accent1">
                    <a:lumMod val="75000"/>
                  </a:schemeClr>
                </a:solidFill>
              </a:rPr>
              <a:t>we see a strong shift in items to the latter.</a:t>
            </a:r>
            <a:endParaRPr lang="en-US" sz="3200" dirty="0">
              <a:solidFill>
                <a:schemeClr val="accent1">
                  <a:lumMod val="75000"/>
                </a:schemeClr>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763" y="2971800"/>
            <a:ext cx="5410200" cy="372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4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Why the diminished emphasis on skills training?</a:t>
            </a:r>
            <a:endParaRPr lang="en-US" sz="2800" dirty="0">
              <a:solidFill>
                <a:schemeClr val="accent1">
                  <a:lumMod val="75000"/>
                </a:schemeClr>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553200" cy="474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6553200" cy="514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18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What themes were classified as strategic activities? </a:t>
            </a:r>
            <a:endParaRPr lang="en-US" sz="28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5867638" cy="312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43200"/>
            <a:ext cx="4876800" cy="131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912" y="2312987"/>
            <a:ext cx="19589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828800" y="3145007"/>
            <a:ext cx="609600" cy="0"/>
          </a:xfrm>
          <a:prstGeom prst="line">
            <a:avLst/>
          </a:prstGeom>
          <a:ln w="22225">
            <a:solidFill>
              <a:srgbClr val="8A0000"/>
            </a:solidFill>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220" y="2760038"/>
            <a:ext cx="127317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3095" y="3694335"/>
            <a:ext cx="2504780" cy="2862322"/>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smtClean="0"/>
              <a:t>The few admission policy </a:t>
            </a:r>
            <a:r>
              <a:rPr lang="en-US" dirty="0"/>
              <a:t>items were split, with a majority favoring stricter or more selective higher education </a:t>
            </a:r>
            <a:r>
              <a:rPr lang="en-US" dirty="0" smtClean="0"/>
              <a:t>admissions.  </a:t>
            </a:r>
            <a:r>
              <a:rPr lang="en-US" dirty="0"/>
              <a:t>But there were also some who favored looser or different admission policies.  </a:t>
            </a:r>
          </a:p>
        </p:txBody>
      </p:sp>
      <p:cxnSp>
        <p:nvCxnSpPr>
          <p:cNvPr id="9" name="Straight Connector 8"/>
          <p:cNvCxnSpPr/>
          <p:nvPr/>
        </p:nvCxnSpPr>
        <p:spPr>
          <a:xfrm>
            <a:off x="2132317" y="2368774"/>
            <a:ext cx="914400" cy="0"/>
          </a:xfrm>
          <a:prstGeom prst="line">
            <a:avLst/>
          </a:prstGeom>
          <a:ln w="25400">
            <a:solidFill>
              <a:srgbClr val="2F50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70024" y="2368774"/>
            <a:ext cx="19493" cy="391264"/>
          </a:xfrm>
          <a:prstGeom prst="line">
            <a:avLst/>
          </a:prstGeom>
          <a:ln w="25400">
            <a:solidFill>
              <a:srgbClr val="2F507B"/>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74462" y="1478304"/>
            <a:ext cx="4909990" cy="1200329"/>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a:t>About half of the curriculum design suggestions favored more realistic, experiential learning, and two suggested less emphasis on general ed. courses, especially in the freshman year. </a:t>
            </a:r>
          </a:p>
        </p:txBody>
      </p:sp>
      <p:cxnSp>
        <p:nvCxnSpPr>
          <p:cNvPr id="16" name="Straight Connector 15"/>
          <p:cNvCxnSpPr/>
          <p:nvPr/>
        </p:nvCxnSpPr>
        <p:spPr>
          <a:xfrm>
            <a:off x="3070613" y="2385467"/>
            <a:ext cx="1066800" cy="0"/>
          </a:xfrm>
          <a:prstGeom prst="line">
            <a:avLst/>
          </a:prstGeom>
          <a:ln w="25400">
            <a:solidFill>
              <a:srgbClr val="4573A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4013" y="2385467"/>
            <a:ext cx="140899" cy="586333"/>
          </a:xfrm>
          <a:prstGeom prst="line">
            <a:avLst/>
          </a:prstGeom>
          <a:ln w="25400">
            <a:solidFill>
              <a:srgbClr val="4573A7"/>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0788" y="1800134"/>
            <a:ext cx="1477963"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7875" y="1800134"/>
            <a:ext cx="16922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5826941" y="1259680"/>
            <a:ext cx="2726338" cy="3693319"/>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smtClean="0"/>
              <a:t>With </a:t>
            </a:r>
            <a:r>
              <a:rPr lang="en-US" dirty="0"/>
              <a:t>39% of all responses to question 3, institutional collaboration was the </a:t>
            </a:r>
            <a:r>
              <a:rPr lang="en-US" dirty="0" smtClean="0"/>
              <a:t>strongest theme</a:t>
            </a:r>
            <a:r>
              <a:rPr lang="en-US" dirty="0"/>
              <a:t>.   Among </a:t>
            </a:r>
            <a:r>
              <a:rPr lang="en-US" dirty="0" smtClean="0"/>
              <a:t>these, </a:t>
            </a:r>
            <a:r>
              <a:rPr lang="en-US" dirty="0"/>
              <a:t>the predominant </a:t>
            </a:r>
            <a:r>
              <a:rPr lang="en-US" dirty="0" smtClean="0"/>
              <a:t>suggestion was </a:t>
            </a:r>
            <a:r>
              <a:rPr lang="en-US" dirty="0"/>
              <a:t>for collaboration </a:t>
            </a:r>
            <a:r>
              <a:rPr lang="en-US" dirty="0" smtClean="0"/>
              <a:t>between </a:t>
            </a:r>
            <a:r>
              <a:rPr lang="en-US" dirty="0"/>
              <a:t>K-12 and higher </a:t>
            </a:r>
            <a:r>
              <a:rPr lang="en-US" dirty="0" smtClean="0"/>
              <a:t>education.  The next </a:t>
            </a:r>
            <a:r>
              <a:rPr lang="en-US" dirty="0"/>
              <a:t>most </a:t>
            </a:r>
            <a:r>
              <a:rPr lang="en-US" dirty="0" smtClean="0"/>
              <a:t>frequent theme was for </a:t>
            </a:r>
            <a:r>
              <a:rPr lang="en-US" dirty="0"/>
              <a:t>collaboration between business and industry and higher education.</a:t>
            </a:r>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7981" y="4366437"/>
            <a:ext cx="1570037" cy="52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4450150" y="4346944"/>
            <a:ext cx="979487" cy="0"/>
          </a:xfrm>
          <a:prstGeom prst="line">
            <a:avLst/>
          </a:prstGeom>
          <a:ln w="25400">
            <a:solidFill>
              <a:srgbClr val="AA464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53000" y="3962400"/>
            <a:ext cx="0" cy="381000"/>
          </a:xfrm>
          <a:prstGeom prst="line">
            <a:avLst/>
          </a:prstGeom>
          <a:ln w="25400">
            <a:solidFill>
              <a:srgbClr val="AA4644"/>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82952" y="4953000"/>
            <a:ext cx="7118930" cy="1477328"/>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a:t>The institutional design items included suggestions for systemic changes, large and small: integrate high school with community college, elevate the quality of technical schools to that of universities, redesign the teaching incentives for university professors, replace 15-week semesters with 8-week quarters, replace grades with pass/fails, among others.</a:t>
            </a:r>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530258"/>
            <a:ext cx="1668463" cy="52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p:nvPr/>
        </p:nvCxnSpPr>
        <p:spPr>
          <a:xfrm>
            <a:off x="5039885" y="2093144"/>
            <a:ext cx="871657" cy="0"/>
          </a:xfrm>
          <a:prstGeom prst="line">
            <a:avLst/>
          </a:prstGeom>
          <a:ln w="25400">
            <a:solidFill>
              <a:srgbClr val="7C944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257800" y="2093144"/>
            <a:ext cx="171838" cy="666894"/>
          </a:xfrm>
          <a:prstGeom prst="line">
            <a:avLst/>
          </a:prstGeom>
          <a:ln w="25400">
            <a:solidFill>
              <a:srgbClr val="7C9445"/>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52650" y="1444347"/>
            <a:ext cx="2927072" cy="4247317"/>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smtClean="0"/>
              <a:t>This theme—labor market responsiveness—includes calls for accurate forecasting of labor market demands so that higher education and business can successfully plan and collaborate, for </a:t>
            </a:r>
            <a:r>
              <a:rPr lang="en-US" dirty="0" err="1" smtClean="0"/>
              <a:t>adaptiveness</a:t>
            </a:r>
            <a:r>
              <a:rPr lang="en-US" dirty="0" smtClean="0"/>
              <a:t> and specialization of the curricula to fit new labor market demands, and for continuing career planning and training, again to fit career paths to changing labor market demands.</a:t>
            </a:r>
            <a:endParaRPr lang="en-US" dirty="0"/>
          </a:p>
        </p:txBody>
      </p:sp>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6731" y="4627396"/>
            <a:ext cx="1477963" cy="7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Straight Connector 38"/>
          <p:cNvCxnSpPr/>
          <p:nvPr/>
        </p:nvCxnSpPr>
        <p:spPr>
          <a:xfrm>
            <a:off x="5024068" y="4495800"/>
            <a:ext cx="903287" cy="0"/>
          </a:xfrm>
          <a:prstGeom prst="line">
            <a:avLst/>
          </a:prstGeom>
          <a:ln w="25400">
            <a:solidFill>
              <a:srgbClr val="B0753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351602" y="4058540"/>
            <a:ext cx="93803" cy="437260"/>
          </a:xfrm>
          <a:prstGeom prst="line">
            <a:avLst/>
          </a:prstGeom>
          <a:ln w="25400">
            <a:solidFill>
              <a:srgbClr val="B0753D"/>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14694" y="4241576"/>
            <a:ext cx="2684461" cy="1754326"/>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a:t>The few professor training and selection items advocated for improved training of teaching techniques, and mentoring.</a:t>
            </a:r>
          </a:p>
        </p:txBody>
      </p:sp>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004" y="1791440"/>
            <a:ext cx="1074737"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Straight Connector 44"/>
          <p:cNvCxnSpPr/>
          <p:nvPr/>
        </p:nvCxnSpPr>
        <p:spPr>
          <a:xfrm flipH="1">
            <a:off x="5257800" y="2294677"/>
            <a:ext cx="669555" cy="0"/>
          </a:xfrm>
          <a:prstGeom prst="line">
            <a:avLst/>
          </a:prstGeom>
          <a:ln w="25400">
            <a:solidFill>
              <a:srgbClr val="5433A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58631" y="2294677"/>
            <a:ext cx="33946" cy="465361"/>
          </a:xfrm>
          <a:prstGeom prst="line">
            <a:avLst/>
          </a:prstGeom>
          <a:ln w="25400">
            <a:solidFill>
              <a:srgbClr val="5433A4"/>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214694" y="1292701"/>
            <a:ext cx="2684461" cy="1754326"/>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a:t>School climate items were very general—for high expectations, against high </a:t>
            </a:r>
            <a:r>
              <a:rPr lang="en-US" dirty="0" smtClean="0"/>
              <a:t>expectations—and for </a:t>
            </a:r>
            <a:r>
              <a:rPr lang="en-US" dirty="0"/>
              <a:t>more engagement, social and curricular.</a:t>
            </a:r>
          </a:p>
        </p:txBody>
      </p:sp>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8018" y="1628527"/>
            <a:ext cx="1355725" cy="54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Straight Connector 49"/>
          <p:cNvCxnSpPr/>
          <p:nvPr/>
        </p:nvCxnSpPr>
        <p:spPr>
          <a:xfrm>
            <a:off x="6049741" y="2232270"/>
            <a:ext cx="872059" cy="0"/>
          </a:xfrm>
          <a:prstGeom prst="line">
            <a:avLst/>
          </a:prstGeom>
          <a:ln w="25400">
            <a:solidFill>
              <a:srgbClr val="CA6C6A"/>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343955" y="2232270"/>
            <a:ext cx="141815" cy="587130"/>
          </a:xfrm>
          <a:prstGeom prst="line">
            <a:avLst/>
          </a:prstGeom>
          <a:ln w="25400">
            <a:solidFill>
              <a:srgbClr val="CA6C6A"/>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227697" y="1292701"/>
            <a:ext cx="2684461" cy="2585323"/>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a:t>After institutional collaboration, the suggestions for students services—especially for individual career planning, for social </a:t>
            </a:r>
            <a:r>
              <a:rPr lang="en-US" dirty="0" smtClean="0"/>
              <a:t>and academic </a:t>
            </a:r>
            <a:r>
              <a:rPr lang="en-US" dirty="0"/>
              <a:t>supports, and for affordable </a:t>
            </a:r>
            <a:r>
              <a:rPr lang="en-US" dirty="0" smtClean="0"/>
              <a:t>access—were the </a:t>
            </a:r>
            <a:r>
              <a:rPr lang="en-US" dirty="0"/>
              <a:t>strongest theme.</a:t>
            </a:r>
          </a:p>
        </p:txBody>
      </p:sp>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4332" y="4525962"/>
            <a:ext cx="202723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Straight Connector 58"/>
          <p:cNvCxnSpPr/>
          <p:nvPr/>
        </p:nvCxnSpPr>
        <p:spPr>
          <a:xfrm flipH="1">
            <a:off x="6165078" y="4495800"/>
            <a:ext cx="1185743" cy="0"/>
          </a:xfrm>
          <a:prstGeom prst="line">
            <a:avLst/>
          </a:prstGeom>
          <a:ln w="25400">
            <a:solidFill>
              <a:srgbClr val="39805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910349" y="3962400"/>
            <a:ext cx="100051" cy="533400"/>
          </a:xfrm>
          <a:prstGeom prst="line">
            <a:avLst/>
          </a:prstGeom>
          <a:ln w="25400">
            <a:solidFill>
              <a:srgbClr val="398054"/>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935400" y="4225592"/>
            <a:ext cx="4599197" cy="1754326"/>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a:spAutoFit/>
          </a:bodyPr>
          <a:lstStyle/>
          <a:p>
            <a:r>
              <a:rPr lang="en-US" dirty="0"/>
              <a:t>The few items about teacher training in schools of education advocated more creativity in teaching, higher-quality training and mentoring, and more integration with emerging technologies and opportunities for students.</a:t>
            </a:r>
          </a:p>
        </p:txBody>
      </p:sp>
    </p:spTree>
    <p:extLst>
      <p:ext uri="{BB962C8B-B14F-4D97-AF65-F5344CB8AC3E}">
        <p14:creationId xmlns:p14="http://schemas.microsoft.com/office/powerpoint/2010/main" val="21901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500"/>
                                        <p:tgtEl>
                                          <p:spTgt spid="3079"/>
                                        </p:tgtEl>
                                      </p:cBhvr>
                                    </p:animEffect>
                                  </p:childTnLst>
                                </p:cTn>
                              </p:par>
                              <p:par>
                                <p:cTn id="11" presetID="10" presetClass="entr" presetSubtype="0"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500"/>
                                        <p:tgtEl>
                                          <p:spTgt spid="3077"/>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079"/>
                                        </p:tgtEl>
                                      </p:cBhvr>
                                    </p:animEffect>
                                    <p:set>
                                      <p:cBhvr>
                                        <p:cTn id="24" dur="1" fill="hold">
                                          <p:stCondLst>
                                            <p:cond delay="499"/>
                                          </p:stCondLst>
                                        </p:cTn>
                                        <p:tgtEl>
                                          <p:spTgt spid="307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28"/>
                                        </p:tgtEl>
                                      </p:cBhvr>
                                    </p:animEffect>
                                    <p:set>
                                      <p:cBhvr>
                                        <p:cTn id="47" dur="1" fill="hold">
                                          <p:stCondLst>
                                            <p:cond delay="499"/>
                                          </p:stCondLst>
                                        </p:cTn>
                                        <p:tgtEl>
                                          <p:spTgt spid="102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029"/>
                                        </p:tgtEl>
                                        <p:attrNameLst>
                                          <p:attrName>style.visibility</p:attrName>
                                        </p:attrNameLst>
                                      </p:cBhvr>
                                      <p:to>
                                        <p:strVal val="visible"/>
                                      </p:to>
                                    </p:set>
                                    <p:animEffect transition="in" filter="fade">
                                      <p:cBhvr>
                                        <p:cTn id="59" dur="500"/>
                                        <p:tgtEl>
                                          <p:spTgt spid="1029"/>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029"/>
                                        </p:tgtEl>
                                      </p:cBhvr>
                                    </p:animEffect>
                                    <p:set>
                                      <p:cBhvr>
                                        <p:cTn id="76" dur="1" fill="hold">
                                          <p:stCondLst>
                                            <p:cond delay="499"/>
                                          </p:stCondLst>
                                        </p:cTn>
                                        <p:tgtEl>
                                          <p:spTgt spid="102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030"/>
                                        </p:tgtEl>
                                        <p:attrNameLst>
                                          <p:attrName>style.visibility</p:attrName>
                                        </p:attrNameLst>
                                      </p:cBhvr>
                                      <p:to>
                                        <p:strVal val="visible"/>
                                      </p:to>
                                    </p:set>
                                    <p:animEffect transition="in" filter="fade">
                                      <p:cBhvr>
                                        <p:cTn id="85" dur="500"/>
                                        <p:tgtEl>
                                          <p:spTgt spid="1030"/>
                                        </p:tgtEl>
                                      </p:cBhvr>
                                    </p:animEffect>
                                  </p:childTnLst>
                                </p:cTn>
                              </p:par>
                              <p:par>
                                <p:cTn id="86" presetID="10"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1030"/>
                                        </p:tgtEl>
                                      </p:cBhvr>
                                    </p:animEffect>
                                    <p:set>
                                      <p:cBhvr>
                                        <p:cTn id="99" dur="1" fill="hold">
                                          <p:stCondLst>
                                            <p:cond delay="499"/>
                                          </p:stCondLst>
                                        </p:cTn>
                                        <p:tgtEl>
                                          <p:spTgt spid="1030"/>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3"/>
                                        </p:tgtEl>
                                      </p:cBhvr>
                                    </p:animEffect>
                                    <p:set>
                                      <p:cBhvr>
                                        <p:cTn id="105" dur="1" fill="hold">
                                          <p:stCondLst>
                                            <p:cond delay="499"/>
                                          </p:stCondLst>
                                        </p:cTn>
                                        <p:tgtEl>
                                          <p:spTgt spid="33"/>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8"/>
                                        </p:tgtEl>
                                      </p:cBhvr>
                                    </p:animEffect>
                                    <p:set>
                                      <p:cBhvr>
                                        <p:cTn id="108" dur="1" fill="hold">
                                          <p:stCondLst>
                                            <p:cond delay="499"/>
                                          </p:stCondLst>
                                        </p:cTn>
                                        <p:tgtEl>
                                          <p:spTgt spid="38"/>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1031"/>
                                        </p:tgtEl>
                                        <p:attrNameLst>
                                          <p:attrName>style.visibility</p:attrName>
                                        </p:attrNameLst>
                                      </p:cBhvr>
                                      <p:to>
                                        <p:strVal val="visible"/>
                                      </p:to>
                                    </p:set>
                                    <p:animEffect transition="in" filter="fade">
                                      <p:cBhvr>
                                        <p:cTn id="111" dur="500"/>
                                        <p:tgtEl>
                                          <p:spTgt spid="1031"/>
                                        </p:tgtEl>
                                      </p:cBhvr>
                                    </p:animEffect>
                                  </p:childTnLst>
                                </p:cTn>
                              </p:par>
                              <p:par>
                                <p:cTn id="112" presetID="10"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par>
                                <p:cTn id="115" presetID="10" presetClass="entr" presetSubtype="0" fill="hold"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500"/>
                                        <p:tgtEl>
                                          <p:spTgt spid="4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1031"/>
                                        </p:tgtEl>
                                      </p:cBhvr>
                                    </p:animEffect>
                                    <p:set>
                                      <p:cBhvr>
                                        <p:cTn id="125" dur="1" fill="hold">
                                          <p:stCondLst>
                                            <p:cond delay="499"/>
                                          </p:stCondLst>
                                        </p:cTn>
                                        <p:tgtEl>
                                          <p:spTgt spid="1031"/>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8"/>
                                        </p:tgtEl>
                                      </p:cBhvr>
                                    </p:animEffect>
                                    <p:set>
                                      <p:cBhvr>
                                        <p:cTn id="128" dur="1" fill="hold">
                                          <p:stCondLst>
                                            <p:cond delay="499"/>
                                          </p:stCondLst>
                                        </p:cTn>
                                        <p:tgtEl>
                                          <p:spTgt spid="2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2"/>
                                        </p:tgtEl>
                                      </p:cBhvr>
                                    </p:animEffect>
                                    <p:set>
                                      <p:cBhvr>
                                        <p:cTn id="131" dur="1" fill="hold">
                                          <p:stCondLst>
                                            <p:cond delay="499"/>
                                          </p:stCondLst>
                                        </p:cTn>
                                        <p:tgtEl>
                                          <p:spTgt spid="4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49"/>
                                        </p:tgtEl>
                                      </p:cBhvr>
                                    </p:animEffect>
                                    <p:set>
                                      <p:cBhvr>
                                        <p:cTn id="134" dur="1" fill="hold">
                                          <p:stCondLst>
                                            <p:cond delay="499"/>
                                          </p:stCondLst>
                                        </p:cTn>
                                        <p:tgtEl>
                                          <p:spTgt spid="49"/>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1032"/>
                                        </p:tgtEl>
                                        <p:attrNameLst>
                                          <p:attrName>style.visibility</p:attrName>
                                        </p:attrNameLst>
                                      </p:cBhvr>
                                      <p:to>
                                        <p:strVal val="visible"/>
                                      </p:to>
                                    </p:set>
                                    <p:animEffect transition="in" filter="fade">
                                      <p:cBhvr>
                                        <p:cTn id="137" dur="500"/>
                                        <p:tgtEl>
                                          <p:spTgt spid="1032"/>
                                        </p:tgtEl>
                                      </p:cBhvr>
                                    </p:animEffect>
                                  </p:childTnLst>
                                </p:cTn>
                              </p:par>
                              <p:par>
                                <p:cTn id="138" presetID="10" presetClass="entr" presetSubtype="0" fill="hold"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500"/>
                                        <p:tgtEl>
                                          <p:spTgt spid="39"/>
                                        </p:tgtEl>
                                      </p:cBhvr>
                                    </p:animEffect>
                                  </p:childTnLst>
                                </p:cTn>
                              </p:par>
                              <p:par>
                                <p:cTn id="141" presetID="10" presetClass="entr" presetSubtype="0" fill="hold" nodeType="with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500"/>
                                        <p:tgtEl>
                                          <p:spTgt spid="5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fade">
                                      <p:cBhvr>
                                        <p:cTn id="146" dur="500"/>
                                        <p:tgtEl>
                                          <p:spTgt spid="5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032"/>
                                        </p:tgtEl>
                                      </p:cBhvr>
                                    </p:animEffect>
                                    <p:set>
                                      <p:cBhvr>
                                        <p:cTn id="151" dur="1" fill="hold">
                                          <p:stCondLst>
                                            <p:cond delay="499"/>
                                          </p:stCondLst>
                                        </p:cTn>
                                        <p:tgtEl>
                                          <p:spTgt spid="1032"/>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39"/>
                                        </p:tgtEl>
                                      </p:cBhvr>
                                    </p:animEffect>
                                    <p:set>
                                      <p:cBhvr>
                                        <p:cTn id="154" dur="1" fill="hold">
                                          <p:stCondLst>
                                            <p:cond delay="499"/>
                                          </p:stCondLst>
                                        </p:cTn>
                                        <p:tgtEl>
                                          <p:spTgt spid="39"/>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53"/>
                                        </p:tgtEl>
                                      </p:cBhvr>
                                    </p:animEffect>
                                    <p:set>
                                      <p:cBhvr>
                                        <p:cTn id="157" dur="1" fill="hold">
                                          <p:stCondLst>
                                            <p:cond delay="499"/>
                                          </p:stCondLst>
                                        </p:cTn>
                                        <p:tgtEl>
                                          <p:spTgt spid="53"/>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5"/>
                                        </p:tgtEl>
                                      </p:cBhvr>
                                    </p:animEffect>
                                    <p:set>
                                      <p:cBhvr>
                                        <p:cTn id="160" dur="1" fill="hold">
                                          <p:stCondLst>
                                            <p:cond delay="499"/>
                                          </p:stCondLst>
                                        </p:cTn>
                                        <p:tgtEl>
                                          <p:spTgt spid="5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1033"/>
                                        </p:tgtEl>
                                        <p:attrNameLst>
                                          <p:attrName>style.visibility</p:attrName>
                                        </p:attrNameLst>
                                      </p:cBhvr>
                                      <p:to>
                                        <p:strVal val="visible"/>
                                      </p:to>
                                    </p:set>
                                    <p:animEffect transition="in" filter="fade">
                                      <p:cBhvr>
                                        <p:cTn id="163" dur="500"/>
                                        <p:tgtEl>
                                          <p:spTgt spid="1033"/>
                                        </p:tgtEl>
                                      </p:cBhvr>
                                    </p:animEffect>
                                  </p:childTnLst>
                                </p:cTn>
                              </p:par>
                              <p:par>
                                <p:cTn id="164" presetID="10" presetClass="entr" presetSubtype="0" fill="hold" nodeType="with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par>
                                <p:cTn id="167" presetID="10" presetClass="entr" presetSubtype="0" fill="hold" nodeType="with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500"/>
                                        <p:tgtEl>
                                          <p:spTgt spid="6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500"/>
                                        <p:tgtEl>
                                          <p:spTgt spid="64"/>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500"/>
                                        <p:tgtEl>
                                          <p:spTgt spid="1033"/>
                                        </p:tgtEl>
                                      </p:cBhvr>
                                    </p:animEffect>
                                    <p:set>
                                      <p:cBhvr>
                                        <p:cTn id="177" dur="1" fill="hold">
                                          <p:stCondLst>
                                            <p:cond delay="499"/>
                                          </p:stCondLst>
                                        </p:cTn>
                                        <p:tgtEl>
                                          <p:spTgt spid="1033"/>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45"/>
                                        </p:tgtEl>
                                      </p:cBhvr>
                                    </p:animEffect>
                                    <p:set>
                                      <p:cBhvr>
                                        <p:cTn id="180" dur="1" fill="hold">
                                          <p:stCondLst>
                                            <p:cond delay="499"/>
                                          </p:stCondLst>
                                        </p:cTn>
                                        <p:tgtEl>
                                          <p:spTgt spid="45"/>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61"/>
                                        </p:tgtEl>
                                      </p:cBhvr>
                                    </p:animEffect>
                                    <p:set>
                                      <p:cBhvr>
                                        <p:cTn id="183" dur="1" fill="hold">
                                          <p:stCondLst>
                                            <p:cond delay="499"/>
                                          </p:stCondLst>
                                        </p:cTn>
                                        <p:tgtEl>
                                          <p:spTgt spid="6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64"/>
                                        </p:tgtEl>
                                      </p:cBhvr>
                                    </p:animEffect>
                                    <p:set>
                                      <p:cBhvr>
                                        <p:cTn id="186" dur="1" fill="hold">
                                          <p:stCondLst>
                                            <p:cond delay="499"/>
                                          </p:stCondLst>
                                        </p:cTn>
                                        <p:tgtEl>
                                          <p:spTgt spid="64"/>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1034"/>
                                        </p:tgtEl>
                                        <p:attrNameLst>
                                          <p:attrName>style.visibility</p:attrName>
                                        </p:attrNameLst>
                                      </p:cBhvr>
                                      <p:to>
                                        <p:strVal val="visible"/>
                                      </p:to>
                                    </p:set>
                                    <p:animEffect transition="in" filter="fade">
                                      <p:cBhvr>
                                        <p:cTn id="189" dur="500"/>
                                        <p:tgtEl>
                                          <p:spTgt spid="1034"/>
                                        </p:tgtEl>
                                      </p:cBhvr>
                                    </p:animEffect>
                                  </p:childTnLst>
                                </p:cTn>
                              </p:par>
                              <p:par>
                                <p:cTn id="190" presetID="10" presetClass="entr" presetSubtype="0" fill="hold" nodeType="with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fade">
                                      <p:cBhvr>
                                        <p:cTn id="192" dur="500"/>
                                        <p:tgtEl>
                                          <p:spTgt spid="50"/>
                                        </p:tgtEl>
                                      </p:cBhvr>
                                    </p:animEffect>
                                  </p:childTnLst>
                                </p:cTn>
                              </p:par>
                              <p:par>
                                <p:cTn id="193" presetID="10" presetClass="entr" presetSubtype="0"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fade">
                                      <p:cBhvr>
                                        <p:cTn id="195" dur="500"/>
                                        <p:tgtEl>
                                          <p:spTgt spid="7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74"/>
                                        </p:tgtEl>
                                        <p:attrNameLst>
                                          <p:attrName>style.visibility</p:attrName>
                                        </p:attrNameLst>
                                      </p:cBhvr>
                                      <p:to>
                                        <p:strVal val="visible"/>
                                      </p:to>
                                    </p:set>
                                    <p:animEffect transition="in" filter="fade">
                                      <p:cBhvr>
                                        <p:cTn id="198" dur="500"/>
                                        <p:tgtEl>
                                          <p:spTgt spid="74"/>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1034"/>
                                        </p:tgtEl>
                                      </p:cBhvr>
                                    </p:animEffect>
                                    <p:set>
                                      <p:cBhvr>
                                        <p:cTn id="203" dur="1" fill="hold">
                                          <p:stCondLst>
                                            <p:cond delay="499"/>
                                          </p:stCondLst>
                                        </p:cTn>
                                        <p:tgtEl>
                                          <p:spTgt spid="1034"/>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50"/>
                                        </p:tgtEl>
                                      </p:cBhvr>
                                    </p:animEffect>
                                    <p:set>
                                      <p:cBhvr>
                                        <p:cTn id="206" dur="1" fill="hold">
                                          <p:stCondLst>
                                            <p:cond delay="499"/>
                                          </p:stCondLst>
                                        </p:cTn>
                                        <p:tgtEl>
                                          <p:spTgt spid="50"/>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71"/>
                                        </p:tgtEl>
                                      </p:cBhvr>
                                    </p:animEffect>
                                    <p:set>
                                      <p:cBhvr>
                                        <p:cTn id="209" dur="1" fill="hold">
                                          <p:stCondLst>
                                            <p:cond delay="499"/>
                                          </p:stCondLst>
                                        </p:cTn>
                                        <p:tgtEl>
                                          <p:spTgt spid="71"/>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74"/>
                                        </p:tgtEl>
                                      </p:cBhvr>
                                    </p:animEffect>
                                    <p:set>
                                      <p:cBhvr>
                                        <p:cTn id="212" dur="1" fill="hold">
                                          <p:stCondLst>
                                            <p:cond delay="499"/>
                                          </p:stCondLst>
                                        </p:cTn>
                                        <p:tgtEl>
                                          <p:spTgt spid="74"/>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1035"/>
                                        </p:tgtEl>
                                        <p:attrNameLst>
                                          <p:attrName>style.visibility</p:attrName>
                                        </p:attrNameLst>
                                      </p:cBhvr>
                                      <p:to>
                                        <p:strVal val="visible"/>
                                      </p:to>
                                    </p:set>
                                    <p:animEffect transition="in" filter="fade">
                                      <p:cBhvr>
                                        <p:cTn id="215" dur="500"/>
                                        <p:tgtEl>
                                          <p:spTgt spid="1035"/>
                                        </p:tgtEl>
                                      </p:cBhvr>
                                    </p:animEffect>
                                  </p:childTnLst>
                                </p:cTn>
                              </p:par>
                              <p:par>
                                <p:cTn id="216" presetID="10" presetClass="entr" presetSubtype="0" fill="hold" nodeType="withEffect">
                                  <p:stCondLst>
                                    <p:cond delay="0"/>
                                  </p:stCondLst>
                                  <p:childTnLst>
                                    <p:set>
                                      <p:cBhvr>
                                        <p:cTn id="217" dur="1" fill="hold">
                                          <p:stCondLst>
                                            <p:cond delay="0"/>
                                          </p:stCondLst>
                                        </p:cTn>
                                        <p:tgtEl>
                                          <p:spTgt spid="59"/>
                                        </p:tgtEl>
                                        <p:attrNameLst>
                                          <p:attrName>style.visibility</p:attrName>
                                        </p:attrNameLst>
                                      </p:cBhvr>
                                      <p:to>
                                        <p:strVal val="visible"/>
                                      </p:to>
                                    </p:set>
                                    <p:animEffect transition="in" filter="fade">
                                      <p:cBhvr>
                                        <p:cTn id="218" dur="500"/>
                                        <p:tgtEl>
                                          <p:spTgt spid="59"/>
                                        </p:tgtEl>
                                      </p:cBhvr>
                                    </p:animEffect>
                                  </p:childTnLst>
                                </p:cTn>
                              </p:par>
                              <p:par>
                                <p:cTn id="219" presetID="10" presetClass="entr" presetSubtype="0" fill="hold" nodeType="withEffect">
                                  <p:stCondLst>
                                    <p:cond delay="0"/>
                                  </p:stCondLst>
                                  <p:childTnLst>
                                    <p:set>
                                      <p:cBhvr>
                                        <p:cTn id="220" dur="1" fill="hold">
                                          <p:stCondLst>
                                            <p:cond delay="0"/>
                                          </p:stCondLst>
                                        </p:cTn>
                                        <p:tgtEl>
                                          <p:spTgt spid="78"/>
                                        </p:tgtEl>
                                        <p:attrNameLst>
                                          <p:attrName>style.visibility</p:attrName>
                                        </p:attrNameLst>
                                      </p:cBhvr>
                                      <p:to>
                                        <p:strVal val="visible"/>
                                      </p:to>
                                    </p:set>
                                    <p:animEffect transition="in" filter="fade">
                                      <p:cBhvr>
                                        <p:cTn id="221" dur="500"/>
                                        <p:tgtEl>
                                          <p:spTgt spid="78"/>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82"/>
                                        </p:tgtEl>
                                        <p:attrNameLst>
                                          <p:attrName>style.visibility</p:attrName>
                                        </p:attrNameLst>
                                      </p:cBhvr>
                                      <p:to>
                                        <p:strVal val="visible"/>
                                      </p:to>
                                    </p:set>
                                    <p:animEffect transition="in" filter="fade">
                                      <p:cBhvr>
                                        <p:cTn id="2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29" grpId="0" animBg="1"/>
      <p:bldP spid="29" grpId="1" animBg="1"/>
      <p:bldP spid="38" grpId="0" animBg="1"/>
      <p:bldP spid="38" grpId="1" animBg="1"/>
      <p:bldP spid="49" grpId="0" animBg="1"/>
      <p:bldP spid="49" grpId="1" animBg="1"/>
      <p:bldP spid="55" grpId="0" animBg="1"/>
      <p:bldP spid="55" grpId="1" animBg="1"/>
      <p:bldP spid="64" grpId="0" animBg="1"/>
      <p:bldP spid="64" grpId="1" animBg="1"/>
      <p:bldP spid="74" grpId="0" animBg="1"/>
      <p:bldP spid="74" grpId="1" animBg="1"/>
      <p:bldP spid="8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8382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Let’s disaggregate the biggest category, institutional collaboration:</a:t>
            </a:r>
            <a:endParaRPr lang="en-US" sz="2800" dirty="0">
              <a:solidFill>
                <a:schemeClr val="accent1">
                  <a:lumMod val="75000"/>
                </a:schemeClr>
              </a:solidFill>
            </a:endParaRPr>
          </a:p>
        </p:txBody>
      </p:sp>
      <p:pic>
        <p:nvPicPr>
          <p:cNvPr id="1031"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7876" y="2148714"/>
            <a:ext cx="6069330" cy="353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6248400" cy="309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362200" y="2590800"/>
            <a:ext cx="1219200" cy="0"/>
          </a:xfrm>
          <a:prstGeom prst="line">
            <a:avLst/>
          </a:prstGeom>
          <a:ln w="25400">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31317" y="2590800"/>
            <a:ext cx="73820" cy="381000"/>
          </a:xfrm>
          <a:prstGeom prst="line">
            <a:avLst/>
          </a:prstGeom>
          <a:ln w="25400">
            <a:solidFill>
              <a:srgbClr val="2D4E75"/>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499" y="1930680"/>
            <a:ext cx="2179637"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317" y="4419600"/>
            <a:ext cx="2454275" cy="56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276600" y="4442012"/>
            <a:ext cx="1066800" cy="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10000" y="4138970"/>
            <a:ext cx="0" cy="28063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276600"/>
            <a:ext cx="2339975" cy="58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4800600" y="3276600"/>
            <a:ext cx="0" cy="587375"/>
          </a:xfrm>
          <a:prstGeom prst="line">
            <a:avLst/>
          </a:prstGeom>
          <a:ln w="25400">
            <a:solidFill>
              <a:srgbClr val="4F81B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28" idx="1"/>
          </p:cNvCxnSpPr>
          <p:nvPr/>
        </p:nvCxnSpPr>
        <p:spPr>
          <a:xfrm flipH="1" flipV="1">
            <a:off x="4158454" y="3570287"/>
            <a:ext cx="642146" cy="1"/>
          </a:xfrm>
          <a:prstGeom prst="line">
            <a:avLst/>
          </a:prstGeom>
          <a:ln w="25400">
            <a:solidFill>
              <a:srgbClr val="4F81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5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1"/>
                                        </p:tgtEl>
                                      </p:cBhvr>
                                    </p:animEffect>
                                    <p:set>
                                      <p:cBhvr>
                                        <p:cTn id="7" dur="1" fill="hold">
                                          <p:stCondLst>
                                            <p:cond delay="499"/>
                                          </p:stCondLst>
                                        </p:cTn>
                                        <p:tgtEl>
                                          <p:spTgt spid="103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500"/>
                                        <p:tgtEl>
                                          <p:spTgt spid="102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6769" y="1981200"/>
            <a:ext cx="7013261" cy="403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p:cNvSpPr txBox="1">
            <a:spLocks/>
          </p:cNvSpPr>
          <p:nvPr/>
        </p:nvSpPr>
        <p:spPr>
          <a:xfrm>
            <a:off x="685800" y="228600"/>
            <a:ext cx="7666397" cy="981635"/>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solidFill>
                  <a:schemeClr val="accent1">
                    <a:lumMod val="75000"/>
                  </a:schemeClr>
                </a:solidFill>
              </a:rPr>
              <a:t>Now let’s drill down one more level.  First, let’s disaggregate K-12 &amp; higher </a:t>
            </a:r>
            <a:r>
              <a:rPr lang="en-US" sz="2600" dirty="0" err="1" smtClean="0">
                <a:solidFill>
                  <a:schemeClr val="accent1">
                    <a:lumMod val="75000"/>
                  </a:schemeClr>
                </a:solidFill>
              </a:rPr>
              <a:t>ed</a:t>
            </a:r>
            <a:r>
              <a:rPr lang="en-US" sz="2600" dirty="0" smtClean="0">
                <a:solidFill>
                  <a:schemeClr val="accent1">
                    <a:lumMod val="75000"/>
                  </a:schemeClr>
                </a:solidFill>
              </a:rPr>
              <a:t> collaboration:</a:t>
            </a:r>
            <a:endParaRPr lang="en-US" sz="2600" dirty="0">
              <a:solidFill>
                <a:schemeClr val="accent1">
                  <a:lumMod val="75000"/>
                </a:schemeClr>
              </a:solidFill>
            </a:endParaRP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3" y="2742453"/>
            <a:ext cx="3684798" cy="196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4343400" y="1981200"/>
            <a:ext cx="4572000" cy="4247317"/>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smtClean="0"/>
              <a:t>The </a:t>
            </a:r>
            <a:r>
              <a:rPr lang="en-US" dirty="0"/>
              <a:t>curriculum planning and coordination items suggested </a:t>
            </a:r>
            <a:r>
              <a:rPr lang="en-US" dirty="0" smtClean="0"/>
              <a:t>that </a:t>
            </a:r>
            <a:r>
              <a:rPr lang="en-US" dirty="0"/>
              <a:t>K-12 and higher </a:t>
            </a:r>
            <a:r>
              <a:rPr lang="en-US" dirty="0" err="1"/>
              <a:t>ed</a:t>
            </a:r>
            <a:r>
              <a:rPr lang="en-US" dirty="0"/>
              <a:t> collaborate </a:t>
            </a:r>
            <a:r>
              <a:rPr lang="en-US" dirty="0" smtClean="0"/>
              <a:t>on:  </a:t>
            </a:r>
          </a:p>
          <a:p>
            <a:endParaRPr lang="en-US" dirty="0" smtClean="0"/>
          </a:p>
          <a:p>
            <a:pPr marL="285750" indent="-285750">
              <a:buFont typeface="Arial" panose="020B0604020202020204" pitchFamily="34" charset="0"/>
              <a:buChar char="•"/>
            </a:pPr>
            <a:r>
              <a:rPr lang="en-US" dirty="0" smtClean="0"/>
              <a:t>aligning curricula </a:t>
            </a:r>
          </a:p>
          <a:p>
            <a:pPr marL="285750" indent="-285750">
              <a:buFont typeface="Arial" panose="020B0604020202020204" pitchFamily="34" charset="0"/>
              <a:buChar char="•"/>
            </a:pPr>
            <a:r>
              <a:rPr lang="en-US" dirty="0" smtClean="0"/>
              <a:t>sequence </a:t>
            </a:r>
            <a:r>
              <a:rPr lang="en-US" dirty="0"/>
              <a:t>and </a:t>
            </a:r>
            <a:r>
              <a:rPr lang="en-US" dirty="0" smtClean="0"/>
              <a:t>articulation of courses </a:t>
            </a:r>
          </a:p>
          <a:p>
            <a:pPr marL="285750" indent="-285750">
              <a:buFont typeface="Arial" panose="020B0604020202020204" pitchFamily="34" charset="0"/>
              <a:buChar char="•"/>
            </a:pPr>
            <a:r>
              <a:rPr lang="en-US" dirty="0" smtClean="0"/>
              <a:t>credits for courses</a:t>
            </a:r>
          </a:p>
          <a:p>
            <a:pPr marL="285750" indent="-285750">
              <a:buFont typeface="Arial" panose="020B0604020202020204" pitchFamily="34" charset="0"/>
              <a:buChar char="•"/>
            </a:pPr>
            <a:r>
              <a:rPr lang="en-US" dirty="0" smtClean="0"/>
              <a:t>arranging </a:t>
            </a:r>
            <a:r>
              <a:rPr lang="en-US" dirty="0"/>
              <a:t>experiential learning outside the </a:t>
            </a:r>
            <a:r>
              <a:rPr lang="en-US" dirty="0" smtClean="0"/>
              <a:t>classroom </a:t>
            </a:r>
            <a:r>
              <a:rPr lang="en-US" dirty="0"/>
              <a:t>and </a:t>
            </a:r>
            <a:endParaRPr lang="en-US" dirty="0" smtClean="0"/>
          </a:p>
          <a:p>
            <a:pPr marL="285750" indent="-285750">
              <a:buFont typeface="Arial" panose="020B0604020202020204" pitchFamily="34" charset="0"/>
              <a:buChar char="•"/>
            </a:pPr>
            <a:r>
              <a:rPr lang="en-US" dirty="0" smtClean="0"/>
              <a:t>in communicating </a:t>
            </a:r>
            <a:r>
              <a:rPr lang="en-US" dirty="0"/>
              <a:t>with students.  </a:t>
            </a:r>
            <a:endParaRPr lang="en-US" dirty="0" smtClean="0"/>
          </a:p>
          <a:p>
            <a:endParaRPr lang="en-US" dirty="0" smtClean="0"/>
          </a:p>
          <a:p>
            <a:r>
              <a:rPr lang="en-US" dirty="0" smtClean="0"/>
              <a:t>Coordinated feedback </a:t>
            </a:r>
            <a:r>
              <a:rPr lang="en-US" dirty="0"/>
              <a:t>loops could reduce remediation.  What is taught to future teachers in schools of education could also be better </a:t>
            </a:r>
            <a:r>
              <a:rPr lang="en-US" dirty="0" smtClean="0"/>
              <a:t>coordinated with the field.</a:t>
            </a:r>
            <a:endParaRPr lang="en-US" dirty="0"/>
          </a:p>
        </p:txBody>
      </p:sp>
      <p:sp>
        <p:nvSpPr>
          <p:cNvPr id="15" name="TextBox 14"/>
          <p:cNvSpPr txBox="1"/>
          <p:nvPr/>
        </p:nvSpPr>
        <p:spPr>
          <a:xfrm>
            <a:off x="685800" y="4809978"/>
            <a:ext cx="3352800" cy="1754326"/>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Some suggested transition planning for all </a:t>
            </a:r>
            <a:r>
              <a:rPr lang="en-US" dirty="0" smtClean="0"/>
              <a:t>students; others seamless</a:t>
            </a:r>
            <a:r>
              <a:rPr lang="en-US" dirty="0"/>
              <a:t>, easier transitions to whatever was the next, best-fitting higher education institution. </a:t>
            </a:r>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931" y="2273616"/>
            <a:ext cx="2043113" cy="54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2209800" y="2878764"/>
            <a:ext cx="1239025" cy="0"/>
          </a:xfrm>
          <a:prstGeom prst="line">
            <a:avLst/>
          </a:prstGeom>
          <a:ln w="25400">
            <a:solidFill>
              <a:srgbClr val="2640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80820" y="2895600"/>
            <a:ext cx="73819" cy="685800"/>
          </a:xfrm>
          <a:prstGeom prst="line">
            <a:avLst/>
          </a:prstGeom>
          <a:ln w="25400">
            <a:solidFill>
              <a:srgbClr val="26406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461" y="3752153"/>
            <a:ext cx="1935163"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3581400" y="4327919"/>
            <a:ext cx="623199" cy="91681"/>
          </a:xfrm>
          <a:prstGeom prst="line">
            <a:avLst/>
          </a:prstGeom>
          <a:ln w="25400">
            <a:solidFill>
              <a:srgbClr val="4F81BC"/>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236237"/>
            <a:ext cx="2614613"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759173"/>
            <a:ext cx="1028700" cy="195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585599" y="1588291"/>
            <a:ext cx="3809999" cy="2308324"/>
          </a:xfrm>
          <a:prstGeom prst="rect">
            <a:avLst/>
          </a:prstGeom>
          <a:solidFill>
            <a:schemeClr val="bg1">
              <a:lumMod val="95000"/>
            </a:schemeClr>
          </a:solidFill>
          <a:ln>
            <a:solidFill>
              <a:srgbClr val="4F81BC"/>
            </a:solidFill>
          </a:ln>
          <a:effectLst>
            <a:outerShdw blurRad="50800" dist="190500" dir="2700000" algn="tl" rotWithShape="0">
              <a:prstClr val="black">
                <a:alpha val="25000"/>
              </a:prstClr>
            </a:outerShdw>
          </a:effectLst>
        </p:spPr>
        <p:txBody>
          <a:bodyPr wrap="square" rtlCol="0">
            <a:spAutoFit/>
          </a:bodyPr>
          <a:lstStyle/>
          <a:p>
            <a:r>
              <a:rPr lang="en-US" dirty="0"/>
              <a:t>Some suggest assessing student readiness, strengths and weaknesses, and deliberately teaching the skills to succeed in the higher </a:t>
            </a:r>
            <a:r>
              <a:rPr lang="en-US" dirty="0" err="1"/>
              <a:t>ed</a:t>
            </a:r>
            <a:r>
              <a:rPr lang="en-US" dirty="0"/>
              <a:t> institution of choice.  Suggestions include feedback loops between high schools supplying students, post-secondary institutions, and graduates out in the work world.</a:t>
            </a:r>
          </a:p>
        </p:txBody>
      </p:sp>
      <p:cxnSp>
        <p:nvCxnSpPr>
          <p:cNvPr id="23" name="Straight Connector 22"/>
          <p:cNvCxnSpPr/>
          <p:nvPr/>
        </p:nvCxnSpPr>
        <p:spPr>
          <a:xfrm flipV="1">
            <a:off x="3581400" y="3896615"/>
            <a:ext cx="920061" cy="144464"/>
          </a:xfrm>
          <a:prstGeom prst="line">
            <a:avLst/>
          </a:prstGeom>
          <a:ln w="25400">
            <a:solidFill>
              <a:srgbClr val="3660BC"/>
            </a:solidFill>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01" y="4015181"/>
            <a:ext cx="1050925"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2" name="Straight Connector 41"/>
          <p:cNvCxnSpPr/>
          <p:nvPr/>
        </p:nvCxnSpPr>
        <p:spPr>
          <a:xfrm>
            <a:off x="1736725" y="4104858"/>
            <a:ext cx="0" cy="467142"/>
          </a:xfrm>
          <a:prstGeom prst="line">
            <a:avLst/>
          </a:prstGeom>
          <a:ln w="25400">
            <a:solidFill>
              <a:srgbClr val="F4B6B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36725" y="4338429"/>
            <a:ext cx="625475" cy="40585"/>
          </a:xfrm>
          <a:prstGeom prst="line">
            <a:avLst/>
          </a:prstGeom>
          <a:ln w="25400">
            <a:solidFill>
              <a:srgbClr val="F4B6B7"/>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24401" y="3505200"/>
            <a:ext cx="3809999" cy="2031325"/>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A handful of items suggested that counselors need to be better connected to community colleges, better informed of college costs, and </a:t>
            </a:r>
            <a:r>
              <a:rPr lang="en-US" dirty="0" smtClean="0"/>
              <a:t>of experiential </a:t>
            </a:r>
            <a:r>
              <a:rPr lang="en-US" dirty="0"/>
              <a:t>opportunities with employers, particularly local employers.</a:t>
            </a:r>
          </a:p>
        </p:txBody>
      </p:sp>
    </p:spTree>
    <p:extLst>
      <p:ext uri="{BB962C8B-B14F-4D97-AF65-F5344CB8AC3E}">
        <p14:creationId xmlns:p14="http://schemas.microsoft.com/office/powerpoint/2010/main" val="230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1037"/>
                                        </p:tgtEl>
                                        <p:attrNameLst>
                                          <p:attrName>style.visibility</p:attrName>
                                        </p:attrNameLst>
                                      </p:cBhvr>
                                      <p:to>
                                        <p:strVal val="visible"/>
                                      </p:to>
                                    </p:set>
                                    <p:animEffect transition="in" filter="fade">
                                      <p:cBhvr>
                                        <p:cTn id="13" dur="500"/>
                                        <p:tgtEl>
                                          <p:spTgt spid="103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37"/>
                                        </p:tgtEl>
                                      </p:cBhvr>
                                    </p:animEffect>
                                    <p:set>
                                      <p:cBhvr>
                                        <p:cTn id="33" dur="1" fill="hold">
                                          <p:stCondLst>
                                            <p:cond delay="499"/>
                                          </p:stCondLst>
                                        </p:cTn>
                                        <p:tgtEl>
                                          <p:spTgt spid="103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fade">
                                      <p:cBhvr>
                                        <p:cTn id="48" dur="500"/>
                                        <p:tgtEl>
                                          <p:spTgt spid="20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051"/>
                                        </p:tgtEl>
                                      </p:cBhvr>
                                    </p:animEffect>
                                    <p:set>
                                      <p:cBhvr>
                                        <p:cTn id="56" dur="1" fill="hold">
                                          <p:stCondLst>
                                            <p:cond delay="499"/>
                                          </p:stCondLst>
                                        </p:cTn>
                                        <p:tgtEl>
                                          <p:spTgt spid="205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fade">
                                      <p:cBhvr>
                                        <p:cTn id="62" dur="500"/>
                                        <p:tgtEl>
                                          <p:spTgt spid="2052"/>
                                        </p:tgtEl>
                                      </p:cBhvr>
                                    </p:animEffect>
                                  </p:childTnLst>
                                </p:cTn>
                              </p:par>
                              <p:par>
                                <p:cTn id="63" presetID="10"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052"/>
                                        </p:tgtEl>
                                      </p:cBhvr>
                                    </p:animEffect>
                                    <p:set>
                                      <p:cBhvr>
                                        <p:cTn id="76" dur="1" fill="hold">
                                          <p:stCondLst>
                                            <p:cond delay="499"/>
                                          </p:stCondLst>
                                        </p:cTn>
                                        <p:tgtEl>
                                          <p:spTgt spid="2052"/>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2054"/>
                                        </p:tgtEl>
                                        <p:attrNameLst>
                                          <p:attrName>style.visibility</p:attrName>
                                        </p:attrNameLst>
                                      </p:cBhvr>
                                      <p:to>
                                        <p:strVal val="visible"/>
                                      </p:to>
                                    </p:set>
                                    <p:animEffect transition="in" filter="fade">
                                      <p:cBhvr>
                                        <p:cTn id="82" dur="500"/>
                                        <p:tgtEl>
                                          <p:spTgt spid="2054"/>
                                        </p:tgtEl>
                                      </p:cBhvr>
                                    </p:animEffect>
                                  </p:childTnLst>
                                </p:cTn>
                              </p:par>
                              <p:par>
                                <p:cTn id="83" presetID="10"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5" grpId="0" animBg="1"/>
      <p:bldP spid="15" grpId="1" animBg="1"/>
      <p:bldP spid="20" grpId="0" animBg="1"/>
      <p:bldP spid="20" grpId="1" animBg="1"/>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020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Now let’s disaggregate business &amp; industry collaboration with higher </a:t>
            </a:r>
            <a:r>
              <a:rPr lang="en-US" sz="3200" dirty="0" err="1" smtClean="0">
                <a:solidFill>
                  <a:schemeClr val="accent1">
                    <a:lumMod val="75000"/>
                  </a:schemeClr>
                </a:solidFill>
              </a:rPr>
              <a:t>ed</a:t>
            </a:r>
            <a:r>
              <a:rPr lang="en-US" sz="3200" dirty="0" smtClean="0">
                <a:solidFill>
                  <a:schemeClr val="accent1">
                    <a:lumMod val="75000"/>
                  </a:schemeClr>
                </a:solidFill>
              </a:rPr>
              <a:t>:</a:t>
            </a:r>
            <a:endParaRPr lang="en-US" sz="3200" dirty="0">
              <a:solidFill>
                <a:schemeClr val="accent1">
                  <a:lumMod val="75000"/>
                </a:schemeClr>
              </a:solidFill>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571" y="1729848"/>
            <a:ext cx="7542858" cy="42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36240"/>
            <a:ext cx="6000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435" y="2712085"/>
            <a:ext cx="14573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800600" y="2743200"/>
            <a:ext cx="0" cy="457200"/>
          </a:xfrm>
          <a:prstGeom prst="line">
            <a:avLst/>
          </a:prstGeom>
          <a:ln w="25400">
            <a:solidFill>
              <a:srgbClr val="88250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191000" y="2971800"/>
            <a:ext cx="609600" cy="171450"/>
          </a:xfrm>
          <a:prstGeom prst="line">
            <a:avLst/>
          </a:prstGeom>
          <a:ln w="25400">
            <a:solidFill>
              <a:srgbClr val="88250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0" y="1881336"/>
            <a:ext cx="2309813" cy="3139321"/>
          </a:xfrm>
          <a:prstGeom prst="rect">
            <a:avLst/>
          </a:prstGeom>
          <a:solidFill>
            <a:schemeClr val="bg1">
              <a:lumMod val="95000"/>
            </a:schemeClr>
          </a:solidFill>
          <a:ln>
            <a:solidFill>
              <a:schemeClr val="accent1">
                <a:lumMod val="50000"/>
              </a:schemeClr>
            </a:solidFill>
          </a:ln>
          <a:effectLst>
            <a:outerShdw blurRad="50800" dist="190500" dir="2700000" algn="tl" rotWithShape="0">
              <a:prstClr val="black">
                <a:alpha val="25000"/>
              </a:prstClr>
            </a:outerShdw>
          </a:effectLst>
        </p:spPr>
        <p:txBody>
          <a:bodyPr wrap="square" rtlCol="0">
            <a:spAutoFit/>
          </a:bodyPr>
          <a:lstStyle/>
          <a:p>
            <a:r>
              <a:rPr lang="en-US" dirty="0"/>
              <a:t>The call for experiential opportunities—for internships, work-study, real-life experiences—was by far the most frequent suggestion for collaboration between business &amp; industry, and higher ed.</a:t>
            </a:r>
          </a:p>
        </p:txBody>
      </p:sp>
      <p:cxnSp>
        <p:nvCxnSpPr>
          <p:cNvPr id="13" name="Straight Connector 12"/>
          <p:cNvCxnSpPr/>
          <p:nvPr/>
        </p:nvCxnSpPr>
        <p:spPr>
          <a:xfrm>
            <a:off x="3028950" y="3622040"/>
            <a:ext cx="0" cy="524281"/>
          </a:xfrm>
          <a:prstGeom prst="line">
            <a:avLst/>
          </a:prstGeom>
          <a:ln w="25400">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28950" y="3884180"/>
            <a:ext cx="781050" cy="78220"/>
          </a:xfrm>
          <a:prstGeom prst="line">
            <a:avLst/>
          </a:prstGeom>
          <a:ln w="25400">
            <a:solidFill>
              <a:srgbClr val="4F81BD"/>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37" y="3588905"/>
            <a:ext cx="10858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146321"/>
            <a:ext cx="13525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4724400" y="4247806"/>
            <a:ext cx="0" cy="349479"/>
          </a:xfrm>
          <a:prstGeom prst="line">
            <a:avLst/>
          </a:prstGeom>
          <a:ln w="25400">
            <a:solidFill>
              <a:srgbClr val="365E8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191000" y="4179455"/>
            <a:ext cx="533400" cy="220751"/>
          </a:xfrm>
          <a:prstGeom prst="line">
            <a:avLst/>
          </a:prstGeom>
          <a:ln w="25400">
            <a:solidFill>
              <a:srgbClr val="365E8E"/>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79462" y="4597285"/>
            <a:ext cx="3352800" cy="1754326"/>
          </a:xfrm>
          <a:prstGeom prst="rect">
            <a:avLst/>
          </a:prstGeom>
          <a:solidFill>
            <a:schemeClr val="bg1">
              <a:lumMod val="95000"/>
            </a:schemeClr>
          </a:solidFill>
          <a:ln>
            <a:solidFill>
              <a:srgbClr val="365E8E"/>
            </a:solidFill>
          </a:ln>
          <a:effectLst>
            <a:outerShdw blurRad="50800" dist="190500" dir="2700000" algn="tl" rotWithShape="0">
              <a:prstClr val="black">
                <a:alpha val="25000"/>
              </a:prstClr>
            </a:outerShdw>
          </a:effectLst>
        </p:spPr>
        <p:txBody>
          <a:bodyPr wrap="square" rtlCol="0">
            <a:spAutoFit/>
          </a:bodyPr>
          <a:lstStyle/>
          <a:p>
            <a:r>
              <a:rPr lang="en-US" dirty="0"/>
              <a:t>There were also some suggestions for communication, coordination and alignment between businesses and higher </a:t>
            </a:r>
            <a:r>
              <a:rPr lang="en-US" dirty="0" err="1"/>
              <a:t>ed</a:t>
            </a:r>
            <a:r>
              <a:rPr lang="en-US" dirty="0"/>
              <a:t>, and for </a:t>
            </a:r>
            <a:r>
              <a:rPr lang="en-US" dirty="0" smtClean="0"/>
              <a:t>mentors from </a:t>
            </a:r>
            <a:r>
              <a:rPr lang="en-US" dirty="0"/>
              <a:t>business &amp; industry.</a:t>
            </a:r>
          </a:p>
        </p:txBody>
      </p:sp>
    </p:spTree>
    <p:extLst>
      <p:ext uri="{BB962C8B-B14F-4D97-AF65-F5344CB8AC3E}">
        <p14:creationId xmlns:p14="http://schemas.microsoft.com/office/powerpoint/2010/main" val="230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29"/>
                                        </p:tgtEl>
                                      </p:cBhvr>
                                    </p:animEffect>
                                    <p:set>
                                      <p:cBhvr>
                                        <p:cTn id="27" dur="1" fill="hold">
                                          <p:stCondLst>
                                            <p:cond delay="499"/>
                                          </p:stCondLst>
                                        </p:cTn>
                                        <p:tgtEl>
                                          <p:spTgt spid="102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500"/>
                                        <p:tgtEl>
                                          <p:spTgt spid="1031"/>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50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500"/>
                                        <p:tgtEl>
                                          <p:spTgt spid="1032"/>
                                        </p:tgtEl>
                                      </p:cBhvr>
                                    </p:animEffect>
                                  </p:childTnLst>
                                </p:cTn>
                              </p:par>
                              <p:par>
                                <p:cTn id="49" presetID="10" presetClass="entr" presetSubtype="0" fill="hold"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379243" cy="685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400" i="1" dirty="0" smtClean="0">
                <a:solidFill>
                  <a:schemeClr val="accent1">
                    <a:lumMod val="75000"/>
                  </a:schemeClr>
                </a:solidFill>
              </a:rPr>
              <a:t>For example, a </a:t>
            </a:r>
            <a:r>
              <a:rPr lang="en-US" sz="2400" i="1" dirty="0">
                <a:solidFill>
                  <a:schemeClr val="accent1">
                    <a:lumMod val="75000"/>
                  </a:schemeClr>
                </a:solidFill>
              </a:rPr>
              <a:t>focus group in Oakley answered:</a:t>
            </a:r>
            <a:endParaRPr lang="en-US" sz="2400" dirty="0">
              <a:solidFill>
                <a:schemeClr val="accent1">
                  <a:lumMod val="75000"/>
                </a:schemeClr>
              </a:solidFill>
            </a:endParaRPr>
          </a:p>
        </p:txBody>
      </p:sp>
      <p:sp>
        <p:nvSpPr>
          <p:cNvPr id="3" name="Content Placeholder 2"/>
          <p:cNvSpPr>
            <a:spLocks noGrp="1"/>
          </p:cNvSpPr>
          <p:nvPr>
            <p:ph idx="1"/>
          </p:nvPr>
        </p:nvSpPr>
        <p:spPr>
          <a:xfrm>
            <a:off x="457200" y="1143000"/>
            <a:ext cx="3505200" cy="5410200"/>
          </a:xfrm>
        </p:spPr>
        <p:txBody>
          <a:bodyPr>
            <a:normAutofit lnSpcReduction="10000"/>
          </a:bodyPr>
          <a:lstStyle/>
          <a:p>
            <a:r>
              <a:rPr lang="en-US" sz="2400" dirty="0" smtClean="0">
                <a:solidFill>
                  <a:schemeClr val="accent1">
                    <a:lumMod val="75000"/>
                  </a:schemeClr>
                </a:solidFill>
              </a:rPr>
              <a:t>communication skills</a:t>
            </a:r>
          </a:p>
          <a:p>
            <a:r>
              <a:rPr lang="en-US" sz="2400" dirty="0" smtClean="0">
                <a:solidFill>
                  <a:schemeClr val="accent1">
                    <a:lumMod val="75000"/>
                  </a:schemeClr>
                </a:solidFill>
              </a:rPr>
              <a:t>team work</a:t>
            </a:r>
          </a:p>
          <a:p>
            <a:r>
              <a:rPr lang="en-US" sz="2400" dirty="0" smtClean="0">
                <a:solidFill>
                  <a:schemeClr val="accent1">
                    <a:lumMod val="75000"/>
                  </a:schemeClr>
                </a:solidFill>
              </a:rPr>
              <a:t>ability to work with all types of people</a:t>
            </a:r>
          </a:p>
          <a:p>
            <a:r>
              <a:rPr lang="en-US" sz="2400" dirty="0" smtClean="0">
                <a:solidFill>
                  <a:schemeClr val="accent1">
                    <a:lumMod val="75000"/>
                  </a:schemeClr>
                </a:solidFill>
              </a:rPr>
              <a:t>ability to evaluate and plan</a:t>
            </a:r>
          </a:p>
          <a:p>
            <a:r>
              <a:rPr lang="en-US" sz="2400" dirty="0" smtClean="0">
                <a:solidFill>
                  <a:schemeClr val="accent1">
                    <a:lumMod val="75000"/>
                  </a:schemeClr>
                </a:solidFill>
              </a:rPr>
              <a:t>initiative</a:t>
            </a:r>
          </a:p>
          <a:p>
            <a:r>
              <a:rPr lang="en-US" sz="2400" dirty="0" smtClean="0">
                <a:solidFill>
                  <a:schemeClr val="accent1">
                    <a:lumMod val="75000"/>
                  </a:schemeClr>
                </a:solidFill>
              </a:rPr>
              <a:t>problem solver</a:t>
            </a:r>
          </a:p>
          <a:p>
            <a:r>
              <a:rPr lang="en-US" sz="2400" dirty="0" smtClean="0">
                <a:solidFill>
                  <a:schemeClr val="accent1">
                    <a:lumMod val="75000"/>
                  </a:schemeClr>
                </a:solidFill>
              </a:rPr>
              <a:t>independent thinker</a:t>
            </a:r>
          </a:p>
          <a:p>
            <a:r>
              <a:rPr lang="en-US" sz="2400" dirty="0" smtClean="0">
                <a:solidFill>
                  <a:schemeClr val="accent1">
                    <a:lumMod val="75000"/>
                  </a:schemeClr>
                </a:solidFill>
              </a:rPr>
              <a:t>responsible</a:t>
            </a:r>
          </a:p>
          <a:p>
            <a:r>
              <a:rPr lang="en-US" sz="2400" dirty="0" smtClean="0">
                <a:solidFill>
                  <a:schemeClr val="accent1">
                    <a:lumMod val="75000"/>
                  </a:schemeClr>
                </a:solidFill>
              </a:rPr>
              <a:t>dependable</a:t>
            </a:r>
          </a:p>
          <a:p>
            <a:r>
              <a:rPr lang="en-US" sz="2400" dirty="0" smtClean="0">
                <a:solidFill>
                  <a:schemeClr val="accent1">
                    <a:lumMod val="75000"/>
                  </a:schemeClr>
                </a:solidFill>
              </a:rPr>
              <a:t>reliable</a:t>
            </a:r>
          </a:p>
          <a:p>
            <a:r>
              <a:rPr lang="en-US" sz="2400" dirty="0" smtClean="0">
                <a:solidFill>
                  <a:schemeClr val="accent1">
                    <a:lumMod val="75000"/>
                  </a:schemeClr>
                </a:solidFill>
              </a:rPr>
              <a:t>spirituality</a:t>
            </a:r>
          </a:p>
          <a:p>
            <a:endParaRPr lang="en-US" sz="2400" dirty="0">
              <a:solidFill>
                <a:srgbClr val="960000"/>
              </a:solidFill>
            </a:endParaRPr>
          </a:p>
        </p:txBody>
      </p:sp>
      <p:sp>
        <p:nvSpPr>
          <p:cNvPr id="4" name="Content Placeholder 2"/>
          <p:cNvSpPr txBox="1">
            <a:spLocks/>
          </p:cNvSpPr>
          <p:nvPr/>
        </p:nvSpPr>
        <p:spPr>
          <a:xfrm>
            <a:off x="4788568" y="1066800"/>
            <a:ext cx="3505200" cy="541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schemeClr val="accent1">
                    <a:lumMod val="75000"/>
                  </a:schemeClr>
                </a:solidFill>
              </a:rPr>
              <a:t>strong character</a:t>
            </a:r>
          </a:p>
          <a:p>
            <a:r>
              <a:rPr lang="en-US" sz="2400" dirty="0" smtClean="0">
                <a:solidFill>
                  <a:schemeClr val="accent1">
                    <a:lumMod val="75000"/>
                  </a:schemeClr>
                </a:solidFill>
              </a:rPr>
              <a:t>ability to envision their future</a:t>
            </a:r>
          </a:p>
          <a:p>
            <a:r>
              <a:rPr lang="en-US" sz="2400" dirty="0" smtClean="0">
                <a:solidFill>
                  <a:schemeClr val="accent1">
                    <a:lumMod val="75000"/>
                  </a:schemeClr>
                </a:solidFill>
              </a:rPr>
              <a:t>literate</a:t>
            </a:r>
          </a:p>
          <a:p>
            <a:r>
              <a:rPr lang="en-US" sz="2400" dirty="0" smtClean="0">
                <a:solidFill>
                  <a:schemeClr val="accent1">
                    <a:lumMod val="75000"/>
                  </a:schemeClr>
                </a:solidFill>
              </a:rPr>
              <a:t>respectful</a:t>
            </a:r>
          </a:p>
          <a:p>
            <a:r>
              <a:rPr lang="en-US" sz="2400" dirty="0" smtClean="0">
                <a:solidFill>
                  <a:schemeClr val="accent1">
                    <a:lumMod val="75000"/>
                  </a:schemeClr>
                </a:solidFill>
              </a:rPr>
              <a:t>empathy</a:t>
            </a:r>
          </a:p>
          <a:p>
            <a:r>
              <a:rPr lang="en-US" sz="2400" dirty="0" smtClean="0">
                <a:solidFill>
                  <a:schemeClr val="accent1">
                    <a:lumMod val="75000"/>
                  </a:schemeClr>
                </a:solidFill>
              </a:rPr>
              <a:t>creative forward thinking</a:t>
            </a:r>
          </a:p>
          <a:p>
            <a:r>
              <a:rPr lang="en-US" sz="2400" dirty="0" smtClean="0">
                <a:solidFill>
                  <a:schemeClr val="accent1">
                    <a:lumMod val="75000"/>
                  </a:schemeClr>
                </a:solidFill>
              </a:rPr>
              <a:t>civic responsibility</a:t>
            </a:r>
          </a:p>
          <a:p>
            <a:r>
              <a:rPr lang="en-US" sz="2400" dirty="0" smtClean="0">
                <a:solidFill>
                  <a:schemeClr val="accent1">
                    <a:lumMod val="75000"/>
                  </a:schemeClr>
                </a:solidFill>
              </a:rPr>
              <a:t>persistence</a:t>
            </a:r>
          </a:p>
          <a:p>
            <a:r>
              <a:rPr lang="en-US" sz="2400" dirty="0" smtClean="0">
                <a:solidFill>
                  <a:schemeClr val="accent1">
                    <a:lumMod val="75000"/>
                  </a:schemeClr>
                </a:solidFill>
              </a:rPr>
              <a:t>determination</a:t>
            </a:r>
          </a:p>
          <a:p>
            <a:r>
              <a:rPr lang="en-US" sz="2400" dirty="0" smtClean="0">
                <a:solidFill>
                  <a:schemeClr val="accent1">
                    <a:lumMod val="75000"/>
                  </a:schemeClr>
                </a:solidFill>
              </a:rPr>
              <a:t>adaptable</a:t>
            </a:r>
          </a:p>
          <a:p>
            <a:r>
              <a:rPr lang="en-US" sz="2400" dirty="0" smtClean="0">
                <a:solidFill>
                  <a:schemeClr val="accent1">
                    <a:lumMod val="75000"/>
                  </a:schemeClr>
                </a:solidFill>
              </a:rPr>
              <a:t>golden rule</a:t>
            </a:r>
          </a:p>
          <a:p>
            <a:endParaRPr lang="en-US" sz="2400" dirty="0">
              <a:solidFill>
                <a:srgbClr val="96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568" y="1143000"/>
            <a:ext cx="39433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670" y="3276600"/>
            <a:ext cx="4144963" cy="348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34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par>
                                <p:cTn id="8" presetID="9" presetClass="emph" presetSubtype="0" grpId="0" nodeType="withEffect">
                                  <p:stCondLst>
                                    <p:cond delay="0"/>
                                  </p:stCondLst>
                                  <p:childTnLst>
                                    <p:set>
                                      <p:cBhvr rctx="PPT">
                                        <p:cTn id="9" dur="indefinite"/>
                                        <p:tgtEl>
                                          <p:spTgt spid="4"/>
                                        </p:tgtEl>
                                        <p:attrNameLst>
                                          <p:attrName>style.opacity</p:attrName>
                                        </p:attrNameLst>
                                      </p:cBhvr>
                                      <p:to>
                                        <p:strVal val="0.4"/>
                                      </p:to>
                                    </p:set>
                                    <p:animEffect filter="image" prLst="opacity: 0.4">
                                      <p:cBhvr rctx="IE">
                                        <p:cTn id="10" dur="indefinite"/>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3" presetClass="emph" presetSubtype="2" fill="hold" nodeType="withEffect">
                                  <p:stCondLst>
                                    <p:cond delay="0"/>
                                  </p:stCondLst>
                                  <p:childTnLst>
                                    <p:animClr clrSpc="rgb" dir="cw">
                                      <p:cBhvr override="childStyle">
                                        <p:cTn id="23" dur="150" fill="hold"/>
                                        <p:tgtEl>
                                          <p:spTgt spid="3">
                                            <p:txEl>
                                              <p:pRg st="5" end="5"/>
                                            </p:txEl>
                                          </p:spTgt>
                                        </p:tgtEl>
                                        <p:attrNameLst>
                                          <p:attrName>style.color</p:attrName>
                                        </p:attrNameLst>
                                      </p:cBhvr>
                                      <p:to>
                                        <a:schemeClr val="accent2"/>
                                      </p:to>
                                    </p:animClr>
                                  </p:childTnLst>
                                </p:cTn>
                              </p:par>
                              <p:par>
                                <p:cTn id="24" presetID="3" presetClass="emph" presetSubtype="2" fill="hold" nodeType="withEffect">
                                  <p:stCondLst>
                                    <p:cond delay="0"/>
                                  </p:stCondLst>
                                  <p:childTnLst>
                                    <p:animClr clrSpc="rgb" dir="cw">
                                      <p:cBhvr override="childStyle">
                                        <p:cTn id="25" dur="150" fill="hold"/>
                                        <p:tgtEl>
                                          <p:spTgt spid="4">
                                            <p:txEl>
                                              <p:pRg st="2" end="2"/>
                                            </p:txEl>
                                          </p:spTgt>
                                        </p:tgtEl>
                                        <p:attrNameLst>
                                          <p:attrName>style.color</p:attrName>
                                        </p:attrNameLst>
                                      </p:cBhvr>
                                      <p:to>
                                        <a:schemeClr val="accent2"/>
                                      </p:to>
                                    </p:animClr>
                                  </p:childTnLst>
                                </p:cTn>
                              </p:par>
                            </p:childTnLst>
                          </p:cTn>
                        </p:par>
                        <p:par>
                          <p:cTn id="26" fill="hold">
                            <p:stCondLst>
                              <p:cond delay="500"/>
                            </p:stCondLst>
                            <p:childTnLst>
                              <p:par>
                                <p:cTn id="27" presetID="3" presetClass="emph" presetSubtype="2" fill="hold" nodeType="afterEffect">
                                  <p:stCondLst>
                                    <p:cond delay="0"/>
                                  </p:stCondLst>
                                  <p:childTnLst>
                                    <p:animClr clrSpc="rgb" dir="cw">
                                      <p:cBhvr override="childStyle">
                                        <p:cTn id="28" dur="150" fill="hold"/>
                                        <p:tgtEl>
                                          <p:spTgt spid="3">
                                            <p:txEl>
                                              <p:pRg st="1" end="1"/>
                                            </p:txEl>
                                          </p:spTgt>
                                        </p:tgtEl>
                                        <p:attrNameLst>
                                          <p:attrName>style.color</p:attrName>
                                        </p:attrNameLst>
                                      </p:cBhvr>
                                      <p:to>
                                        <a:srgbClr val="76923C"/>
                                      </p:to>
                                    </p:animClr>
                                  </p:childTnLst>
                                </p:cTn>
                              </p:par>
                            </p:childTnLst>
                          </p:cTn>
                        </p:par>
                        <p:par>
                          <p:cTn id="29" fill="hold">
                            <p:stCondLst>
                              <p:cond delay="650"/>
                            </p:stCondLst>
                            <p:childTnLst>
                              <p:par>
                                <p:cTn id="30" presetID="3" presetClass="emph" presetSubtype="2" fill="hold" nodeType="afterEffect">
                                  <p:stCondLst>
                                    <p:cond delay="0"/>
                                  </p:stCondLst>
                                  <p:childTnLst>
                                    <p:animClr clrSpc="rgb" dir="cw">
                                      <p:cBhvr override="childStyle">
                                        <p:cTn id="31" dur="150" fill="hold"/>
                                        <p:tgtEl>
                                          <p:spTgt spid="3">
                                            <p:txEl>
                                              <p:pRg st="7" end="7"/>
                                            </p:txEl>
                                          </p:spTgt>
                                        </p:tgtEl>
                                        <p:attrNameLst>
                                          <p:attrName>style.color</p:attrName>
                                        </p:attrNameLst>
                                      </p:cBhvr>
                                      <p:to>
                                        <a:srgbClr val="76923C"/>
                                      </p:to>
                                    </p:animClr>
                                  </p:childTnLst>
                                </p:cTn>
                              </p:par>
                            </p:childTnLst>
                          </p:cTn>
                        </p:par>
                        <p:par>
                          <p:cTn id="32" fill="hold">
                            <p:stCondLst>
                              <p:cond delay="800"/>
                            </p:stCondLst>
                            <p:childTnLst>
                              <p:par>
                                <p:cTn id="33" presetID="3" presetClass="emph" presetSubtype="2" fill="hold" nodeType="afterEffect">
                                  <p:stCondLst>
                                    <p:cond delay="0"/>
                                  </p:stCondLst>
                                  <p:childTnLst>
                                    <p:animClr clrSpc="rgb" dir="cw">
                                      <p:cBhvr override="childStyle">
                                        <p:cTn id="34" dur="150" fill="hold"/>
                                        <p:tgtEl>
                                          <p:spTgt spid="3">
                                            <p:txEl>
                                              <p:pRg st="8" end="8"/>
                                            </p:txEl>
                                          </p:spTgt>
                                        </p:tgtEl>
                                        <p:attrNameLst>
                                          <p:attrName>style.color</p:attrName>
                                        </p:attrNameLst>
                                      </p:cBhvr>
                                      <p:to>
                                        <a:srgbClr val="76923C"/>
                                      </p:to>
                                    </p:animClr>
                                  </p:childTnLst>
                                </p:cTn>
                              </p:par>
                            </p:childTnLst>
                          </p:cTn>
                        </p:par>
                        <p:par>
                          <p:cTn id="35" fill="hold">
                            <p:stCondLst>
                              <p:cond delay="950"/>
                            </p:stCondLst>
                            <p:childTnLst>
                              <p:par>
                                <p:cTn id="36" presetID="3" presetClass="emph" presetSubtype="2" fill="hold" nodeType="afterEffect">
                                  <p:stCondLst>
                                    <p:cond delay="0"/>
                                  </p:stCondLst>
                                  <p:childTnLst>
                                    <p:animClr clrSpc="rgb" dir="cw">
                                      <p:cBhvr override="childStyle">
                                        <p:cTn id="37" dur="150" fill="hold"/>
                                        <p:tgtEl>
                                          <p:spTgt spid="3">
                                            <p:txEl>
                                              <p:pRg st="9" end="9"/>
                                            </p:txEl>
                                          </p:spTgt>
                                        </p:tgtEl>
                                        <p:attrNameLst>
                                          <p:attrName>style.color</p:attrName>
                                        </p:attrNameLst>
                                      </p:cBhvr>
                                      <p:to>
                                        <a:srgbClr val="76923C"/>
                                      </p:to>
                                    </p:animClr>
                                  </p:childTnLst>
                                </p:cTn>
                              </p:par>
                            </p:childTnLst>
                          </p:cTn>
                        </p:par>
                        <p:par>
                          <p:cTn id="38" fill="hold">
                            <p:stCondLst>
                              <p:cond delay="1100"/>
                            </p:stCondLst>
                            <p:childTnLst>
                              <p:par>
                                <p:cTn id="39" presetID="3" presetClass="emph" presetSubtype="2" fill="hold" nodeType="afterEffect">
                                  <p:stCondLst>
                                    <p:cond delay="0"/>
                                  </p:stCondLst>
                                  <p:childTnLst>
                                    <p:animClr clrSpc="rgb" dir="cw">
                                      <p:cBhvr override="childStyle">
                                        <p:cTn id="40" dur="150" fill="hold"/>
                                        <p:tgtEl>
                                          <p:spTgt spid="3">
                                            <p:txEl>
                                              <p:pRg st="0" end="0"/>
                                            </p:txEl>
                                          </p:spTgt>
                                        </p:tgtEl>
                                        <p:attrNameLst>
                                          <p:attrName>style.color</p:attrName>
                                        </p:attrNameLst>
                                      </p:cBhvr>
                                      <p:to>
                                        <a:srgbClr val="5F497A"/>
                                      </p:to>
                                    </p:animClr>
                                  </p:childTnLst>
                                </p:cTn>
                              </p:par>
                            </p:childTnLst>
                          </p:cTn>
                        </p:par>
                        <p:par>
                          <p:cTn id="41" fill="hold">
                            <p:stCondLst>
                              <p:cond delay="1250"/>
                            </p:stCondLst>
                            <p:childTnLst>
                              <p:par>
                                <p:cTn id="42" presetID="3" presetClass="emph" presetSubtype="2" fill="hold" nodeType="afterEffect">
                                  <p:stCondLst>
                                    <p:cond delay="0"/>
                                  </p:stCondLst>
                                  <p:childTnLst>
                                    <p:animClr clrSpc="rgb" dir="cw">
                                      <p:cBhvr override="childStyle">
                                        <p:cTn id="43" dur="150" fill="hold"/>
                                        <p:tgtEl>
                                          <p:spTgt spid="4">
                                            <p:txEl>
                                              <p:pRg st="3" end="3"/>
                                            </p:txEl>
                                          </p:spTgt>
                                        </p:tgtEl>
                                        <p:attrNameLst>
                                          <p:attrName>style.color</p:attrName>
                                        </p:attrNameLst>
                                      </p:cBhvr>
                                      <p:to>
                                        <a:srgbClr val="76923C"/>
                                      </p:to>
                                    </p:animClr>
                                  </p:childTnLst>
                                </p:cTn>
                              </p:par>
                            </p:childTnLst>
                          </p:cTn>
                        </p:par>
                        <p:par>
                          <p:cTn id="44" fill="hold">
                            <p:stCondLst>
                              <p:cond delay="1400"/>
                            </p:stCondLst>
                            <p:childTnLst>
                              <p:par>
                                <p:cTn id="45" presetID="3" presetClass="emph" presetSubtype="2" fill="hold" nodeType="afterEffect">
                                  <p:stCondLst>
                                    <p:cond delay="0"/>
                                  </p:stCondLst>
                                  <p:childTnLst>
                                    <p:animClr clrSpc="rgb" dir="cw">
                                      <p:cBhvr override="childStyle">
                                        <p:cTn id="46" dur="150" fill="hold"/>
                                        <p:tgtEl>
                                          <p:spTgt spid="4">
                                            <p:txEl>
                                              <p:pRg st="4" end="4"/>
                                            </p:txEl>
                                          </p:spTgt>
                                        </p:tgtEl>
                                        <p:attrNameLst>
                                          <p:attrName>style.color</p:attrName>
                                        </p:attrNameLst>
                                      </p:cBhvr>
                                      <p:to>
                                        <a:srgbClr val="76923C"/>
                                      </p:to>
                                    </p:animClr>
                                  </p:childTnLst>
                                </p:cTn>
                              </p:par>
                            </p:childTnLst>
                          </p:cTn>
                        </p:par>
                        <p:par>
                          <p:cTn id="47" fill="hold">
                            <p:stCondLst>
                              <p:cond delay="1550"/>
                            </p:stCondLst>
                            <p:childTnLst>
                              <p:par>
                                <p:cTn id="48" presetID="3" presetClass="emph" presetSubtype="2" fill="hold" nodeType="afterEffect">
                                  <p:stCondLst>
                                    <p:cond delay="0"/>
                                  </p:stCondLst>
                                  <p:childTnLst>
                                    <p:animClr clrSpc="rgb" dir="cw">
                                      <p:cBhvr override="childStyle">
                                        <p:cTn id="49" dur="150" fill="hold"/>
                                        <p:tgtEl>
                                          <p:spTgt spid="3">
                                            <p:txEl>
                                              <p:pRg st="2" end="2"/>
                                            </p:txEl>
                                          </p:spTgt>
                                        </p:tgtEl>
                                        <p:attrNameLst>
                                          <p:attrName>style.color</p:attrName>
                                        </p:attrNameLst>
                                      </p:cBhvr>
                                      <p:to>
                                        <a:srgbClr val="5F497A"/>
                                      </p:to>
                                    </p:animClr>
                                  </p:childTnLst>
                                </p:cTn>
                              </p:par>
                            </p:childTnLst>
                          </p:cTn>
                        </p:par>
                        <p:par>
                          <p:cTn id="50" fill="hold">
                            <p:stCondLst>
                              <p:cond delay="1700"/>
                            </p:stCondLst>
                            <p:childTnLst>
                              <p:par>
                                <p:cTn id="51" presetID="3" presetClass="emph" presetSubtype="2" fill="hold" nodeType="afterEffect">
                                  <p:stCondLst>
                                    <p:cond delay="0"/>
                                  </p:stCondLst>
                                  <p:childTnLst>
                                    <p:animClr clrSpc="rgb" dir="cw">
                                      <p:cBhvr override="childStyle">
                                        <p:cTn id="52" dur="150" fill="hold"/>
                                        <p:tgtEl>
                                          <p:spTgt spid="3">
                                            <p:txEl>
                                              <p:pRg st="3" end="3"/>
                                            </p:txEl>
                                          </p:spTgt>
                                        </p:tgtEl>
                                        <p:attrNameLst>
                                          <p:attrName>style.color</p:attrName>
                                        </p:attrNameLst>
                                      </p:cBhvr>
                                      <p:to>
                                        <a:srgbClr val="5F497A"/>
                                      </p:to>
                                    </p:animClr>
                                  </p:childTnLst>
                                </p:cTn>
                              </p:par>
                              <p:par>
                                <p:cTn id="53" presetID="3" presetClass="emph" presetSubtype="2" fill="hold" nodeType="withEffect">
                                  <p:stCondLst>
                                    <p:cond delay="0"/>
                                  </p:stCondLst>
                                  <p:childTnLst>
                                    <p:animClr clrSpc="rgb" dir="cw">
                                      <p:cBhvr override="childStyle">
                                        <p:cTn id="54" dur="150" fill="hold"/>
                                        <p:tgtEl>
                                          <p:spTgt spid="3">
                                            <p:txEl>
                                              <p:pRg st="6" end="6"/>
                                            </p:txEl>
                                          </p:spTgt>
                                        </p:tgtEl>
                                        <p:attrNameLst>
                                          <p:attrName>style.color</p:attrName>
                                        </p:attrNameLst>
                                      </p:cBhvr>
                                      <p:to>
                                        <a:srgbClr val="76923C"/>
                                      </p:to>
                                    </p:animClr>
                                  </p:childTnLst>
                                </p:cTn>
                              </p:par>
                            </p:childTnLst>
                          </p:cTn>
                        </p:par>
                        <p:par>
                          <p:cTn id="55" fill="hold">
                            <p:stCondLst>
                              <p:cond delay="1850"/>
                            </p:stCondLst>
                            <p:childTnLst>
                              <p:par>
                                <p:cTn id="56" presetID="3" presetClass="emph" presetSubtype="2" fill="hold" nodeType="afterEffect">
                                  <p:stCondLst>
                                    <p:cond delay="0"/>
                                  </p:stCondLst>
                                  <p:childTnLst>
                                    <p:animClr clrSpc="rgb" dir="cw">
                                      <p:cBhvr override="childStyle">
                                        <p:cTn id="57" dur="150" fill="hold"/>
                                        <p:tgtEl>
                                          <p:spTgt spid="3">
                                            <p:txEl>
                                              <p:pRg st="4" end="4"/>
                                            </p:txEl>
                                          </p:spTgt>
                                        </p:tgtEl>
                                        <p:attrNameLst>
                                          <p:attrName>style.color</p:attrName>
                                        </p:attrNameLst>
                                      </p:cBhvr>
                                      <p:to>
                                        <a:srgbClr val="76923C"/>
                                      </p:to>
                                    </p:animClr>
                                  </p:childTnLst>
                                </p:cTn>
                              </p:par>
                            </p:childTnLst>
                          </p:cTn>
                        </p:par>
                        <p:par>
                          <p:cTn id="58" fill="hold">
                            <p:stCondLst>
                              <p:cond delay="2000"/>
                            </p:stCondLst>
                            <p:childTnLst>
                              <p:par>
                                <p:cTn id="59" presetID="3" presetClass="emph" presetSubtype="2" fill="hold" nodeType="afterEffect">
                                  <p:stCondLst>
                                    <p:cond delay="0"/>
                                  </p:stCondLst>
                                  <p:childTnLst>
                                    <p:animClr clrSpc="rgb" dir="cw">
                                      <p:cBhvr override="childStyle">
                                        <p:cTn id="60" dur="150" fill="hold"/>
                                        <p:tgtEl>
                                          <p:spTgt spid="4">
                                            <p:txEl>
                                              <p:pRg st="0" end="0"/>
                                            </p:txEl>
                                          </p:spTgt>
                                        </p:tgtEl>
                                        <p:attrNameLst>
                                          <p:attrName>style.color</p:attrName>
                                        </p:attrNameLst>
                                      </p:cBhvr>
                                      <p:to>
                                        <a:srgbClr val="76923C"/>
                                      </p:to>
                                    </p:animClr>
                                  </p:childTnLst>
                                </p:cTn>
                              </p:par>
                              <p:par>
                                <p:cTn id="61" presetID="3" presetClass="emph" presetSubtype="2" fill="hold" nodeType="withEffect">
                                  <p:stCondLst>
                                    <p:cond delay="0"/>
                                  </p:stCondLst>
                                  <p:childTnLst>
                                    <p:animClr clrSpc="rgb" dir="cw">
                                      <p:cBhvr override="childStyle">
                                        <p:cTn id="62" dur="150" fill="hold"/>
                                        <p:tgtEl>
                                          <p:spTgt spid="4">
                                            <p:txEl>
                                              <p:pRg st="1" end="1"/>
                                            </p:txEl>
                                          </p:spTgt>
                                        </p:tgtEl>
                                        <p:attrNameLst>
                                          <p:attrName>style.color</p:attrName>
                                        </p:attrNameLst>
                                      </p:cBhvr>
                                      <p:to>
                                        <a:srgbClr val="76923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Suggested by the responses to Q3A:</a:t>
            </a:r>
            <a:endParaRPr lang="en-US" sz="3200"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500" dirty="0" smtClean="0"/>
              <a:t>Collaborative partnerships between K-12 and higher </a:t>
            </a:r>
            <a:r>
              <a:rPr lang="en-US" sz="2500" dirty="0" err="1" smtClean="0"/>
              <a:t>ed</a:t>
            </a:r>
            <a:r>
              <a:rPr lang="en-US" sz="2500" dirty="0" smtClean="0"/>
              <a:t>, and between higher </a:t>
            </a:r>
            <a:r>
              <a:rPr lang="en-US" sz="2500" dirty="0" err="1" smtClean="0"/>
              <a:t>ed</a:t>
            </a:r>
            <a:r>
              <a:rPr lang="en-US" sz="2500" dirty="0" smtClean="0"/>
              <a:t> and business &amp; industry, to provide internships and real-life learning, aligned training, and smooth transitions, is strongly recommended.</a:t>
            </a:r>
          </a:p>
          <a:p>
            <a:r>
              <a:rPr lang="en-US" sz="2500" dirty="0" smtClean="0"/>
              <a:t>Student services, especially for individual career planning, for social and academic support, and for affordable access to higher </a:t>
            </a:r>
            <a:r>
              <a:rPr lang="en-US" sz="2500" dirty="0" err="1" smtClean="0"/>
              <a:t>ed</a:t>
            </a:r>
            <a:r>
              <a:rPr lang="en-US" sz="2500" dirty="0" smtClean="0"/>
              <a:t>, are also suggested.</a:t>
            </a:r>
          </a:p>
          <a:p>
            <a:r>
              <a:rPr lang="en-US" sz="2500" dirty="0"/>
              <a:t>L</a:t>
            </a:r>
            <a:r>
              <a:rPr lang="en-US" sz="2500" dirty="0" smtClean="0"/>
              <a:t>abor market demands should be coordinated with business &amp; industry, and accurately forecast.  </a:t>
            </a:r>
            <a:r>
              <a:rPr lang="en-US" sz="2500" dirty="0"/>
              <a:t>C</a:t>
            </a:r>
            <a:r>
              <a:rPr lang="en-US" sz="2500" dirty="0" smtClean="0"/>
              <a:t>urricula should be quickly adaptive to </a:t>
            </a:r>
            <a:r>
              <a:rPr lang="en-US" sz="2500" smtClean="0"/>
              <a:t>changing demands.</a:t>
            </a:r>
            <a:endParaRPr lang="en-US" sz="2500" dirty="0" smtClean="0"/>
          </a:p>
        </p:txBody>
      </p:sp>
    </p:spTree>
    <p:extLst>
      <p:ext uri="{BB962C8B-B14F-4D97-AF65-F5344CB8AC3E}">
        <p14:creationId xmlns:p14="http://schemas.microsoft.com/office/powerpoint/2010/main" val="230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133600"/>
            <a:ext cx="6858000" cy="1828800"/>
          </a:xfrm>
        </p:spPr>
        <p:txBody>
          <a:bodyPr/>
          <a:lstStyle/>
          <a:p>
            <a:pPr marL="0" indent="0">
              <a:buNone/>
            </a:pPr>
            <a:r>
              <a:rPr lang="en-US" dirty="0" smtClean="0">
                <a:solidFill>
                  <a:srgbClr val="A40000"/>
                </a:solidFill>
              </a:rPr>
              <a:t>Q3B</a:t>
            </a:r>
            <a:r>
              <a:rPr lang="en-US" dirty="0">
                <a:solidFill>
                  <a:srgbClr val="A40000"/>
                </a:solidFill>
              </a:rPr>
              <a:t>.  How should higher education measure indicators toward that success?</a:t>
            </a:r>
          </a:p>
          <a:p>
            <a:endParaRPr lang="en-US" dirty="0"/>
          </a:p>
        </p:txBody>
      </p:sp>
    </p:spTree>
    <p:extLst>
      <p:ext uri="{BB962C8B-B14F-4D97-AF65-F5344CB8AC3E}">
        <p14:creationId xmlns:p14="http://schemas.microsoft.com/office/powerpoint/2010/main" val="2309019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020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With 25 indicators, higher </a:t>
            </a:r>
            <a:r>
              <a:rPr lang="en-US" sz="3200" dirty="0" err="1" smtClean="0">
                <a:solidFill>
                  <a:schemeClr val="accent1">
                    <a:lumMod val="75000"/>
                  </a:schemeClr>
                </a:solidFill>
              </a:rPr>
              <a:t>ed</a:t>
            </a:r>
            <a:r>
              <a:rPr lang="en-US" sz="3200" dirty="0" smtClean="0">
                <a:solidFill>
                  <a:schemeClr val="accent1">
                    <a:lumMod val="75000"/>
                  </a:schemeClr>
                </a:solidFill>
              </a:rPr>
              <a:t> measures were diverse, but the most frequent were:</a:t>
            </a:r>
            <a:endParaRPr lang="en-US" sz="3200"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Employment status of former students</a:t>
            </a:r>
          </a:p>
          <a:p>
            <a:r>
              <a:rPr lang="en-US" dirty="0" smtClean="0"/>
              <a:t>Graduation rates</a:t>
            </a:r>
          </a:p>
          <a:p>
            <a:r>
              <a:rPr lang="en-US" dirty="0" smtClean="0"/>
              <a:t>Continuity or retention rates</a:t>
            </a:r>
          </a:p>
          <a:p>
            <a:r>
              <a:rPr lang="en-US" dirty="0" smtClean="0"/>
              <a:t>Credentials (certification, degree, etc.)</a:t>
            </a:r>
          </a:p>
          <a:p>
            <a:r>
              <a:rPr lang="en-US" dirty="0" smtClean="0"/>
              <a:t>Earnings, income, and post-graduation SES</a:t>
            </a:r>
            <a:endParaRPr lang="en-US" dirty="0"/>
          </a:p>
        </p:txBody>
      </p:sp>
    </p:spTree>
    <p:extLst>
      <p:ext uri="{BB962C8B-B14F-4D97-AF65-F5344CB8AC3E}">
        <p14:creationId xmlns:p14="http://schemas.microsoft.com/office/powerpoint/2010/main" val="230901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2390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How did Kansas business &amp; industry answer the question:</a:t>
            </a:r>
            <a:endParaRPr lang="en-US" sz="3200" dirty="0">
              <a:solidFill>
                <a:schemeClr val="accent1">
                  <a:lumMod val="75000"/>
                </a:schemeClr>
              </a:solidFill>
            </a:endParaRPr>
          </a:p>
        </p:txBody>
      </p:sp>
      <p:sp>
        <p:nvSpPr>
          <p:cNvPr id="3" name="Content Placeholder 2"/>
          <p:cNvSpPr>
            <a:spLocks noGrp="1"/>
          </p:cNvSpPr>
          <p:nvPr>
            <p:ph idx="1"/>
          </p:nvPr>
        </p:nvSpPr>
        <p:spPr>
          <a:xfrm>
            <a:off x="1143000" y="2438400"/>
            <a:ext cx="6781800" cy="3687763"/>
          </a:xfrm>
        </p:spPr>
        <p:txBody>
          <a:bodyPr>
            <a:normAutofit/>
          </a:bodyPr>
          <a:lstStyle/>
          <a:p>
            <a:pPr marL="0" indent="0">
              <a:buNone/>
            </a:pPr>
            <a:r>
              <a:rPr lang="en-US" dirty="0" smtClean="0">
                <a:solidFill>
                  <a:srgbClr val="960000"/>
                </a:solidFill>
              </a:rPr>
              <a:t>What </a:t>
            </a:r>
            <a:r>
              <a:rPr lang="en-US" dirty="0">
                <a:solidFill>
                  <a:srgbClr val="960000"/>
                </a:solidFill>
              </a:rPr>
              <a:t>are the characteristics,</a:t>
            </a:r>
            <a:br>
              <a:rPr lang="en-US" dirty="0">
                <a:solidFill>
                  <a:srgbClr val="960000"/>
                </a:solidFill>
              </a:rPr>
            </a:br>
            <a:r>
              <a:rPr lang="en-US" dirty="0">
                <a:solidFill>
                  <a:srgbClr val="960000"/>
                </a:solidFill>
              </a:rPr>
              <a:t>qualities, abilities, and skills of a successful 24-year old Kansan</a:t>
            </a:r>
            <a:r>
              <a:rPr lang="en-US" dirty="0" smtClean="0">
                <a:solidFill>
                  <a:srgbClr val="960000"/>
                </a:solidFill>
              </a:rPr>
              <a:t>?</a:t>
            </a:r>
          </a:p>
          <a:p>
            <a:pPr marL="0" indent="0">
              <a:buNone/>
            </a:pPr>
            <a:endParaRPr lang="en-US" dirty="0">
              <a:solidFill>
                <a:srgbClr val="960000"/>
              </a:solidFill>
            </a:endParaRPr>
          </a:p>
        </p:txBody>
      </p:sp>
    </p:spTree>
    <p:extLst>
      <p:ext uri="{BB962C8B-B14F-4D97-AF65-F5344CB8AC3E}">
        <p14:creationId xmlns:p14="http://schemas.microsoft.com/office/powerpoint/2010/main" val="6958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2209800" cy="5867400"/>
          </a:xfrm>
          <a:solidFill>
            <a:schemeClr val="bg1">
              <a:lumMod val="95000"/>
            </a:schemeClr>
          </a:solidFill>
          <a:ln>
            <a:solidFill>
              <a:schemeClr val="accent1">
                <a:lumMod val="75000"/>
              </a:schemeClr>
            </a:solidFill>
          </a:ln>
          <a:effectLst>
            <a:outerShdw blurRad="50800" dist="190500" dir="2700000" algn="tl" rotWithShape="0">
              <a:schemeClr val="tx1">
                <a:alpha val="25000"/>
              </a:schemeClr>
            </a:outerShdw>
          </a:effectLst>
        </p:spPr>
        <p:txBody>
          <a:bodyPr>
            <a:normAutofit/>
          </a:bodyPr>
          <a:lstStyle/>
          <a:p>
            <a:pPr algn="l"/>
            <a:r>
              <a:rPr lang="en-US" sz="2800" dirty="0" smtClean="0">
                <a:solidFill>
                  <a:schemeClr val="accent1">
                    <a:lumMod val="75000"/>
                  </a:schemeClr>
                </a:solidFill>
              </a:rPr>
              <a:t>Who participated in the business and industry </a:t>
            </a:r>
            <a:r>
              <a:rPr lang="en-US" sz="2800" dirty="0">
                <a:solidFill>
                  <a:schemeClr val="accent1">
                    <a:lumMod val="75000"/>
                  </a:schemeClr>
                </a:solidFill>
              </a:rPr>
              <a:t>focus groups</a:t>
            </a:r>
            <a:r>
              <a:rPr lang="en-US" sz="2800" dirty="0" smtClean="0">
                <a:solidFill>
                  <a:schemeClr val="accent1">
                    <a:lumMod val="75000"/>
                  </a:schemeClr>
                </a:solidFill>
              </a:rPr>
              <a:t>?  </a:t>
            </a:r>
            <a:br>
              <a:rPr lang="en-US" sz="2800" dirty="0" smtClean="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2800" dirty="0" smtClean="0">
                <a:solidFill>
                  <a:schemeClr val="accent1">
                    <a:lumMod val="75000"/>
                  </a:schemeClr>
                </a:solidFill>
              </a:rPr>
              <a:t>127 people from 110 organizations</a:t>
            </a:r>
            <a:endParaRPr lang="en-US" sz="28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372842"/>
              </p:ext>
            </p:extLst>
          </p:nvPr>
        </p:nvGraphicFramePr>
        <p:xfrm>
          <a:off x="2971800" y="304800"/>
          <a:ext cx="5943600" cy="6096000"/>
        </p:xfrm>
        <a:graphic>
          <a:graphicData uri="http://schemas.openxmlformats.org/drawingml/2006/table">
            <a:tbl>
              <a:tblPr>
                <a:tableStyleId>{5C22544A-7EE6-4342-B048-85BDC9FD1C3A}</a:tableStyleId>
              </a:tblPr>
              <a:tblGrid>
                <a:gridCol w="3733800">
                  <a:extLst>
                    <a:ext uri="{9D8B030D-6E8A-4147-A177-3AD203B41FA5}">
                      <a16:colId xmlns:a16="http://schemas.microsoft.com/office/drawing/2014/main" val="20000"/>
                    </a:ext>
                  </a:extLst>
                </a:gridCol>
                <a:gridCol w="1066801">
                  <a:extLst>
                    <a:ext uri="{9D8B030D-6E8A-4147-A177-3AD203B41FA5}">
                      <a16:colId xmlns:a16="http://schemas.microsoft.com/office/drawing/2014/main" val="20001"/>
                    </a:ext>
                  </a:extLst>
                </a:gridCol>
                <a:gridCol w="1142999">
                  <a:extLst>
                    <a:ext uri="{9D8B030D-6E8A-4147-A177-3AD203B41FA5}">
                      <a16:colId xmlns:a16="http://schemas.microsoft.com/office/drawing/2014/main" val="20002"/>
                    </a:ext>
                  </a:extLst>
                </a:gridCol>
              </a:tblGrid>
              <a:tr h="304800">
                <a:tc>
                  <a:txBody>
                    <a:bodyPr/>
                    <a:lstStyle/>
                    <a:p>
                      <a:pPr algn="ctr" fontAlgn="b"/>
                      <a:r>
                        <a:rPr lang="en-US" sz="2000" u="none" strike="noStrike" dirty="0" smtClean="0">
                          <a:solidFill>
                            <a:schemeClr val="bg1"/>
                          </a:solidFill>
                          <a:effectLst/>
                        </a:rPr>
                        <a:t>sector</a:t>
                      </a:r>
                      <a:endParaRPr lang="en-US" sz="2000" b="0" i="0" u="none" strike="noStrike" dirty="0">
                        <a:solidFill>
                          <a:schemeClr val="bg1"/>
                        </a:solidFill>
                        <a:effectLst/>
                        <a:latin typeface="Calibri"/>
                      </a:endParaRPr>
                    </a:p>
                  </a:txBody>
                  <a:tcPr marL="9525" marR="9525" marT="9525" marB="0" anchor="b">
                    <a:solidFill>
                      <a:srgbClr val="7FA3CF"/>
                    </a:solidFill>
                  </a:tcPr>
                </a:tc>
                <a:tc>
                  <a:txBody>
                    <a:bodyPr/>
                    <a:lstStyle/>
                    <a:p>
                      <a:pPr algn="ctr" fontAlgn="b"/>
                      <a:r>
                        <a:rPr lang="en-US" sz="2000" u="none" strike="noStrike" dirty="0" smtClean="0">
                          <a:solidFill>
                            <a:schemeClr val="bg1"/>
                          </a:solidFill>
                          <a:effectLst/>
                        </a:rPr>
                        <a:t>number</a:t>
                      </a:r>
                      <a:endParaRPr lang="en-US" sz="2000" b="0" i="0" u="none" strike="noStrike" dirty="0">
                        <a:solidFill>
                          <a:schemeClr val="bg1"/>
                        </a:solidFill>
                        <a:effectLst/>
                        <a:latin typeface="Calibri"/>
                      </a:endParaRPr>
                    </a:p>
                  </a:txBody>
                  <a:tcPr marL="9525" marR="9525" marT="9525" marB="0" anchor="b">
                    <a:solidFill>
                      <a:srgbClr val="7FA3CF"/>
                    </a:solidFill>
                  </a:tcPr>
                </a:tc>
                <a:tc>
                  <a:txBody>
                    <a:bodyPr/>
                    <a:lstStyle/>
                    <a:p>
                      <a:pPr algn="ctr" fontAlgn="b"/>
                      <a:r>
                        <a:rPr lang="en-US" sz="2000" u="none" strike="noStrike" dirty="0" smtClean="0">
                          <a:solidFill>
                            <a:schemeClr val="bg1"/>
                          </a:solidFill>
                          <a:effectLst/>
                        </a:rPr>
                        <a:t>%</a:t>
                      </a:r>
                      <a:endParaRPr lang="en-US" sz="2000" b="0" i="0" u="none" strike="noStrike" dirty="0">
                        <a:solidFill>
                          <a:schemeClr val="bg1"/>
                        </a:solidFill>
                        <a:effectLst/>
                        <a:latin typeface="Calibri"/>
                      </a:endParaRPr>
                    </a:p>
                  </a:txBody>
                  <a:tcPr marL="9525" marR="9525" marT="9525" marB="0" anchor="b">
                    <a:solidFill>
                      <a:srgbClr val="7FA3CF"/>
                    </a:solidFill>
                  </a:tcPr>
                </a:tc>
                <a:extLst>
                  <a:ext uri="{0D108BD9-81ED-4DB2-BD59-A6C34878D82A}">
                    <a16:rowId xmlns:a16="http://schemas.microsoft.com/office/drawing/2014/main" val="10000"/>
                  </a:ext>
                </a:extLst>
              </a:tr>
              <a:tr h="371475">
                <a:tc>
                  <a:txBody>
                    <a:bodyPr/>
                    <a:lstStyle/>
                    <a:p>
                      <a:pPr algn="l" fontAlgn="t"/>
                      <a:r>
                        <a:rPr lang="en-US" sz="1800" b="0" i="0" u="none" strike="noStrike" dirty="0">
                          <a:solidFill>
                            <a:srgbClr val="000000"/>
                          </a:solidFill>
                          <a:effectLst/>
                          <a:latin typeface="Calibri"/>
                        </a:rPr>
                        <a:t>Agriculture</a:t>
                      </a:r>
                    </a:p>
                  </a:txBody>
                  <a:tcPr marL="9525" marR="9525" marT="9525" marB="0" anchor="ctr"/>
                </a:tc>
                <a:tc>
                  <a:txBody>
                    <a:bodyPr/>
                    <a:lstStyle/>
                    <a:p>
                      <a:pPr algn="ctr" fontAlgn="b"/>
                      <a:r>
                        <a:rPr lang="en-US" sz="1800" b="0" i="0" u="none" strike="noStrike" dirty="0">
                          <a:solidFill>
                            <a:srgbClr val="000000"/>
                          </a:solidFill>
                          <a:effectLst/>
                          <a:latin typeface="Calibri"/>
                        </a:rPr>
                        <a:t>2</a:t>
                      </a:r>
                    </a:p>
                  </a:txBody>
                  <a:tcPr marL="9525" marR="9525" marT="9525" marB="0" anchor="ctr"/>
                </a:tc>
                <a:tc>
                  <a:txBody>
                    <a:bodyPr/>
                    <a:lstStyle/>
                    <a:p>
                      <a:pPr algn="ctr" fontAlgn="b"/>
                      <a:r>
                        <a:rPr lang="en-US" sz="1800" b="0" i="0" u="none" strike="noStrike" dirty="0">
                          <a:solidFill>
                            <a:srgbClr val="000000"/>
                          </a:solidFill>
                          <a:effectLst/>
                          <a:latin typeface="Calibri"/>
                        </a:rPr>
                        <a:t>1.8</a:t>
                      </a:r>
                    </a:p>
                  </a:txBody>
                  <a:tcPr marL="9525" marR="9525" marT="9525" marB="0" anchor="ctr"/>
                </a:tc>
                <a:extLst>
                  <a:ext uri="{0D108BD9-81ED-4DB2-BD59-A6C34878D82A}">
                    <a16:rowId xmlns:a16="http://schemas.microsoft.com/office/drawing/2014/main" val="10001"/>
                  </a:ext>
                </a:extLst>
              </a:tr>
              <a:tr h="381000">
                <a:tc>
                  <a:txBody>
                    <a:bodyPr/>
                    <a:lstStyle/>
                    <a:p>
                      <a:pPr algn="l" fontAlgn="t"/>
                      <a:r>
                        <a:rPr lang="en-US" sz="1800" b="0" i="0" u="none" strike="noStrike" dirty="0">
                          <a:solidFill>
                            <a:srgbClr val="000000"/>
                          </a:solidFill>
                          <a:effectLst/>
                          <a:latin typeface="Calibri"/>
                        </a:rPr>
                        <a:t>Construction</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4</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3.6</a:t>
                      </a:r>
                    </a:p>
                  </a:txBody>
                  <a:tcPr marL="9525" marR="9525" marT="9525" marB="0" anchor="ctr">
                    <a:noFill/>
                  </a:tcPr>
                </a:tc>
                <a:extLst>
                  <a:ext uri="{0D108BD9-81ED-4DB2-BD59-A6C34878D82A}">
                    <a16:rowId xmlns:a16="http://schemas.microsoft.com/office/drawing/2014/main" val="10002"/>
                  </a:ext>
                </a:extLst>
              </a:tr>
              <a:tr h="381000">
                <a:tc>
                  <a:txBody>
                    <a:bodyPr/>
                    <a:lstStyle/>
                    <a:p>
                      <a:pPr algn="l" fontAlgn="t"/>
                      <a:r>
                        <a:rPr lang="en-US" sz="1800" b="0" i="0" u="none" strike="noStrike" dirty="0">
                          <a:solidFill>
                            <a:srgbClr val="000000"/>
                          </a:solidFill>
                          <a:effectLst/>
                          <a:latin typeface="Calibri"/>
                        </a:rPr>
                        <a:t>Education, </a:t>
                      </a:r>
                      <a:r>
                        <a:rPr lang="en-US" sz="1800" b="0" i="0" u="none" strike="noStrike" dirty="0" smtClean="0">
                          <a:solidFill>
                            <a:srgbClr val="000000"/>
                          </a:solidFill>
                          <a:effectLst/>
                          <a:latin typeface="Calibri"/>
                        </a:rPr>
                        <a:t>pre-K, K-12,</a:t>
                      </a:r>
                      <a:r>
                        <a:rPr lang="en-US" sz="1800" b="0" i="0" u="none" strike="noStrike" baseline="0" dirty="0" smtClean="0">
                          <a:solidFill>
                            <a:srgbClr val="000000"/>
                          </a:solidFill>
                          <a:effectLst/>
                          <a:latin typeface="Calibri"/>
                        </a:rPr>
                        <a:t> &amp; </a:t>
                      </a:r>
                      <a:r>
                        <a:rPr lang="en-US" sz="1800" b="0" i="0" u="none" strike="noStrike" dirty="0" smtClean="0">
                          <a:solidFill>
                            <a:srgbClr val="000000"/>
                          </a:solidFill>
                          <a:effectLst/>
                          <a:latin typeface="Calibri"/>
                        </a:rPr>
                        <a:t>Higher</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dirty="0" smtClean="0">
                          <a:solidFill>
                            <a:srgbClr val="000000"/>
                          </a:solidFill>
                          <a:effectLst/>
                          <a:latin typeface="Calibri"/>
                        </a:rPr>
                        <a:t>33</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dirty="0" smtClean="0">
                          <a:solidFill>
                            <a:srgbClr val="000000"/>
                          </a:solidFill>
                          <a:effectLst/>
                          <a:latin typeface="Calibri"/>
                        </a:rPr>
                        <a:t>29.7</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81000">
                <a:tc>
                  <a:txBody>
                    <a:bodyPr/>
                    <a:lstStyle/>
                    <a:p>
                      <a:pPr algn="l" fontAlgn="t"/>
                      <a:r>
                        <a:rPr lang="en-US" sz="1800" b="0" i="0" u="none" strike="noStrike" dirty="0">
                          <a:solidFill>
                            <a:srgbClr val="000000"/>
                          </a:solidFill>
                          <a:effectLst/>
                          <a:latin typeface="Calibri"/>
                        </a:rPr>
                        <a:t>Financial </a:t>
                      </a:r>
                      <a:r>
                        <a:rPr lang="en-US" sz="1800" b="0" i="0" u="none" strike="noStrike" dirty="0" smtClean="0">
                          <a:solidFill>
                            <a:srgbClr val="000000"/>
                          </a:solidFill>
                          <a:effectLst/>
                          <a:latin typeface="Calibri"/>
                        </a:rPr>
                        <a:t>Activities </a:t>
                      </a:r>
                      <a:endParaRPr lang="en-US" sz="1800" b="0" i="0" u="none" strike="noStrike" dirty="0">
                        <a:solidFill>
                          <a:srgbClr val="000000"/>
                        </a:solidFill>
                        <a:effectLst/>
                        <a:latin typeface="Calibri"/>
                      </a:endParaRPr>
                    </a:p>
                  </a:txBody>
                  <a:tcPr marL="9525" marR="9525" marT="9525" marB="0" anchor="ctr">
                    <a:noFill/>
                  </a:tcPr>
                </a:tc>
                <a:tc>
                  <a:txBody>
                    <a:bodyPr/>
                    <a:lstStyle/>
                    <a:p>
                      <a:pPr algn="ctr" fontAlgn="b"/>
                      <a:r>
                        <a:rPr lang="en-US" sz="1800" b="0" i="0" u="none" strike="noStrike" dirty="0">
                          <a:solidFill>
                            <a:srgbClr val="000000"/>
                          </a:solidFill>
                          <a:effectLst/>
                          <a:latin typeface="Calibri"/>
                        </a:rPr>
                        <a:t>17</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15.3</a:t>
                      </a:r>
                    </a:p>
                  </a:txBody>
                  <a:tcPr marL="9525" marR="9525" marT="9525" marB="0" anchor="ctr">
                    <a:noFill/>
                  </a:tcPr>
                </a:tc>
                <a:extLst>
                  <a:ext uri="{0D108BD9-81ED-4DB2-BD59-A6C34878D82A}">
                    <a16:rowId xmlns:a16="http://schemas.microsoft.com/office/drawing/2014/main" val="10004"/>
                  </a:ext>
                </a:extLst>
              </a:tr>
              <a:tr h="381000">
                <a:tc>
                  <a:txBody>
                    <a:bodyPr/>
                    <a:lstStyle/>
                    <a:p>
                      <a:pPr algn="l" fontAlgn="t"/>
                      <a:r>
                        <a:rPr lang="en-US" sz="1800" b="0" i="0" u="none" strike="noStrike" dirty="0">
                          <a:solidFill>
                            <a:srgbClr val="000000"/>
                          </a:solidFill>
                          <a:effectLst/>
                          <a:latin typeface="Calibri"/>
                        </a:rPr>
                        <a:t>Government </a:t>
                      </a:r>
                      <a:r>
                        <a:rPr lang="en-US" sz="1800" b="0" i="0" u="none" strike="noStrike" dirty="0" smtClean="0">
                          <a:solidFill>
                            <a:srgbClr val="000000"/>
                          </a:solidFill>
                          <a:effectLst/>
                          <a:latin typeface="Calibri"/>
                        </a:rPr>
                        <a:t>Services</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a:solidFill>
                            <a:srgbClr val="000000"/>
                          </a:solidFill>
                          <a:effectLst/>
                          <a:latin typeface="Calibri"/>
                        </a:rPr>
                        <a:t>5</a:t>
                      </a:r>
                    </a:p>
                  </a:txBody>
                  <a:tcPr marL="9525" marR="9525" marT="9525" marB="0" anchor="ctr"/>
                </a:tc>
                <a:tc>
                  <a:txBody>
                    <a:bodyPr/>
                    <a:lstStyle/>
                    <a:p>
                      <a:pPr algn="ctr" fontAlgn="b"/>
                      <a:r>
                        <a:rPr lang="en-US" sz="1800" b="0" i="0" u="none" strike="noStrike" dirty="0">
                          <a:solidFill>
                            <a:srgbClr val="000000"/>
                          </a:solidFill>
                          <a:effectLst/>
                          <a:latin typeface="Calibri"/>
                        </a:rPr>
                        <a:t>4.5</a:t>
                      </a:r>
                    </a:p>
                  </a:txBody>
                  <a:tcPr marL="9525" marR="9525" marT="9525" marB="0" anchor="ctr"/>
                </a:tc>
                <a:extLst>
                  <a:ext uri="{0D108BD9-81ED-4DB2-BD59-A6C34878D82A}">
                    <a16:rowId xmlns:a16="http://schemas.microsoft.com/office/drawing/2014/main" val="10005"/>
                  </a:ext>
                </a:extLst>
              </a:tr>
              <a:tr h="381000">
                <a:tc>
                  <a:txBody>
                    <a:bodyPr/>
                    <a:lstStyle/>
                    <a:p>
                      <a:pPr algn="l" fontAlgn="t"/>
                      <a:r>
                        <a:rPr lang="en-US" sz="1800" b="0" i="0" u="none" strike="noStrike">
                          <a:solidFill>
                            <a:srgbClr val="000000"/>
                          </a:solidFill>
                          <a:effectLst/>
                          <a:latin typeface="Calibri"/>
                        </a:rPr>
                        <a:t>Information</a:t>
                      </a:r>
                    </a:p>
                  </a:txBody>
                  <a:tcPr marL="9525" marR="9525" marT="9525" marB="0" anchor="ctr">
                    <a:noFill/>
                  </a:tcPr>
                </a:tc>
                <a:tc>
                  <a:txBody>
                    <a:bodyPr/>
                    <a:lstStyle/>
                    <a:p>
                      <a:pPr algn="ctr" fontAlgn="b"/>
                      <a:r>
                        <a:rPr lang="en-US" sz="1800" b="0" i="0" u="none" strike="noStrike">
                          <a:solidFill>
                            <a:srgbClr val="000000"/>
                          </a:solidFill>
                          <a:effectLst/>
                          <a:latin typeface="Calibri"/>
                        </a:rPr>
                        <a:t>6</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5.4</a:t>
                      </a:r>
                    </a:p>
                  </a:txBody>
                  <a:tcPr marL="9525" marR="9525" marT="9525" marB="0" anchor="ctr">
                    <a:noFill/>
                  </a:tcPr>
                </a:tc>
                <a:extLst>
                  <a:ext uri="{0D108BD9-81ED-4DB2-BD59-A6C34878D82A}">
                    <a16:rowId xmlns:a16="http://schemas.microsoft.com/office/drawing/2014/main" val="10006"/>
                  </a:ext>
                </a:extLst>
              </a:tr>
              <a:tr h="381000">
                <a:tc>
                  <a:txBody>
                    <a:bodyPr/>
                    <a:lstStyle/>
                    <a:p>
                      <a:pPr algn="l" fontAlgn="t"/>
                      <a:r>
                        <a:rPr lang="en-US" sz="1800" b="0" i="0" u="none" strike="noStrike">
                          <a:solidFill>
                            <a:srgbClr val="000000"/>
                          </a:solidFill>
                          <a:effectLst/>
                          <a:latin typeface="Calibri"/>
                        </a:rPr>
                        <a:t>Leisure and Hospitality</a:t>
                      </a:r>
                    </a:p>
                  </a:txBody>
                  <a:tcPr marL="9525" marR="9525" marT="9525" marB="0" anchor="ctr"/>
                </a:tc>
                <a:tc>
                  <a:txBody>
                    <a:bodyPr/>
                    <a:lstStyle/>
                    <a:p>
                      <a:pPr algn="ctr" fontAlgn="b"/>
                      <a:r>
                        <a:rPr lang="en-US" sz="1800" b="0" i="0" u="none" strike="noStrike">
                          <a:solidFill>
                            <a:srgbClr val="000000"/>
                          </a:solidFill>
                          <a:effectLst/>
                          <a:latin typeface="Calibri"/>
                        </a:rPr>
                        <a:t>2</a:t>
                      </a:r>
                    </a:p>
                  </a:txBody>
                  <a:tcPr marL="9525" marR="9525" marT="9525" marB="0" anchor="ctr"/>
                </a:tc>
                <a:tc>
                  <a:txBody>
                    <a:bodyPr/>
                    <a:lstStyle/>
                    <a:p>
                      <a:pPr algn="ctr" fontAlgn="b"/>
                      <a:r>
                        <a:rPr lang="en-US" sz="1800" b="0" i="0" u="none" strike="noStrike" dirty="0">
                          <a:solidFill>
                            <a:srgbClr val="000000"/>
                          </a:solidFill>
                          <a:effectLst/>
                          <a:latin typeface="Calibri"/>
                        </a:rPr>
                        <a:t>1.8</a:t>
                      </a:r>
                    </a:p>
                  </a:txBody>
                  <a:tcPr marL="9525" marR="9525" marT="9525" marB="0" anchor="ctr"/>
                </a:tc>
                <a:extLst>
                  <a:ext uri="{0D108BD9-81ED-4DB2-BD59-A6C34878D82A}">
                    <a16:rowId xmlns:a16="http://schemas.microsoft.com/office/drawing/2014/main" val="10007"/>
                  </a:ext>
                </a:extLst>
              </a:tr>
              <a:tr h="381000">
                <a:tc>
                  <a:txBody>
                    <a:bodyPr/>
                    <a:lstStyle/>
                    <a:p>
                      <a:pPr algn="l" fontAlgn="t"/>
                      <a:r>
                        <a:rPr lang="en-US" sz="1800" b="0" i="0" u="none" strike="noStrike">
                          <a:solidFill>
                            <a:srgbClr val="000000"/>
                          </a:solidFill>
                          <a:effectLst/>
                          <a:latin typeface="Calibri"/>
                        </a:rPr>
                        <a:t>Manufacturing</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2</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1.8</a:t>
                      </a:r>
                    </a:p>
                  </a:txBody>
                  <a:tcPr marL="9525" marR="9525" marT="9525" marB="0" anchor="ctr">
                    <a:noFill/>
                  </a:tcPr>
                </a:tc>
                <a:extLst>
                  <a:ext uri="{0D108BD9-81ED-4DB2-BD59-A6C34878D82A}">
                    <a16:rowId xmlns:a16="http://schemas.microsoft.com/office/drawing/2014/main" val="10008"/>
                  </a:ext>
                </a:extLst>
              </a:tr>
              <a:tr h="457200">
                <a:tc>
                  <a:txBody>
                    <a:bodyPr/>
                    <a:lstStyle/>
                    <a:p>
                      <a:pPr algn="l" fontAlgn="t"/>
                      <a:r>
                        <a:rPr lang="en-US" sz="1800" b="0" i="0" u="none" strike="noStrike" dirty="0">
                          <a:solidFill>
                            <a:srgbClr val="000000"/>
                          </a:solidFill>
                          <a:effectLst/>
                          <a:latin typeface="Calibri"/>
                        </a:rPr>
                        <a:t>Mining, Quarrying, and Oil and </a:t>
                      </a:r>
                      <a:r>
                        <a:rPr lang="en-US" sz="1800" b="0" i="0" u="none" strike="noStrike" dirty="0" smtClean="0">
                          <a:solidFill>
                            <a:srgbClr val="000000"/>
                          </a:solidFill>
                          <a:effectLst/>
                          <a:latin typeface="Calibri"/>
                        </a:rPr>
                        <a:t>Gas</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dirty="0">
                          <a:solidFill>
                            <a:srgbClr val="000000"/>
                          </a:solidFill>
                          <a:effectLst/>
                          <a:latin typeface="Calibri"/>
                        </a:rPr>
                        <a:t>1</a:t>
                      </a:r>
                    </a:p>
                  </a:txBody>
                  <a:tcPr marL="9525" marR="9525" marT="9525" marB="0" anchor="ctr"/>
                </a:tc>
                <a:tc>
                  <a:txBody>
                    <a:bodyPr/>
                    <a:lstStyle/>
                    <a:p>
                      <a:pPr algn="ctr" fontAlgn="b"/>
                      <a:r>
                        <a:rPr lang="en-US" sz="1800" b="0" i="0" u="none" strike="noStrike" dirty="0">
                          <a:solidFill>
                            <a:srgbClr val="000000"/>
                          </a:solidFill>
                          <a:effectLst/>
                          <a:latin typeface="Calibri"/>
                        </a:rPr>
                        <a:t>0.9</a:t>
                      </a:r>
                    </a:p>
                  </a:txBody>
                  <a:tcPr marL="9525" marR="9525" marT="9525" marB="0" anchor="ctr"/>
                </a:tc>
                <a:extLst>
                  <a:ext uri="{0D108BD9-81ED-4DB2-BD59-A6C34878D82A}">
                    <a16:rowId xmlns:a16="http://schemas.microsoft.com/office/drawing/2014/main" val="10009"/>
                  </a:ext>
                </a:extLst>
              </a:tr>
              <a:tr h="381000">
                <a:tc>
                  <a:txBody>
                    <a:bodyPr/>
                    <a:lstStyle/>
                    <a:p>
                      <a:pPr algn="l" fontAlgn="t"/>
                      <a:r>
                        <a:rPr lang="en-US" sz="1800" b="0" i="0" u="none" strike="noStrike">
                          <a:solidFill>
                            <a:srgbClr val="000000"/>
                          </a:solidFill>
                          <a:effectLst/>
                          <a:latin typeface="Calibri"/>
                        </a:rPr>
                        <a:t>Other Services</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7</a:t>
                      </a:r>
                    </a:p>
                  </a:txBody>
                  <a:tcPr marL="9525" marR="9525" marT="9525" marB="0" anchor="ctr">
                    <a:noFill/>
                  </a:tcPr>
                </a:tc>
                <a:tc>
                  <a:txBody>
                    <a:bodyPr/>
                    <a:lstStyle/>
                    <a:p>
                      <a:pPr algn="ctr" fontAlgn="b"/>
                      <a:r>
                        <a:rPr lang="en-US" sz="1800" b="0" i="0" u="none" strike="noStrike" dirty="0">
                          <a:solidFill>
                            <a:srgbClr val="000000"/>
                          </a:solidFill>
                          <a:effectLst/>
                          <a:latin typeface="Calibri"/>
                        </a:rPr>
                        <a:t>6.3</a:t>
                      </a:r>
                    </a:p>
                  </a:txBody>
                  <a:tcPr marL="9525" marR="9525" marT="9525" marB="0" anchor="ctr">
                    <a:noFill/>
                  </a:tcPr>
                </a:tc>
                <a:extLst>
                  <a:ext uri="{0D108BD9-81ED-4DB2-BD59-A6C34878D82A}">
                    <a16:rowId xmlns:a16="http://schemas.microsoft.com/office/drawing/2014/main" val="10010"/>
                  </a:ext>
                </a:extLst>
              </a:tr>
              <a:tr h="381000">
                <a:tc>
                  <a:txBody>
                    <a:bodyPr/>
                    <a:lstStyle/>
                    <a:p>
                      <a:pPr algn="l" fontAlgn="t"/>
                      <a:r>
                        <a:rPr lang="en-US" sz="1800" b="0" i="0" u="none" strike="noStrike">
                          <a:solidFill>
                            <a:srgbClr val="000000"/>
                          </a:solidFill>
                          <a:effectLst/>
                          <a:latin typeface="Calibri"/>
                        </a:rPr>
                        <a:t>Professional and Business Services</a:t>
                      </a:r>
                    </a:p>
                  </a:txBody>
                  <a:tcPr marL="9525" marR="9525" marT="9525" marB="0" anchor="ctr"/>
                </a:tc>
                <a:tc>
                  <a:txBody>
                    <a:bodyPr/>
                    <a:lstStyle/>
                    <a:p>
                      <a:pPr algn="ctr" fontAlgn="b"/>
                      <a:r>
                        <a:rPr lang="en-US" sz="1800" b="0" i="0" u="none" strike="noStrike">
                          <a:solidFill>
                            <a:srgbClr val="000000"/>
                          </a:solidFill>
                          <a:effectLst/>
                          <a:latin typeface="Calibri"/>
                        </a:rPr>
                        <a:t>20</a:t>
                      </a:r>
                    </a:p>
                  </a:txBody>
                  <a:tcPr marL="9525" marR="9525" marT="9525" marB="0" anchor="ctr"/>
                </a:tc>
                <a:tc>
                  <a:txBody>
                    <a:bodyPr/>
                    <a:lstStyle/>
                    <a:p>
                      <a:pPr algn="ctr" fontAlgn="b"/>
                      <a:r>
                        <a:rPr lang="en-US" sz="1800" b="0" i="0" u="none" strike="noStrike" dirty="0">
                          <a:solidFill>
                            <a:srgbClr val="000000"/>
                          </a:solidFill>
                          <a:effectLst/>
                          <a:latin typeface="Calibri"/>
                        </a:rPr>
                        <a:t>18.0</a:t>
                      </a:r>
                    </a:p>
                  </a:txBody>
                  <a:tcPr marL="9525" marR="9525" marT="9525" marB="0" anchor="ctr"/>
                </a:tc>
                <a:extLst>
                  <a:ext uri="{0D108BD9-81ED-4DB2-BD59-A6C34878D82A}">
                    <a16:rowId xmlns:a16="http://schemas.microsoft.com/office/drawing/2014/main" val="10011"/>
                  </a:ext>
                </a:extLst>
              </a:tr>
              <a:tr h="381000">
                <a:tc>
                  <a:txBody>
                    <a:bodyPr/>
                    <a:lstStyle/>
                    <a:p>
                      <a:pPr algn="l" fontAlgn="t"/>
                      <a:r>
                        <a:rPr lang="en-US" sz="1800" b="0" i="0" u="none" strike="noStrike" dirty="0" smtClean="0">
                          <a:solidFill>
                            <a:srgbClr val="000000"/>
                          </a:solidFill>
                          <a:effectLst/>
                          <a:latin typeface="Calibri"/>
                        </a:rPr>
                        <a:t>Retail</a:t>
                      </a:r>
                      <a:r>
                        <a:rPr lang="en-US" sz="1800" b="0" i="0" u="none" strike="noStrike" baseline="0" dirty="0" smtClean="0">
                          <a:solidFill>
                            <a:srgbClr val="000000"/>
                          </a:solidFill>
                          <a:effectLst/>
                          <a:latin typeface="Calibri"/>
                        </a:rPr>
                        <a:t> Trade</a:t>
                      </a:r>
                      <a:endParaRPr lang="en-US" sz="1800" b="0" i="0" u="none" strike="noStrike" dirty="0">
                        <a:solidFill>
                          <a:srgbClr val="000000"/>
                        </a:solidFill>
                        <a:effectLst/>
                        <a:latin typeface="Calibri"/>
                      </a:endParaRPr>
                    </a:p>
                  </a:txBody>
                  <a:tcPr marL="9525" marR="9525" marT="9525" marB="0" anchor="ctr">
                    <a:noFill/>
                  </a:tcPr>
                </a:tc>
                <a:tc>
                  <a:txBody>
                    <a:bodyPr/>
                    <a:lstStyle/>
                    <a:p>
                      <a:pPr algn="ctr" fontAlgn="b"/>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9525" marR="9525" marT="9525" marB="0" anchor="ctr">
                    <a:noFill/>
                  </a:tcPr>
                </a:tc>
                <a:tc>
                  <a:txBody>
                    <a:bodyPr/>
                    <a:lstStyle/>
                    <a:p>
                      <a:pPr algn="ctr" fontAlgn="b"/>
                      <a:r>
                        <a:rPr lang="en-US" sz="1800" b="0" i="0" u="none" strike="noStrike" dirty="0" smtClean="0">
                          <a:solidFill>
                            <a:srgbClr val="000000"/>
                          </a:solidFill>
                          <a:effectLst/>
                          <a:latin typeface="Calibri"/>
                        </a:rPr>
                        <a:t>1.8</a:t>
                      </a:r>
                      <a:endParaRPr lang="en-US" sz="18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2"/>
                  </a:ext>
                </a:extLst>
              </a:tr>
              <a:tr h="381000">
                <a:tc>
                  <a:txBody>
                    <a:bodyPr/>
                    <a:lstStyle/>
                    <a:p>
                      <a:pPr algn="l" fontAlgn="t"/>
                      <a:r>
                        <a:rPr lang="en-US" sz="1800" b="0" i="0" u="none" strike="noStrike" dirty="0" smtClean="0">
                          <a:solidFill>
                            <a:srgbClr val="000000"/>
                          </a:solidFill>
                          <a:effectLst/>
                          <a:latin typeface="+mn-lt"/>
                        </a:rPr>
                        <a:t>Transportation and Warehousing</a:t>
                      </a:r>
                      <a:endParaRPr lang="en-US" sz="1800" b="0" i="0" u="none" strike="noStrike" dirty="0">
                        <a:solidFill>
                          <a:srgbClr val="000000"/>
                        </a:solidFill>
                        <a:effectLst/>
                        <a:latin typeface="+mn-lt"/>
                      </a:endParaRPr>
                    </a:p>
                  </a:txBody>
                  <a:tcPr marL="9525" marR="9525" marT="9525" marB="0" anchor="ctr"/>
                </a:tc>
                <a:tc>
                  <a:txBody>
                    <a:bodyPr/>
                    <a:lstStyle/>
                    <a:p>
                      <a:pPr algn="ctr" fontAlgn="b"/>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dirty="0" smtClean="0">
                          <a:solidFill>
                            <a:srgbClr val="000000"/>
                          </a:solidFill>
                          <a:effectLst/>
                          <a:latin typeface="Calibri"/>
                        </a:rPr>
                        <a:t>1.8</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3"/>
                  </a:ext>
                </a:extLst>
              </a:tr>
              <a:tr h="381000">
                <a:tc>
                  <a:txBody>
                    <a:bodyPr/>
                    <a:lstStyle/>
                    <a:p>
                      <a:pPr algn="l" fontAlgn="t"/>
                      <a:r>
                        <a:rPr lang="en-US" sz="1800" b="0" i="0" u="none" strike="noStrike" dirty="0" smtClean="0">
                          <a:solidFill>
                            <a:srgbClr val="000000"/>
                          </a:solidFill>
                          <a:effectLst/>
                          <a:latin typeface="Calibri"/>
                        </a:rPr>
                        <a:t>Utilities</a:t>
                      </a:r>
                      <a:endParaRPr lang="en-US" sz="1800" b="0" i="0" u="none" strike="noStrike" dirty="0">
                        <a:solidFill>
                          <a:srgbClr val="000000"/>
                        </a:solidFill>
                        <a:effectLst/>
                        <a:latin typeface="Calibri"/>
                      </a:endParaRPr>
                    </a:p>
                  </a:txBody>
                  <a:tcPr marL="9525" marR="9525" marT="9525" marB="0" anchor="ctr">
                    <a:noFill/>
                  </a:tcPr>
                </a:tc>
                <a:tc>
                  <a:txBody>
                    <a:bodyPr/>
                    <a:lstStyle/>
                    <a:p>
                      <a:pPr algn="ctr" fontAlgn="b"/>
                      <a:r>
                        <a:rPr lang="en-US"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9525" marR="9525" marT="9525" marB="0" anchor="ctr">
                    <a:noFill/>
                  </a:tcPr>
                </a:tc>
                <a:tc>
                  <a:txBody>
                    <a:bodyPr/>
                    <a:lstStyle/>
                    <a:p>
                      <a:pPr algn="ctr" fontAlgn="b"/>
                      <a:r>
                        <a:rPr lang="en-US" sz="1800" b="0" i="0" u="none" strike="noStrike" dirty="0" smtClean="0">
                          <a:solidFill>
                            <a:srgbClr val="000000"/>
                          </a:solidFill>
                          <a:effectLst/>
                          <a:latin typeface="Calibri"/>
                        </a:rPr>
                        <a:t>2.7</a:t>
                      </a:r>
                      <a:endParaRPr lang="en-US" sz="18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4"/>
                  </a:ext>
                </a:extLst>
              </a:tr>
              <a:tr h="381000">
                <a:tc>
                  <a:txBody>
                    <a:bodyPr/>
                    <a:lstStyle/>
                    <a:p>
                      <a:pPr algn="l" fontAlgn="t"/>
                      <a:r>
                        <a:rPr lang="en-US" sz="1800" b="0" i="0" u="none" strike="noStrike" dirty="0" smtClean="0">
                          <a:solidFill>
                            <a:srgbClr val="000000"/>
                          </a:solidFill>
                          <a:effectLst/>
                          <a:latin typeface="Calibri"/>
                        </a:rPr>
                        <a:t>Wholesale</a:t>
                      </a:r>
                      <a:r>
                        <a:rPr lang="en-US" sz="1800" b="0" i="0" u="none" strike="noStrike" baseline="0" dirty="0" smtClean="0">
                          <a:solidFill>
                            <a:srgbClr val="000000"/>
                          </a:solidFill>
                          <a:effectLst/>
                          <a:latin typeface="Calibri"/>
                        </a:rPr>
                        <a:t> Trade</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b="0" i="0" u="none" strike="noStrike" dirty="0" smtClean="0">
                          <a:solidFill>
                            <a:srgbClr val="000000"/>
                          </a:solidFill>
                          <a:effectLst/>
                          <a:latin typeface="Calibri"/>
                        </a:rPr>
                        <a:t>1.8</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7106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12356041"/>
              </p:ext>
            </p:extLst>
          </p:nvPr>
        </p:nvGraphicFramePr>
        <p:xfrm>
          <a:off x="0" y="381000"/>
          <a:ext cx="9144000" cy="574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7113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066800"/>
          </a:xfrm>
          <a:solidFill>
            <a:schemeClr val="bg1">
              <a:lumMod val="95000"/>
            </a:schemeClr>
          </a:solidFill>
          <a:ln>
            <a:solidFill>
              <a:schemeClr val="accent1">
                <a:lumMod val="75000"/>
              </a:schemeClr>
            </a:solidFill>
          </a:ln>
          <a:effectLst>
            <a:outerShdw blurRad="50800" dist="190500" dir="2700000" algn="tl" rotWithShape="0">
              <a:schemeClr val="tx1">
                <a:alpha val="25000"/>
              </a:schemeClr>
            </a:outerShdw>
          </a:effectLst>
        </p:spPr>
        <p:txBody>
          <a:bodyPr>
            <a:normAutofit fontScale="90000"/>
          </a:bodyPr>
          <a:lstStyle/>
          <a:p>
            <a:pPr algn="l"/>
            <a:r>
              <a:rPr lang="en-US" sz="3600" dirty="0" smtClean="0">
                <a:solidFill>
                  <a:schemeClr val="accent1">
                    <a:lumMod val="75000"/>
                  </a:schemeClr>
                </a:solidFill>
              </a:rPr>
              <a:t>Business &amp; Industry Focus Group Participants by City</a:t>
            </a:r>
            <a:endParaRPr lang="en-US" sz="36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346631"/>
              </p:ext>
            </p:extLst>
          </p:nvPr>
        </p:nvGraphicFramePr>
        <p:xfrm>
          <a:off x="1524000" y="1676400"/>
          <a:ext cx="5867400" cy="4800600"/>
        </p:xfrm>
        <a:graphic>
          <a:graphicData uri="http://schemas.openxmlformats.org/drawingml/2006/table">
            <a:tbl>
              <a:tblPr>
                <a:tableStyleId>{5C22544A-7EE6-4342-B048-85BDC9FD1C3A}</a:tableStyleId>
              </a:tblPr>
              <a:tblGrid>
                <a:gridCol w="2289104">
                  <a:extLst>
                    <a:ext uri="{9D8B030D-6E8A-4147-A177-3AD203B41FA5}">
                      <a16:colId xmlns:a16="http://schemas.microsoft.com/office/drawing/2014/main" val="20000"/>
                    </a:ext>
                  </a:extLst>
                </a:gridCol>
                <a:gridCol w="1867758">
                  <a:extLst>
                    <a:ext uri="{9D8B030D-6E8A-4147-A177-3AD203B41FA5}">
                      <a16:colId xmlns:a16="http://schemas.microsoft.com/office/drawing/2014/main" val="20001"/>
                    </a:ext>
                  </a:extLst>
                </a:gridCol>
                <a:gridCol w="1710538">
                  <a:extLst>
                    <a:ext uri="{9D8B030D-6E8A-4147-A177-3AD203B41FA5}">
                      <a16:colId xmlns:a16="http://schemas.microsoft.com/office/drawing/2014/main" val="20002"/>
                    </a:ext>
                  </a:extLst>
                </a:gridCol>
              </a:tblGrid>
              <a:tr h="342900">
                <a:tc>
                  <a:txBody>
                    <a:bodyPr/>
                    <a:lstStyle/>
                    <a:p>
                      <a:pPr algn="ctr" fontAlgn="b"/>
                      <a:r>
                        <a:rPr lang="en-US" sz="2000" u="none" strike="noStrike" dirty="0">
                          <a:solidFill>
                            <a:schemeClr val="bg1"/>
                          </a:solidFill>
                          <a:effectLst/>
                        </a:rPr>
                        <a:t>city</a:t>
                      </a:r>
                      <a:endParaRPr lang="en-US" sz="2000" b="0" i="0" u="none" strike="noStrike" dirty="0">
                        <a:solidFill>
                          <a:schemeClr val="bg1"/>
                        </a:solidFill>
                        <a:effectLst/>
                        <a:latin typeface="Calibri"/>
                      </a:endParaRPr>
                    </a:p>
                  </a:txBody>
                  <a:tcPr marL="9525" marR="9525" marT="9525" marB="0" anchor="b">
                    <a:solidFill>
                      <a:srgbClr val="7FA3CF"/>
                    </a:solidFill>
                  </a:tcPr>
                </a:tc>
                <a:tc>
                  <a:txBody>
                    <a:bodyPr/>
                    <a:lstStyle/>
                    <a:p>
                      <a:pPr algn="ctr" fontAlgn="b"/>
                      <a:r>
                        <a:rPr lang="en-US" sz="2000" u="none" strike="noStrike" dirty="0" smtClean="0">
                          <a:solidFill>
                            <a:schemeClr val="bg1"/>
                          </a:solidFill>
                          <a:effectLst/>
                        </a:rPr>
                        <a:t>number</a:t>
                      </a:r>
                      <a:endParaRPr lang="en-US" sz="2000" b="0" i="0" u="none" strike="noStrike" dirty="0">
                        <a:solidFill>
                          <a:schemeClr val="bg1"/>
                        </a:solidFill>
                        <a:effectLst/>
                        <a:latin typeface="Calibri"/>
                      </a:endParaRPr>
                    </a:p>
                  </a:txBody>
                  <a:tcPr marL="9525" marR="9525" marT="9525" marB="0" anchor="b">
                    <a:solidFill>
                      <a:srgbClr val="7FA3CF"/>
                    </a:solidFill>
                  </a:tcPr>
                </a:tc>
                <a:tc>
                  <a:txBody>
                    <a:bodyPr/>
                    <a:lstStyle/>
                    <a:p>
                      <a:pPr algn="ctr" fontAlgn="b"/>
                      <a:r>
                        <a:rPr lang="en-US" sz="2000" u="none" strike="noStrike" dirty="0" smtClean="0">
                          <a:solidFill>
                            <a:schemeClr val="bg1"/>
                          </a:solidFill>
                          <a:effectLst/>
                        </a:rPr>
                        <a:t>%</a:t>
                      </a:r>
                      <a:endParaRPr lang="en-US" sz="2000" b="0" i="0" u="none" strike="noStrike" dirty="0">
                        <a:solidFill>
                          <a:schemeClr val="bg1"/>
                        </a:solidFill>
                        <a:effectLst/>
                        <a:latin typeface="Calibri"/>
                      </a:endParaRPr>
                    </a:p>
                  </a:txBody>
                  <a:tcPr marL="9525" marR="9525" marT="9525" marB="0" anchor="b">
                    <a:solidFill>
                      <a:srgbClr val="7FA3CF"/>
                    </a:solidFill>
                  </a:tcPr>
                </a:tc>
                <a:extLst>
                  <a:ext uri="{0D108BD9-81ED-4DB2-BD59-A6C34878D82A}">
                    <a16:rowId xmlns:a16="http://schemas.microsoft.com/office/drawing/2014/main" val="10000"/>
                  </a:ext>
                </a:extLst>
              </a:tr>
              <a:tr h="342900">
                <a:tc>
                  <a:txBody>
                    <a:bodyPr/>
                    <a:lstStyle/>
                    <a:p>
                      <a:pPr algn="r" fontAlgn="t"/>
                      <a:r>
                        <a:rPr lang="en-US" sz="2000" u="none" strike="noStrike" dirty="0">
                          <a:effectLst/>
                        </a:rPr>
                        <a:t>Dodge City</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12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9.4</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42900">
                <a:tc>
                  <a:txBody>
                    <a:bodyPr/>
                    <a:lstStyle/>
                    <a:p>
                      <a:pPr algn="r" fontAlgn="t"/>
                      <a:r>
                        <a:rPr lang="en-US" sz="2000" u="none" strike="noStrike" dirty="0">
                          <a:effectLst/>
                        </a:rPr>
                        <a:t>Great Bend</a:t>
                      </a:r>
                      <a:endParaRPr lang="en-US" sz="2000" b="0" i="0" u="none" strike="noStrike" dirty="0">
                        <a:solidFill>
                          <a:srgbClr val="000000"/>
                        </a:solidFill>
                        <a:effectLst/>
                        <a:latin typeface="Calibri"/>
                      </a:endParaRPr>
                    </a:p>
                  </a:txBody>
                  <a:tcPr marL="9525" marR="9525" marT="9525" marB="0">
                    <a:noFill/>
                  </a:tcPr>
                </a:tc>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noFill/>
                  </a:tcPr>
                </a:tc>
                <a:tc>
                  <a:txBody>
                    <a:bodyPr/>
                    <a:lstStyle/>
                    <a:p>
                      <a:pPr algn="ctr" fontAlgn="b"/>
                      <a:r>
                        <a:rPr lang="en-US" sz="2000" u="none" strike="noStrike" dirty="0">
                          <a:effectLst/>
                        </a:rPr>
                        <a:t>6.3</a:t>
                      </a:r>
                      <a:endParaRPr lang="en-US" sz="20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0002"/>
                  </a:ext>
                </a:extLst>
              </a:tr>
              <a:tr h="342900">
                <a:tc>
                  <a:txBody>
                    <a:bodyPr/>
                    <a:lstStyle/>
                    <a:p>
                      <a:pPr algn="r" fontAlgn="t"/>
                      <a:r>
                        <a:rPr lang="en-US" sz="2000" u="none" strike="noStrike" dirty="0">
                          <a:effectLst/>
                        </a:rPr>
                        <a:t>Highland</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42900">
                <a:tc>
                  <a:txBody>
                    <a:bodyPr/>
                    <a:lstStyle/>
                    <a:p>
                      <a:pPr algn="r" fontAlgn="t"/>
                      <a:r>
                        <a:rPr lang="en-US" sz="2000" u="none" strike="noStrike" dirty="0">
                          <a:effectLst/>
                        </a:rPr>
                        <a:t>Hillsboro</a:t>
                      </a:r>
                      <a:endParaRPr lang="en-US" sz="2000" b="0" i="0" u="none" strike="noStrike" dirty="0">
                        <a:solidFill>
                          <a:srgbClr val="000000"/>
                        </a:solidFill>
                        <a:effectLst/>
                        <a:latin typeface="Calibri"/>
                      </a:endParaRPr>
                    </a:p>
                  </a:txBody>
                  <a:tcPr marL="9525" marR="9525" marT="9525" marB="0">
                    <a:noFill/>
                  </a:tcPr>
                </a:tc>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noFill/>
                  </a:tcPr>
                </a:tc>
                <a:tc>
                  <a:txBody>
                    <a:bodyPr/>
                    <a:lstStyle/>
                    <a:p>
                      <a:pPr algn="ctr" fontAlgn="b"/>
                      <a:r>
                        <a:rPr lang="en-US" sz="2000" u="none" strike="noStrike" dirty="0">
                          <a:effectLst/>
                        </a:rPr>
                        <a:t>.8</a:t>
                      </a:r>
                      <a:endParaRPr lang="en-US" sz="20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0004"/>
                  </a:ext>
                </a:extLst>
              </a:tr>
              <a:tr h="342900">
                <a:tc>
                  <a:txBody>
                    <a:bodyPr/>
                    <a:lstStyle/>
                    <a:p>
                      <a:pPr algn="r" fontAlgn="t"/>
                      <a:r>
                        <a:rPr lang="en-US" sz="2000" u="none" strike="noStrike" dirty="0">
                          <a:effectLst/>
                        </a:rPr>
                        <a:t>Kansas City</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1.6</a:t>
                      </a:r>
                      <a:endParaRPr lang="en-US"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42900">
                <a:tc>
                  <a:txBody>
                    <a:bodyPr/>
                    <a:lstStyle/>
                    <a:p>
                      <a:pPr algn="r" fontAlgn="t"/>
                      <a:r>
                        <a:rPr lang="en-US" sz="2000" u="none" strike="noStrike" dirty="0">
                          <a:effectLst/>
                        </a:rPr>
                        <a:t>Lawrence</a:t>
                      </a:r>
                      <a:endParaRPr lang="en-US" sz="2000" b="0" i="0" u="none" strike="noStrike" dirty="0">
                        <a:solidFill>
                          <a:srgbClr val="000000"/>
                        </a:solidFill>
                        <a:effectLst/>
                        <a:latin typeface="Calibri"/>
                      </a:endParaRPr>
                    </a:p>
                  </a:txBody>
                  <a:tcPr marL="9525" marR="9525" marT="9525" marB="0">
                    <a:noFill/>
                  </a:tcPr>
                </a:tc>
                <a:tc>
                  <a:txBody>
                    <a:bodyPr/>
                    <a:lstStyle/>
                    <a:p>
                      <a:pPr algn="ctr" fontAlgn="b"/>
                      <a:r>
                        <a:rPr lang="en-US" sz="2000" u="none" strike="noStrike" dirty="0">
                          <a:effectLst/>
                        </a:rPr>
                        <a:t>14</a:t>
                      </a:r>
                      <a:endParaRPr lang="en-US" sz="2000" b="0" i="0" u="none" strike="noStrike" dirty="0">
                        <a:solidFill>
                          <a:srgbClr val="000000"/>
                        </a:solidFill>
                        <a:effectLst/>
                        <a:latin typeface="Calibri"/>
                      </a:endParaRPr>
                    </a:p>
                  </a:txBody>
                  <a:tcPr marL="9525" marR="9525" marT="9525" marB="0" anchor="b">
                    <a:noFill/>
                  </a:tcPr>
                </a:tc>
                <a:tc>
                  <a:txBody>
                    <a:bodyPr/>
                    <a:lstStyle/>
                    <a:p>
                      <a:pPr algn="ctr" fontAlgn="b"/>
                      <a:r>
                        <a:rPr lang="en-US" sz="2000" u="none" strike="noStrike" dirty="0">
                          <a:effectLst/>
                        </a:rPr>
                        <a:t>11.0</a:t>
                      </a:r>
                      <a:endParaRPr lang="en-US" sz="20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0006"/>
                  </a:ext>
                </a:extLst>
              </a:tr>
              <a:tr h="342900">
                <a:tc>
                  <a:txBody>
                    <a:bodyPr/>
                    <a:lstStyle/>
                    <a:p>
                      <a:pPr algn="r" fontAlgn="t"/>
                      <a:r>
                        <a:rPr lang="en-US" sz="2000" u="none" strike="noStrike" dirty="0">
                          <a:effectLst/>
                        </a:rPr>
                        <a:t>Manhattan</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21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16.5</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42900">
                <a:tc>
                  <a:txBody>
                    <a:bodyPr/>
                    <a:lstStyle/>
                    <a:p>
                      <a:pPr algn="r" fontAlgn="t"/>
                      <a:r>
                        <a:rPr lang="en-US" sz="2000" u="none" strike="noStrike" dirty="0">
                          <a:effectLst/>
                        </a:rPr>
                        <a:t>McPherson</a:t>
                      </a:r>
                      <a:endParaRPr lang="en-US" sz="2000" b="0" i="0" u="none" strike="noStrike" dirty="0">
                        <a:solidFill>
                          <a:srgbClr val="000000"/>
                        </a:solidFill>
                        <a:effectLst/>
                        <a:latin typeface="Calibri"/>
                      </a:endParaRPr>
                    </a:p>
                  </a:txBody>
                  <a:tcPr marL="9525" marR="9525" marT="9525" marB="0">
                    <a:noFill/>
                  </a:tcPr>
                </a:tc>
                <a:tc>
                  <a:txBody>
                    <a:bodyPr/>
                    <a:lstStyle/>
                    <a:p>
                      <a:pPr algn="ctr" fontAlgn="b"/>
                      <a:r>
                        <a:rPr lang="en-US" sz="2000" u="none" strike="noStrike" dirty="0">
                          <a:effectLst/>
                        </a:rPr>
                        <a:t>18</a:t>
                      </a:r>
                      <a:endParaRPr lang="en-US" sz="2000" b="0" i="0" u="none" strike="noStrike" dirty="0">
                        <a:solidFill>
                          <a:srgbClr val="000000"/>
                        </a:solidFill>
                        <a:effectLst/>
                        <a:latin typeface="Calibri"/>
                      </a:endParaRPr>
                    </a:p>
                  </a:txBody>
                  <a:tcPr marL="9525" marR="9525" marT="9525" marB="0" anchor="b">
                    <a:noFill/>
                  </a:tcPr>
                </a:tc>
                <a:tc>
                  <a:txBody>
                    <a:bodyPr/>
                    <a:lstStyle/>
                    <a:p>
                      <a:pPr algn="ctr" fontAlgn="b"/>
                      <a:r>
                        <a:rPr lang="en-US" sz="2000" u="none" strike="noStrike" dirty="0">
                          <a:effectLst/>
                        </a:rPr>
                        <a:t>14.2</a:t>
                      </a:r>
                      <a:endParaRPr lang="en-US" sz="20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0008"/>
                  </a:ext>
                </a:extLst>
              </a:tr>
              <a:tr h="342900">
                <a:tc>
                  <a:txBody>
                    <a:bodyPr/>
                    <a:lstStyle/>
                    <a:p>
                      <a:pPr algn="r" fontAlgn="t"/>
                      <a:r>
                        <a:rPr lang="en-US" sz="2000" u="none" strike="noStrike" dirty="0">
                          <a:effectLst/>
                        </a:rPr>
                        <a:t>Pittsburg</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4.7</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42900">
                <a:tc>
                  <a:txBody>
                    <a:bodyPr/>
                    <a:lstStyle/>
                    <a:p>
                      <a:pPr algn="r" fontAlgn="t"/>
                      <a:r>
                        <a:rPr lang="en-US" sz="2000" u="none" strike="noStrike" dirty="0">
                          <a:effectLst/>
                        </a:rPr>
                        <a:t>Seneca</a:t>
                      </a:r>
                      <a:endParaRPr lang="en-US" sz="2000" b="0" i="0" u="none" strike="noStrike" dirty="0">
                        <a:solidFill>
                          <a:srgbClr val="000000"/>
                        </a:solidFill>
                        <a:effectLst/>
                        <a:latin typeface="Calibri"/>
                      </a:endParaRPr>
                    </a:p>
                  </a:txBody>
                  <a:tcPr marL="9525" marR="9525" marT="9525" marB="0">
                    <a:noFill/>
                  </a:tcPr>
                </a:tc>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noFill/>
                  </a:tcPr>
                </a:tc>
                <a:tc>
                  <a:txBody>
                    <a:bodyPr/>
                    <a:lstStyle/>
                    <a:p>
                      <a:pPr algn="ctr" fontAlgn="b"/>
                      <a:r>
                        <a:rPr lang="en-US" sz="2000" u="none" strike="noStrike" dirty="0">
                          <a:effectLst/>
                        </a:rPr>
                        <a:t>.8</a:t>
                      </a:r>
                      <a:endParaRPr lang="en-US" sz="20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0010"/>
                  </a:ext>
                </a:extLst>
              </a:tr>
              <a:tr h="342900">
                <a:tc>
                  <a:txBody>
                    <a:bodyPr/>
                    <a:lstStyle/>
                    <a:p>
                      <a:pPr algn="r" fontAlgn="t"/>
                      <a:r>
                        <a:rPr lang="en-US" sz="2000" u="none" strike="noStrike" dirty="0">
                          <a:effectLst/>
                        </a:rPr>
                        <a:t>Topeka</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6.3</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42900">
                <a:tc>
                  <a:txBody>
                    <a:bodyPr/>
                    <a:lstStyle/>
                    <a:p>
                      <a:pPr algn="r" fontAlgn="t"/>
                      <a:r>
                        <a:rPr lang="en-US" sz="2000" u="none" strike="noStrike" dirty="0">
                          <a:effectLst/>
                        </a:rPr>
                        <a:t>Wichita</a:t>
                      </a:r>
                      <a:endParaRPr lang="en-US" sz="2000" b="0" i="0" u="none" strike="noStrike" dirty="0">
                        <a:solidFill>
                          <a:srgbClr val="000000"/>
                        </a:solidFill>
                        <a:effectLst/>
                        <a:latin typeface="Calibri"/>
                      </a:endParaRPr>
                    </a:p>
                  </a:txBody>
                  <a:tcPr marL="9525" marR="9525" marT="9525" marB="0">
                    <a:noFill/>
                  </a:tcPr>
                </a:tc>
                <a:tc>
                  <a:txBody>
                    <a:bodyPr/>
                    <a:lstStyle/>
                    <a:p>
                      <a:pPr algn="ctr" fontAlgn="b"/>
                      <a:r>
                        <a:rPr lang="en-US" sz="2000" u="none" strike="noStrike">
                          <a:effectLst/>
                        </a:rPr>
                        <a:t>35</a:t>
                      </a:r>
                      <a:endParaRPr lang="en-US" sz="2000" b="0" i="0" u="none" strike="noStrike">
                        <a:solidFill>
                          <a:srgbClr val="000000"/>
                        </a:solidFill>
                        <a:effectLst/>
                        <a:latin typeface="Calibri"/>
                      </a:endParaRPr>
                    </a:p>
                  </a:txBody>
                  <a:tcPr marL="9525" marR="9525" marT="9525" marB="0" anchor="b">
                    <a:noFill/>
                  </a:tcPr>
                </a:tc>
                <a:tc>
                  <a:txBody>
                    <a:bodyPr/>
                    <a:lstStyle/>
                    <a:p>
                      <a:pPr algn="ctr" fontAlgn="b"/>
                      <a:r>
                        <a:rPr lang="en-US" sz="2000" u="none" strike="noStrike" dirty="0">
                          <a:effectLst/>
                        </a:rPr>
                        <a:t>27.6</a:t>
                      </a:r>
                      <a:endParaRPr lang="en-US" sz="20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0012"/>
                  </a:ext>
                </a:extLst>
              </a:tr>
              <a:tr h="342900">
                <a:tc>
                  <a:txBody>
                    <a:bodyPr/>
                    <a:lstStyle/>
                    <a:p>
                      <a:pPr algn="r" fontAlgn="t"/>
                      <a:r>
                        <a:rPr lang="en-US" sz="2000" u="none" strike="noStrike" dirty="0" smtClean="0">
                          <a:effectLst/>
                        </a:rPr>
                        <a:t>total:</a:t>
                      </a:r>
                      <a:endParaRPr lang="en-US" sz="2000" b="0" i="0" u="none" strike="noStrike" dirty="0">
                        <a:solidFill>
                          <a:srgbClr val="000000"/>
                        </a:solidFill>
                        <a:effectLst/>
                        <a:latin typeface="Calibri"/>
                      </a:endParaRPr>
                    </a:p>
                  </a:txBody>
                  <a:tcPr marL="9525" marR="9525" marT="9525" marB="0"/>
                </a:tc>
                <a:tc>
                  <a:txBody>
                    <a:bodyPr/>
                    <a:lstStyle/>
                    <a:p>
                      <a:pPr algn="ctr" fontAlgn="b"/>
                      <a:r>
                        <a:rPr lang="en-US" sz="2000" u="none" strike="noStrike" dirty="0">
                          <a:effectLst/>
                        </a:rPr>
                        <a:t>127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100.0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64018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066800"/>
          </a:xfrm>
          <a:solidFill>
            <a:schemeClr val="bg1">
              <a:lumMod val="95000"/>
            </a:schemeClr>
          </a:solidFill>
          <a:ln>
            <a:solidFill>
              <a:schemeClr val="accent1">
                <a:lumMod val="75000"/>
              </a:schemeClr>
            </a:solidFill>
          </a:ln>
          <a:effectLst>
            <a:outerShdw blurRad="50800" dist="190500" dir="2700000" algn="tl" rotWithShape="0">
              <a:schemeClr val="tx1">
                <a:alpha val="25000"/>
              </a:schemeClr>
            </a:outerShdw>
          </a:effectLst>
        </p:spPr>
        <p:txBody>
          <a:bodyPr>
            <a:normAutofit fontScale="90000"/>
          </a:bodyPr>
          <a:lstStyle/>
          <a:p>
            <a:pPr algn="l"/>
            <a:r>
              <a:rPr lang="en-US" sz="3600" dirty="0" smtClean="0">
                <a:solidFill>
                  <a:schemeClr val="accent1">
                    <a:lumMod val="75000"/>
                  </a:schemeClr>
                </a:solidFill>
              </a:rPr>
              <a:t>Business &amp; Industry Focus Group Participants by City</a:t>
            </a:r>
            <a:endParaRPr lang="en-US" sz="36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791638"/>
            <a:ext cx="8545685" cy="437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6284936"/>
            <a:ext cx="5868914" cy="369332"/>
          </a:xfrm>
          <a:prstGeom prst="rect">
            <a:avLst/>
          </a:prstGeom>
          <a:noFill/>
        </p:spPr>
        <p:txBody>
          <a:bodyPr wrap="none" rtlCol="0">
            <a:spAutoFit/>
          </a:bodyPr>
          <a:lstStyle/>
          <a:p>
            <a:r>
              <a:rPr lang="en-US" dirty="0" smtClean="0"/>
              <a:t>Each of the 127 participants are included in the percentages.</a:t>
            </a:r>
            <a:endParaRPr lang="en-US" dirty="0"/>
          </a:p>
        </p:txBody>
      </p:sp>
    </p:spTree>
    <p:extLst>
      <p:ext uri="{BB962C8B-B14F-4D97-AF65-F5344CB8AC3E}">
        <p14:creationId xmlns:p14="http://schemas.microsoft.com/office/powerpoint/2010/main" val="21263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066800"/>
          </a:xfrm>
          <a:solidFill>
            <a:schemeClr val="bg1">
              <a:lumMod val="95000"/>
            </a:schemeClr>
          </a:solidFill>
          <a:ln>
            <a:solidFill>
              <a:schemeClr val="accent1">
                <a:lumMod val="75000"/>
              </a:schemeClr>
            </a:solidFill>
          </a:ln>
          <a:effectLst>
            <a:outerShdw blurRad="50800" dist="190500" dir="2700000" algn="tl" rotWithShape="0">
              <a:schemeClr val="tx1">
                <a:alpha val="25000"/>
              </a:schemeClr>
            </a:outerShdw>
          </a:effectLst>
        </p:spPr>
        <p:txBody>
          <a:bodyPr>
            <a:normAutofit fontScale="90000"/>
          </a:bodyPr>
          <a:lstStyle/>
          <a:p>
            <a:pPr algn="l"/>
            <a:r>
              <a:rPr lang="en-US" sz="3600" dirty="0" smtClean="0">
                <a:solidFill>
                  <a:schemeClr val="accent1">
                    <a:lumMod val="75000"/>
                  </a:schemeClr>
                </a:solidFill>
              </a:rPr>
              <a:t>Business &amp; Industry Focus Groups by Organizational Size (number of employees)</a:t>
            </a:r>
            <a:endParaRPr lang="en-US" sz="36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820974"/>
              </p:ext>
            </p:extLst>
          </p:nvPr>
        </p:nvGraphicFramePr>
        <p:xfrm>
          <a:off x="1524000" y="1524000"/>
          <a:ext cx="6248400" cy="4495800"/>
        </p:xfrm>
        <a:graphic>
          <a:graphicData uri="http://schemas.openxmlformats.org/drawingml/2006/table">
            <a:tbl>
              <a:tblPr>
                <a:tableStyleId>{5C22544A-7EE6-4342-B048-85BDC9FD1C3A}</a:tableStyleId>
              </a:tblPr>
              <a:tblGrid>
                <a:gridCol w="2206630">
                  <a:extLst>
                    <a:ext uri="{9D8B030D-6E8A-4147-A177-3AD203B41FA5}">
                      <a16:colId xmlns:a16="http://schemas.microsoft.com/office/drawing/2014/main" val="20000"/>
                    </a:ext>
                  </a:extLst>
                </a:gridCol>
                <a:gridCol w="2560457">
                  <a:extLst>
                    <a:ext uri="{9D8B030D-6E8A-4147-A177-3AD203B41FA5}">
                      <a16:colId xmlns:a16="http://schemas.microsoft.com/office/drawing/2014/main" val="20001"/>
                    </a:ext>
                  </a:extLst>
                </a:gridCol>
                <a:gridCol w="1481313">
                  <a:extLst>
                    <a:ext uri="{9D8B030D-6E8A-4147-A177-3AD203B41FA5}">
                      <a16:colId xmlns:a16="http://schemas.microsoft.com/office/drawing/2014/main" val="20002"/>
                    </a:ext>
                  </a:extLst>
                </a:gridCol>
              </a:tblGrid>
              <a:tr h="1210968">
                <a:tc>
                  <a:txBody>
                    <a:bodyPr/>
                    <a:lstStyle/>
                    <a:p>
                      <a:pPr algn="ctr" fontAlgn="b"/>
                      <a:r>
                        <a:rPr lang="en-US" sz="2400" b="0" i="0" u="none" strike="noStrike" dirty="0">
                          <a:solidFill>
                            <a:schemeClr val="bg1"/>
                          </a:solidFill>
                          <a:effectLst/>
                          <a:latin typeface="Calibri"/>
                        </a:rPr>
                        <a:t>number of employees </a:t>
                      </a:r>
                    </a:p>
                  </a:txBody>
                  <a:tcPr marL="9525" marR="9525" marT="9525" marB="0" anchor="b">
                    <a:solidFill>
                      <a:srgbClr val="7FA3CF"/>
                    </a:solidFill>
                  </a:tcPr>
                </a:tc>
                <a:tc>
                  <a:txBody>
                    <a:bodyPr/>
                    <a:lstStyle/>
                    <a:p>
                      <a:pPr algn="ctr" fontAlgn="b"/>
                      <a:r>
                        <a:rPr lang="en-US" sz="2400" b="0" i="0" u="none" strike="noStrike" dirty="0">
                          <a:solidFill>
                            <a:schemeClr val="bg1"/>
                          </a:solidFill>
                          <a:effectLst/>
                          <a:latin typeface="Calibri"/>
                        </a:rPr>
                        <a:t>number of </a:t>
                      </a:r>
                      <a:r>
                        <a:rPr lang="en-US" sz="2400" b="0" i="0" u="none" strike="noStrike" dirty="0" smtClean="0">
                          <a:solidFill>
                            <a:schemeClr val="bg1"/>
                          </a:solidFill>
                          <a:effectLst/>
                          <a:latin typeface="Calibri"/>
                        </a:rPr>
                        <a:t>businesses </a:t>
                      </a:r>
                      <a:r>
                        <a:rPr lang="en-US" sz="2400" b="0" i="0" u="none" strike="noStrike" dirty="0">
                          <a:solidFill>
                            <a:schemeClr val="bg1"/>
                          </a:solidFill>
                          <a:effectLst/>
                          <a:latin typeface="Calibri"/>
                        </a:rPr>
                        <a:t>at this level</a:t>
                      </a:r>
                    </a:p>
                  </a:txBody>
                  <a:tcPr marL="9525" marR="9525" marT="9525" marB="0" anchor="b">
                    <a:solidFill>
                      <a:srgbClr val="7FA3CF"/>
                    </a:solidFill>
                  </a:tcPr>
                </a:tc>
                <a:tc>
                  <a:txBody>
                    <a:bodyPr/>
                    <a:lstStyle/>
                    <a:p>
                      <a:pPr algn="ctr" fontAlgn="b"/>
                      <a:r>
                        <a:rPr lang="en-US" sz="2400" b="0" i="0" u="none" strike="noStrike" dirty="0">
                          <a:solidFill>
                            <a:schemeClr val="bg1"/>
                          </a:solidFill>
                          <a:effectLst/>
                          <a:latin typeface="Calibri"/>
                        </a:rPr>
                        <a:t>%</a:t>
                      </a:r>
                    </a:p>
                  </a:txBody>
                  <a:tcPr marL="9525" marR="9525" marT="9525" marB="0" anchor="b">
                    <a:solidFill>
                      <a:srgbClr val="7FA3CF"/>
                    </a:solidFill>
                  </a:tcPr>
                </a:tc>
                <a:extLst>
                  <a:ext uri="{0D108BD9-81ED-4DB2-BD59-A6C34878D82A}">
                    <a16:rowId xmlns:a16="http://schemas.microsoft.com/office/drawing/2014/main" val="10000"/>
                  </a:ext>
                </a:extLst>
              </a:tr>
              <a:tr h="410604">
                <a:tc>
                  <a:txBody>
                    <a:bodyPr/>
                    <a:lstStyle/>
                    <a:p>
                      <a:pPr algn="ctr" fontAlgn="b"/>
                      <a:r>
                        <a:rPr lang="en-US" sz="2400" b="0" i="0" u="none" strike="noStrike">
                          <a:solidFill>
                            <a:srgbClr val="000000"/>
                          </a:solidFill>
                          <a:effectLst/>
                          <a:latin typeface="Calibri"/>
                        </a:rPr>
                        <a:t>0</a:t>
                      </a:r>
                    </a:p>
                  </a:txBody>
                  <a:tcPr marL="9525" marR="9525" marT="9525" marB="0" anchor="b"/>
                </a:tc>
                <a:tc>
                  <a:txBody>
                    <a:bodyPr/>
                    <a:lstStyle/>
                    <a:p>
                      <a:pPr algn="ctr" fontAlgn="b"/>
                      <a:r>
                        <a:rPr lang="en-US" sz="2400" b="0" i="0" u="none" strike="noStrike">
                          <a:solidFill>
                            <a:srgbClr val="000000"/>
                          </a:solidFill>
                          <a:effectLst/>
                          <a:latin typeface="Calibri"/>
                        </a:rPr>
                        <a:t>2</a:t>
                      </a:r>
                    </a:p>
                  </a:txBody>
                  <a:tcPr marL="9525" marR="9525" marT="9525" marB="0" anchor="b"/>
                </a:tc>
                <a:tc>
                  <a:txBody>
                    <a:bodyPr/>
                    <a:lstStyle/>
                    <a:p>
                      <a:pPr algn="ctr" fontAlgn="b"/>
                      <a:r>
                        <a:rPr lang="en-US" sz="2400" b="0" i="0" u="none" strike="noStrike" dirty="0">
                          <a:solidFill>
                            <a:srgbClr val="000000"/>
                          </a:solidFill>
                          <a:effectLst/>
                          <a:latin typeface="Calibri"/>
                        </a:rPr>
                        <a:t>1.8</a:t>
                      </a:r>
                    </a:p>
                  </a:txBody>
                  <a:tcPr marL="9525" marR="9525" marT="9525" marB="0" anchor="b"/>
                </a:tc>
                <a:extLst>
                  <a:ext uri="{0D108BD9-81ED-4DB2-BD59-A6C34878D82A}">
                    <a16:rowId xmlns:a16="http://schemas.microsoft.com/office/drawing/2014/main" val="10001"/>
                  </a:ext>
                </a:extLst>
              </a:tr>
              <a:tr h="410604">
                <a:tc>
                  <a:txBody>
                    <a:bodyPr/>
                    <a:lstStyle/>
                    <a:p>
                      <a:pPr algn="ctr" fontAlgn="b"/>
                      <a:r>
                        <a:rPr lang="en-US" sz="2400" b="0" i="0" u="none" strike="noStrike">
                          <a:solidFill>
                            <a:srgbClr val="000000"/>
                          </a:solidFill>
                          <a:effectLst/>
                          <a:latin typeface="Calibri"/>
                        </a:rPr>
                        <a:t>1  - 10</a:t>
                      </a:r>
                    </a:p>
                  </a:txBody>
                  <a:tcPr marL="9525" marR="9525" marT="9525" marB="0" anchor="b">
                    <a:noFill/>
                  </a:tcPr>
                </a:tc>
                <a:tc>
                  <a:txBody>
                    <a:bodyPr/>
                    <a:lstStyle/>
                    <a:p>
                      <a:pPr algn="ctr" fontAlgn="b"/>
                      <a:r>
                        <a:rPr lang="en-US" sz="2400" b="0" i="0" u="none" strike="noStrike">
                          <a:solidFill>
                            <a:srgbClr val="000000"/>
                          </a:solidFill>
                          <a:effectLst/>
                          <a:latin typeface="Calibri"/>
                        </a:rPr>
                        <a:t>28</a:t>
                      </a:r>
                    </a:p>
                  </a:txBody>
                  <a:tcPr marL="9525" marR="9525" marT="9525" marB="0" anchor="b">
                    <a:noFill/>
                  </a:tcPr>
                </a:tc>
                <a:tc>
                  <a:txBody>
                    <a:bodyPr/>
                    <a:lstStyle/>
                    <a:p>
                      <a:pPr algn="ctr" fontAlgn="b"/>
                      <a:r>
                        <a:rPr lang="en-US" sz="2400" b="0" i="0" u="none" strike="noStrike">
                          <a:solidFill>
                            <a:srgbClr val="000000"/>
                          </a:solidFill>
                          <a:effectLst/>
                          <a:latin typeface="Calibri"/>
                        </a:rPr>
                        <a:t>25.2</a:t>
                      </a:r>
                    </a:p>
                  </a:txBody>
                  <a:tcPr marL="9525" marR="9525" marT="9525" marB="0" anchor="b">
                    <a:noFill/>
                  </a:tcPr>
                </a:tc>
                <a:extLst>
                  <a:ext uri="{0D108BD9-81ED-4DB2-BD59-A6C34878D82A}">
                    <a16:rowId xmlns:a16="http://schemas.microsoft.com/office/drawing/2014/main" val="10002"/>
                  </a:ext>
                </a:extLst>
              </a:tr>
              <a:tr h="410604">
                <a:tc>
                  <a:txBody>
                    <a:bodyPr/>
                    <a:lstStyle/>
                    <a:p>
                      <a:pPr algn="ctr" fontAlgn="b"/>
                      <a:r>
                        <a:rPr lang="en-US" sz="2400" b="0" i="0" u="none" strike="noStrike">
                          <a:solidFill>
                            <a:srgbClr val="000000"/>
                          </a:solidFill>
                          <a:effectLst/>
                          <a:latin typeface="Calibri"/>
                        </a:rPr>
                        <a:t>11 - 50</a:t>
                      </a:r>
                    </a:p>
                  </a:txBody>
                  <a:tcPr marL="9525" marR="9525" marT="9525" marB="0" anchor="b"/>
                </a:tc>
                <a:tc>
                  <a:txBody>
                    <a:bodyPr/>
                    <a:lstStyle/>
                    <a:p>
                      <a:pPr algn="ctr" fontAlgn="b"/>
                      <a:r>
                        <a:rPr lang="en-US" sz="2400" b="0" i="0" u="none" strike="noStrike">
                          <a:solidFill>
                            <a:srgbClr val="000000"/>
                          </a:solidFill>
                          <a:effectLst/>
                          <a:latin typeface="Calibri"/>
                        </a:rPr>
                        <a:t>28</a:t>
                      </a:r>
                    </a:p>
                  </a:txBody>
                  <a:tcPr marL="9525" marR="9525" marT="9525" marB="0" anchor="b"/>
                </a:tc>
                <a:tc>
                  <a:txBody>
                    <a:bodyPr/>
                    <a:lstStyle/>
                    <a:p>
                      <a:pPr algn="ctr" fontAlgn="b"/>
                      <a:r>
                        <a:rPr lang="en-US" sz="2400" b="0" i="0" u="none" strike="noStrike">
                          <a:solidFill>
                            <a:srgbClr val="000000"/>
                          </a:solidFill>
                          <a:effectLst/>
                          <a:latin typeface="Calibri"/>
                        </a:rPr>
                        <a:t>25.2</a:t>
                      </a:r>
                    </a:p>
                  </a:txBody>
                  <a:tcPr marL="9525" marR="9525" marT="9525" marB="0" anchor="b"/>
                </a:tc>
                <a:extLst>
                  <a:ext uri="{0D108BD9-81ED-4DB2-BD59-A6C34878D82A}">
                    <a16:rowId xmlns:a16="http://schemas.microsoft.com/office/drawing/2014/main" val="10003"/>
                  </a:ext>
                </a:extLst>
              </a:tr>
              <a:tr h="410604">
                <a:tc>
                  <a:txBody>
                    <a:bodyPr/>
                    <a:lstStyle/>
                    <a:p>
                      <a:pPr algn="ctr" fontAlgn="b"/>
                      <a:r>
                        <a:rPr lang="en-US" sz="2400" b="0" i="0" u="none" strike="noStrike">
                          <a:solidFill>
                            <a:srgbClr val="000000"/>
                          </a:solidFill>
                          <a:effectLst/>
                          <a:latin typeface="Calibri"/>
                        </a:rPr>
                        <a:t>51 - 100</a:t>
                      </a:r>
                    </a:p>
                  </a:txBody>
                  <a:tcPr marL="9525" marR="9525" marT="9525" marB="0" anchor="b">
                    <a:noFill/>
                  </a:tcPr>
                </a:tc>
                <a:tc>
                  <a:txBody>
                    <a:bodyPr/>
                    <a:lstStyle/>
                    <a:p>
                      <a:pPr algn="ctr" fontAlgn="b"/>
                      <a:r>
                        <a:rPr lang="en-US" sz="2400" b="0" i="0" u="none" strike="noStrike">
                          <a:solidFill>
                            <a:srgbClr val="000000"/>
                          </a:solidFill>
                          <a:effectLst/>
                          <a:latin typeface="Calibri"/>
                        </a:rPr>
                        <a:t>8</a:t>
                      </a:r>
                    </a:p>
                  </a:txBody>
                  <a:tcPr marL="9525" marR="9525" marT="9525" marB="0" anchor="b">
                    <a:noFill/>
                  </a:tcPr>
                </a:tc>
                <a:tc>
                  <a:txBody>
                    <a:bodyPr/>
                    <a:lstStyle/>
                    <a:p>
                      <a:pPr algn="ctr" fontAlgn="b"/>
                      <a:r>
                        <a:rPr lang="en-US" sz="2400" b="0" i="0" u="none" strike="noStrike">
                          <a:solidFill>
                            <a:srgbClr val="000000"/>
                          </a:solidFill>
                          <a:effectLst/>
                          <a:latin typeface="Calibri"/>
                        </a:rPr>
                        <a:t>7.2</a:t>
                      </a:r>
                    </a:p>
                  </a:txBody>
                  <a:tcPr marL="9525" marR="9525" marT="9525" marB="0" anchor="b">
                    <a:noFill/>
                  </a:tcPr>
                </a:tc>
                <a:extLst>
                  <a:ext uri="{0D108BD9-81ED-4DB2-BD59-A6C34878D82A}">
                    <a16:rowId xmlns:a16="http://schemas.microsoft.com/office/drawing/2014/main" val="10004"/>
                  </a:ext>
                </a:extLst>
              </a:tr>
              <a:tr h="410604">
                <a:tc>
                  <a:txBody>
                    <a:bodyPr/>
                    <a:lstStyle/>
                    <a:p>
                      <a:pPr algn="ctr" fontAlgn="b"/>
                      <a:r>
                        <a:rPr lang="en-US" sz="2400" b="0" i="0" u="none" strike="noStrike">
                          <a:solidFill>
                            <a:srgbClr val="000000"/>
                          </a:solidFill>
                          <a:effectLst/>
                          <a:latin typeface="Calibri"/>
                        </a:rPr>
                        <a:t>101 - 150</a:t>
                      </a:r>
                    </a:p>
                  </a:txBody>
                  <a:tcPr marL="9525" marR="9525" marT="9525" marB="0" anchor="b"/>
                </a:tc>
                <a:tc>
                  <a:txBody>
                    <a:bodyPr/>
                    <a:lstStyle/>
                    <a:p>
                      <a:pPr algn="ctr" fontAlgn="b"/>
                      <a:r>
                        <a:rPr lang="en-US" sz="2400" b="0" i="0" u="none" strike="noStrike">
                          <a:solidFill>
                            <a:srgbClr val="000000"/>
                          </a:solidFill>
                          <a:effectLst/>
                          <a:latin typeface="Calibri"/>
                        </a:rPr>
                        <a:t>6</a:t>
                      </a:r>
                    </a:p>
                  </a:txBody>
                  <a:tcPr marL="9525" marR="9525" marT="9525" marB="0" anchor="b"/>
                </a:tc>
                <a:tc>
                  <a:txBody>
                    <a:bodyPr/>
                    <a:lstStyle/>
                    <a:p>
                      <a:pPr algn="ctr" fontAlgn="b"/>
                      <a:r>
                        <a:rPr lang="en-US" sz="2400" b="0" i="0" u="none" strike="noStrike">
                          <a:solidFill>
                            <a:srgbClr val="000000"/>
                          </a:solidFill>
                          <a:effectLst/>
                          <a:latin typeface="Calibri"/>
                        </a:rPr>
                        <a:t>5.4</a:t>
                      </a:r>
                    </a:p>
                  </a:txBody>
                  <a:tcPr marL="9525" marR="9525" marT="9525" marB="0" anchor="b"/>
                </a:tc>
                <a:extLst>
                  <a:ext uri="{0D108BD9-81ED-4DB2-BD59-A6C34878D82A}">
                    <a16:rowId xmlns:a16="http://schemas.microsoft.com/office/drawing/2014/main" val="10005"/>
                  </a:ext>
                </a:extLst>
              </a:tr>
              <a:tr h="410604">
                <a:tc>
                  <a:txBody>
                    <a:bodyPr/>
                    <a:lstStyle/>
                    <a:p>
                      <a:pPr algn="ctr" fontAlgn="b"/>
                      <a:r>
                        <a:rPr lang="en-US" sz="2400" b="0" i="0" u="none" strike="noStrike">
                          <a:solidFill>
                            <a:srgbClr val="000000"/>
                          </a:solidFill>
                          <a:effectLst/>
                          <a:latin typeface="Calibri"/>
                        </a:rPr>
                        <a:t>151 - 200</a:t>
                      </a:r>
                    </a:p>
                  </a:txBody>
                  <a:tcPr marL="9525" marR="9525" marT="9525" marB="0" anchor="b">
                    <a:noFill/>
                  </a:tcPr>
                </a:tc>
                <a:tc>
                  <a:txBody>
                    <a:bodyPr/>
                    <a:lstStyle/>
                    <a:p>
                      <a:pPr algn="ctr" fontAlgn="b"/>
                      <a:r>
                        <a:rPr lang="en-US" sz="2400" b="0" i="0" u="none" strike="noStrike">
                          <a:solidFill>
                            <a:srgbClr val="000000"/>
                          </a:solidFill>
                          <a:effectLst/>
                          <a:latin typeface="Calibri"/>
                        </a:rPr>
                        <a:t>6</a:t>
                      </a:r>
                    </a:p>
                  </a:txBody>
                  <a:tcPr marL="9525" marR="9525" marT="9525" marB="0" anchor="b">
                    <a:noFill/>
                  </a:tcPr>
                </a:tc>
                <a:tc>
                  <a:txBody>
                    <a:bodyPr/>
                    <a:lstStyle/>
                    <a:p>
                      <a:pPr algn="ctr" fontAlgn="b"/>
                      <a:r>
                        <a:rPr lang="en-US" sz="2400" b="0" i="0" u="none" strike="noStrike">
                          <a:solidFill>
                            <a:srgbClr val="000000"/>
                          </a:solidFill>
                          <a:effectLst/>
                          <a:latin typeface="Calibri"/>
                        </a:rPr>
                        <a:t>5.4</a:t>
                      </a:r>
                    </a:p>
                  </a:txBody>
                  <a:tcPr marL="9525" marR="9525" marT="9525" marB="0" anchor="b">
                    <a:noFill/>
                  </a:tcPr>
                </a:tc>
                <a:extLst>
                  <a:ext uri="{0D108BD9-81ED-4DB2-BD59-A6C34878D82A}">
                    <a16:rowId xmlns:a16="http://schemas.microsoft.com/office/drawing/2014/main" val="10006"/>
                  </a:ext>
                </a:extLst>
              </a:tr>
              <a:tr h="410604">
                <a:tc>
                  <a:txBody>
                    <a:bodyPr/>
                    <a:lstStyle/>
                    <a:p>
                      <a:pPr algn="ctr" fontAlgn="b"/>
                      <a:r>
                        <a:rPr lang="en-US" sz="2400" b="0" i="0" u="none" strike="noStrike">
                          <a:solidFill>
                            <a:srgbClr val="000000"/>
                          </a:solidFill>
                          <a:effectLst/>
                          <a:latin typeface="Calibri"/>
                        </a:rPr>
                        <a:t>201 - 500</a:t>
                      </a:r>
                    </a:p>
                  </a:txBody>
                  <a:tcPr marL="9525" marR="9525" marT="9525" marB="0" anchor="b"/>
                </a:tc>
                <a:tc>
                  <a:txBody>
                    <a:bodyPr/>
                    <a:lstStyle/>
                    <a:p>
                      <a:pPr algn="ctr" fontAlgn="b"/>
                      <a:r>
                        <a:rPr lang="en-US" sz="2400" b="0" i="0" u="none" strike="noStrike">
                          <a:solidFill>
                            <a:srgbClr val="000000"/>
                          </a:solidFill>
                          <a:effectLst/>
                          <a:latin typeface="Calibri"/>
                        </a:rPr>
                        <a:t>14</a:t>
                      </a:r>
                    </a:p>
                  </a:txBody>
                  <a:tcPr marL="9525" marR="9525" marT="9525" marB="0" anchor="b"/>
                </a:tc>
                <a:tc>
                  <a:txBody>
                    <a:bodyPr/>
                    <a:lstStyle/>
                    <a:p>
                      <a:pPr algn="ctr" fontAlgn="b"/>
                      <a:r>
                        <a:rPr lang="en-US" sz="2400" b="0" i="0" u="none" strike="noStrike">
                          <a:solidFill>
                            <a:srgbClr val="000000"/>
                          </a:solidFill>
                          <a:effectLst/>
                          <a:latin typeface="Calibri"/>
                        </a:rPr>
                        <a:t>12.6</a:t>
                      </a:r>
                    </a:p>
                  </a:txBody>
                  <a:tcPr marL="9525" marR="9525" marT="9525" marB="0" anchor="b"/>
                </a:tc>
                <a:extLst>
                  <a:ext uri="{0D108BD9-81ED-4DB2-BD59-A6C34878D82A}">
                    <a16:rowId xmlns:a16="http://schemas.microsoft.com/office/drawing/2014/main" val="10007"/>
                  </a:ext>
                </a:extLst>
              </a:tr>
              <a:tr h="410604">
                <a:tc>
                  <a:txBody>
                    <a:bodyPr/>
                    <a:lstStyle/>
                    <a:p>
                      <a:pPr algn="ctr" fontAlgn="b"/>
                      <a:r>
                        <a:rPr lang="en-US" sz="2400" b="0" i="0" u="none" strike="noStrike">
                          <a:solidFill>
                            <a:srgbClr val="000000"/>
                          </a:solidFill>
                          <a:effectLst/>
                          <a:latin typeface="Calibri"/>
                        </a:rPr>
                        <a:t>&gt; 500</a:t>
                      </a:r>
                    </a:p>
                  </a:txBody>
                  <a:tcPr marL="9525" marR="9525" marT="9525" marB="0" anchor="b">
                    <a:noFill/>
                  </a:tcPr>
                </a:tc>
                <a:tc>
                  <a:txBody>
                    <a:bodyPr/>
                    <a:lstStyle/>
                    <a:p>
                      <a:pPr algn="ctr" fontAlgn="b"/>
                      <a:r>
                        <a:rPr lang="en-US" sz="2400" b="0" i="0" u="none" strike="noStrike">
                          <a:solidFill>
                            <a:srgbClr val="000000"/>
                          </a:solidFill>
                          <a:effectLst/>
                          <a:latin typeface="Calibri"/>
                        </a:rPr>
                        <a:t>19</a:t>
                      </a:r>
                    </a:p>
                  </a:txBody>
                  <a:tcPr marL="9525" marR="9525" marT="9525" marB="0" anchor="b">
                    <a:noFill/>
                  </a:tcPr>
                </a:tc>
                <a:tc>
                  <a:txBody>
                    <a:bodyPr/>
                    <a:lstStyle/>
                    <a:p>
                      <a:pPr algn="ctr" fontAlgn="b"/>
                      <a:r>
                        <a:rPr lang="en-US" sz="2400" b="0" i="0" u="none" strike="noStrike" dirty="0">
                          <a:solidFill>
                            <a:srgbClr val="000000"/>
                          </a:solidFill>
                          <a:effectLst/>
                          <a:latin typeface="Calibri"/>
                        </a:rPr>
                        <a:t>17.1</a:t>
                      </a:r>
                    </a:p>
                  </a:txBody>
                  <a:tcPr marL="9525" marR="9525" marT="9525" marB="0" anchor="b">
                    <a:noFill/>
                  </a:tcPr>
                </a:tc>
                <a:extLst>
                  <a:ext uri="{0D108BD9-81ED-4DB2-BD59-A6C34878D82A}">
                    <a16:rowId xmlns:a16="http://schemas.microsoft.com/office/drawing/2014/main" val="10008"/>
                  </a:ext>
                </a:extLst>
              </a:tr>
            </a:tbl>
          </a:graphicData>
        </a:graphic>
      </p:graphicFrame>
      <p:sp>
        <p:nvSpPr>
          <p:cNvPr id="3" name="TextBox 2"/>
          <p:cNvSpPr txBox="1"/>
          <p:nvPr/>
        </p:nvSpPr>
        <p:spPr>
          <a:xfrm>
            <a:off x="533400" y="6248400"/>
            <a:ext cx="7891456" cy="369332"/>
          </a:xfrm>
          <a:prstGeom prst="rect">
            <a:avLst/>
          </a:prstGeom>
          <a:noFill/>
        </p:spPr>
        <p:txBody>
          <a:bodyPr wrap="none" rtlCol="0">
            <a:spAutoFit/>
          </a:bodyPr>
          <a:lstStyle/>
          <a:p>
            <a:r>
              <a:rPr lang="en-US" dirty="0" smtClean="0"/>
              <a:t>Each organization is counted only once, even if more than one employee attended.</a:t>
            </a:r>
            <a:endParaRPr lang="en-US" dirty="0"/>
          </a:p>
        </p:txBody>
      </p:sp>
    </p:spTree>
    <p:extLst>
      <p:ext uri="{BB962C8B-B14F-4D97-AF65-F5344CB8AC3E}">
        <p14:creationId xmlns:p14="http://schemas.microsoft.com/office/powerpoint/2010/main" val="2727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2590800" cy="6172200"/>
          </a:xfrm>
          <a:solidFill>
            <a:schemeClr val="bg1">
              <a:lumMod val="95000"/>
            </a:schemeClr>
          </a:solidFill>
          <a:ln>
            <a:solidFill>
              <a:schemeClr val="accent1">
                <a:lumMod val="75000"/>
              </a:schemeClr>
            </a:solidFill>
          </a:ln>
          <a:effectLst>
            <a:outerShdw blurRad="50800" dist="190500" dir="2700000" algn="tl" rotWithShape="0">
              <a:schemeClr val="tx1">
                <a:alpha val="25000"/>
              </a:schemeClr>
            </a:outerShdw>
          </a:effectLst>
        </p:spPr>
        <p:txBody>
          <a:bodyPr>
            <a:normAutofit fontScale="90000"/>
          </a:bodyPr>
          <a:lstStyle/>
          <a:p>
            <a:pPr algn="l"/>
            <a:r>
              <a:rPr lang="en-US" sz="2800" dirty="0" smtClean="0">
                <a:solidFill>
                  <a:schemeClr val="accent1">
                    <a:lumMod val="75000"/>
                  </a:schemeClr>
                </a:solidFill>
              </a:rPr>
              <a:t>Another way to look at the relative size of the participating businesses and organizations is with a bubble chart.</a:t>
            </a:r>
            <a:br>
              <a:rPr lang="en-US" sz="2800" dirty="0" smtClean="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2800" dirty="0" smtClean="0">
                <a:solidFill>
                  <a:schemeClr val="accent1">
                    <a:lumMod val="75000"/>
                  </a:schemeClr>
                </a:solidFill>
              </a:rPr>
              <a:t>The size of the bubbles indicate the number of employees, including those outside of Kansas.</a:t>
            </a:r>
            <a:endParaRPr lang="en-US" sz="2800" dirty="0">
              <a:solidFill>
                <a:schemeClr val="accent1">
                  <a:lumMod val="75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8600"/>
            <a:ext cx="4908550" cy="62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778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2390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i="1" dirty="0" smtClean="0">
                <a:solidFill>
                  <a:schemeClr val="accent1">
                    <a:lumMod val="75000"/>
                  </a:schemeClr>
                </a:solidFill>
              </a:rPr>
              <a:t>The themes and sub-themes become a </a:t>
            </a:r>
            <a:r>
              <a:rPr lang="en-US" sz="2800" i="1" dirty="0" smtClean="0">
                <a:solidFill>
                  <a:srgbClr val="960000"/>
                </a:solidFill>
              </a:rPr>
              <a:t>conceptual framework:</a:t>
            </a:r>
            <a:endParaRPr lang="en-US" sz="2800" i="1" dirty="0">
              <a:solidFill>
                <a:srgbClr val="96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7" y="1295400"/>
            <a:ext cx="911111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971800" y="1905000"/>
            <a:ext cx="5334000" cy="434340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i="1" dirty="0" smtClean="0">
                <a:solidFill>
                  <a:schemeClr val="accent1">
                    <a:lumMod val="75000"/>
                  </a:schemeClr>
                </a:solidFill>
              </a:rPr>
              <a:t>The number of times different focus groups mention the same themes can be compared.</a:t>
            </a:r>
            <a:br>
              <a:rPr lang="en-US" sz="2800" i="1" dirty="0" smtClean="0">
                <a:solidFill>
                  <a:schemeClr val="accent1">
                    <a:lumMod val="75000"/>
                  </a:schemeClr>
                </a:solidFill>
              </a:rPr>
            </a:br>
            <a:r>
              <a:rPr lang="en-US" sz="2800" i="1" dirty="0" smtClean="0">
                <a:solidFill>
                  <a:schemeClr val="accent1">
                    <a:lumMod val="75000"/>
                  </a:schemeClr>
                </a:solidFill>
              </a:rPr>
              <a:t/>
            </a:r>
            <a:br>
              <a:rPr lang="en-US" sz="2800" i="1" dirty="0" smtClean="0">
                <a:solidFill>
                  <a:schemeClr val="accent1">
                    <a:lumMod val="75000"/>
                  </a:schemeClr>
                </a:solidFill>
              </a:rPr>
            </a:br>
            <a:r>
              <a:rPr lang="en-US" sz="2800" i="1" dirty="0" smtClean="0">
                <a:solidFill>
                  <a:srgbClr val="960000"/>
                </a:solidFill>
              </a:rPr>
              <a:t>The more frequently different focus groups cite the same themes, the more socially or culturally predominant the theme.</a:t>
            </a:r>
            <a:endParaRPr lang="en-US" sz="2800" i="1" dirty="0">
              <a:solidFill>
                <a:srgbClr val="960000"/>
              </a:solidFill>
            </a:endParaRPr>
          </a:p>
        </p:txBody>
      </p:sp>
    </p:spTree>
    <p:extLst>
      <p:ext uri="{BB962C8B-B14F-4D97-AF65-F5344CB8AC3E}">
        <p14:creationId xmlns:p14="http://schemas.microsoft.com/office/powerpoint/2010/main" val="22610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325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The business and industry focal groups cited non-academic skills with greater frequency than the community groups:</a:t>
            </a:r>
            <a:endParaRPr lang="en-US" sz="2800" dirty="0">
              <a:solidFill>
                <a:schemeClr val="accent1">
                  <a:lumMod val="75000"/>
                </a:schemeClr>
              </a:solidFill>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1" y="3010473"/>
            <a:ext cx="6172199" cy="332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482" y="2083174"/>
            <a:ext cx="30861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3252507" y="2483504"/>
            <a:ext cx="2590800" cy="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455458" y="2483504"/>
            <a:ext cx="95250" cy="716896"/>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79125"/>
            <a:ext cx="19621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990600" y="2949949"/>
            <a:ext cx="533400" cy="0"/>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09675" y="2949949"/>
            <a:ext cx="314325" cy="402851"/>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953000"/>
            <a:ext cx="27432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flipH="1">
            <a:off x="6629400" y="4648200"/>
            <a:ext cx="152400" cy="304800"/>
          </a:xfrm>
          <a:prstGeom prst="line">
            <a:avLst/>
          </a:prstGeom>
          <a:ln w="25400">
            <a:solidFill>
              <a:srgbClr val="7BA249"/>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9402" y="2255325"/>
            <a:ext cx="20097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flipH="1">
            <a:off x="6934200" y="2841952"/>
            <a:ext cx="304800" cy="510848"/>
          </a:xfrm>
          <a:prstGeom prst="line">
            <a:avLst/>
          </a:prstGeom>
          <a:ln w="25400">
            <a:solidFill>
              <a:srgbClr val="E46C0D"/>
            </a:solidFill>
          </a:ln>
        </p:spPr>
        <p:style>
          <a:lnRef idx="1">
            <a:schemeClr val="accent1"/>
          </a:lnRef>
          <a:fillRef idx="0">
            <a:schemeClr val="accent1"/>
          </a:fillRef>
          <a:effectRef idx="0">
            <a:schemeClr val="accent1"/>
          </a:effectRef>
          <a:fontRef idx="minor">
            <a:schemeClr val="tx1"/>
          </a:fontRef>
        </p:style>
      </p:cxnSp>
      <p:pic>
        <p:nvPicPr>
          <p:cNvPr id="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9160" y="3805043"/>
            <a:ext cx="17430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6934200" y="4038600"/>
            <a:ext cx="304800" cy="76200"/>
          </a:xfrm>
          <a:prstGeom prst="line">
            <a:avLst/>
          </a:prstGeom>
          <a:ln w="25400">
            <a:solidFill>
              <a:srgbClr val="5A47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1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50"/>
                                        <p:tgtEl>
                                          <p:spTgt spid="1028"/>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par>
                                <p:cTn id="22" presetID="10" presetClass="entr" presetSubtype="0"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par>
                                <p:cTn id="30" presetID="10" presetClass="entr" presetSubtype="0" fill="hold" nodeType="withEffect">
                                  <p:stCondLst>
                                    <p:cond delay="25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5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250"/>
                                        <p:tgtEl>
                                          <p:spTgt spid="1030"/>
                                        </p:tgtEl>
                                      </p:cBhvr>
                                    </p:animEffect>
                                  </p:childTnLst>
                                </p:cTn>
                              </p:par>
                              <p:par>
                                <p:cTn id="38" presetID="10" presetClass="entr" presetSubtype="0" fill="hold"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50"/>
                                        <p:tgtEl>
                                          <p:spTgt spid="3"/>
                                        </p:tgtEl>
                                      </p:cBhvr>
                                    </p:animEffect>
                                  </p:childTnLst>
                                </p:cTn>
                              </p:par>
                              <p:par>
                                <p:cTn id="46" presetID="10" presetClass="entr" presetSubtype="0" fill="hold" nodeType="with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2667000"/>
            <a:ext cx="56292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Let’s go down a level and decompose academic skills:</a:t>
            </a:r>
            <a:endParaRPr lang="en-US" sz="2800" dirty="0">
              <a:solidFill>
                <a:schemeClr val="accent1">
                  <a:lumMod val="75000"/>
                </a:schemeClr>
              </a:solidFill>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52783" y="2819400"/>
            <a:ext cx="5581305" cy="308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441533" y="2514600"/>
            <a:ext cx="1079334" cy="0"/>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2514600"/>
            <a:ext cx="298533" cy="497531"/>
          </a:xfrm>
          <a:prstGeom prst="line">
            <a:avLst/>
          </a:prstGeom>
          <a:ln w="25400">
            <a:solidFill>
              <a:srgbClr val="960000"/>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1822450"/>
            <a:ext cx="16954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817" y="5943600"/>
            <a:ext cx="6599237"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3572" y="1846263"/>
            <a:ext cx="13239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134360" y="2286000"/>
            <a:ext cx="0" cy="271165"/>
          </a:xfrm>
          <a:prstGeom prst="line">
            <a:avLst/>
          </a:prstGeom>
          <a:ln w="25400">
            <a:solidFill>
              <a:srgbClr val="C1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38400" y="2434433"/>
            <a:ext cx="685800" cy="537368"/>
          </a:xfrm>
          <a:prstGeom prst="line">
            <a:avLst/>
          </a:prstGeom>
          <a:ln w="25400">
            <a:solidFill>
              <a:srgbClr val="C10000"/>
            </a:solidFill>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541" y="5869305"/>
            <a:ext cx="7189787"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3835398" y="3346119"/>
            <a:ext cx="0" cy="609600"/>
          </a:xfrm>
          <a:prstGeom prst="line">
            <a:avLst/>
          </a:prstGeom>
          <a:ln w="25400">
            <a:solidFill>
              <a:srgbClr val="FF737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885439" y="3650918"/>
            <a:ext cx="914400" cy="1"/>
          </a:xfrm>
          <a:prstGeom prst="line">
            <a:avLst/>
          </a:prstGeom>
          <a:ln w="25400">
            <a:solidFill>
              <a:srgbClr val="FF7373"/>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199" y="3141329"/>
            <a:ext cx="25050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426" y="5901359"/>
            <a:ext cx="7294563"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1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051"/>
                                        </p:tgtEl>
                                      </p:cBhvr>
                                    </p:animEffect>
                                    <p:set>
                                      <p:cBhvr>
                                        <p:cTn id="7" dur="1" fill="hold">
                                          <p:stCondLst>
                                            <p:cond delay="249"/>
                                          </p:stCondLst>
                                        </p:cTn>
                                        <p:tgtEl>
                                          <p:spTgt spid="20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5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250"/>
                                        <p:tgtEl>
                                          <p:spTgt spid="2052"/>
                                        </p:tgtEl>
                                      </p:cBhvr>
                                    </p:animEffect>
                                  </p:childTnLst>
                                </p:cTn>
                              </p:par>
                              <p:par>
                                <p:cTn id="20" presetID="10"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25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50"/>
                                        <p:tgtEl>
                                          <p:spTgt spid="6"/>
                                        </p:tgtEl>
                                      </p:cBhvr>
                                    </p:animEffect>
                                    <p:set>
                                      <p:cBhvr>
                                        <p:cTn id="27" dur="1" fill="hold">
                                          <p:stCondLst>
                                            <p:cond delay="249"/>
                                          </p:stCondLst>
                                        </p:cTn>
                                        <p:tgtEl>
                                          <p:spTgt spid="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50"/>
                                        <p:tgtEl>
                                          <p:spTgt spid="7"/>
                                        </p:tgtEl>
                                      </p:cBhvr>
                                    </p:animEffect>
                                    <p:set>
                                      <p:cBhvr>
                                        <p:cTn id="30" dur="1" fill="hold">
                                          <p:stCondLst>
                                            <p:cond delay="249"/>
                                          </p:stCondLst>
                                        </p:cTn>
                                        <p:tgtEl>
                                          <p:spTgt spid="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50"/>
                                        <p:tgtEl>
                                          <p:spTgt spid="2052"/>
                                        </p:tgtEl>
                                      </p:cBhvr>
                                    </p:animEffect>
                                    <p:set>
                                      <p:cBhvr>
                                        <p:cTn id="33" dur="1" fill="hold">
                                          <p:stCondLst>
                                            <p:cond delay="249"/>
                                          </p:stCondLst>
                                        </p:cTn>
                                        <p:tgtEl>
                                          <p:spTgt spid="205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50"/>
                                        <p:tgtEl>
                                          <p:spTgt spid="2053"/>
                                        </p:tgtEl>
                                      </p:cBhvr>
                                    </p:animEffect>
                                    <p:set>
                                      <p:cBhvr>
                                        <p:cTn id="36" dur="1" fill="hold">
                                          <p:stCondLst>
                                            <p:cond delay="249"/>
                                          </p:stCondLst>
                                        </p:cTn>
                                        <p:tgtEl>
                                          <p:spTgt spid="205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fade">
                                      <p:cBhvr>
                                        <p:cTn id="45" dur="250"/>
                                        <p:tgtEl>
                                          <p:spTgt spid="2054"/>
                                        </p:tgtEl>
                                      </p:cBhvr>
                                    </p:animEffect>
                                  </p:childTnLst>
                                </p:cTn>
                              </p:par>
                              <p:par>
                                <p:cTn id="46" presetID="10" presetClass="entr" presetSubtype="0" fill="hold" nodeType="withEffect">
                                  <p:stCondLst>
                                    <p:cond delay="0"/>
                                  </p:stCondLst>
                                  <p:childTnLst>
                                    <p:set>
                                      <p:cBhvr>
                                        <p:cTn id="47" dur="1" fill="hold">
                                          <p:stCondLst>
                                            <p:cond delay="0"/>
                                          </p:stCondLst>
                                        </p:cTn>
                                        <p:tgtEl>
                                          <p:spTgt spid="2055"/>
                                        </p:tgtEl>
                                        <p:attrNameLst>
                                          <p:attrName>style.visibility</p:attrName>
                                        </p:attrNameLst>
                                      </p:cBhvr>
                                      <p:to>
                                        <p:strVal val="visible"/>
                                      </p:to>
                                    </p:set>
                                    <p:animEffect transition="in" filter="fade">
                                      <p:cBhvr>
                                        <p:cTn id="48" dur="250"/>
                                        <p:tgtEl>
                                          <p:spTgt spid="205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50"/>
                                        <p:tgtEl>
                                          <p:spTgt spid="10"/>
                                        </p:tgtEl>
                                      </p:cBhvr>
                                    </p:animEffect>
                                    <p:set>
                                      <p:cBhvr>
                                        <p:cTn id="53" dur="1" fill="hold">
                                          <p:stCondLst>
                                            <p:cond delay="24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50"/>
                                        <p:tgtEl>
                                          <p:spTgt spid="11"/>
                                        </p:tgtEl>
                                      </p:cBhvr>
                                    </p:animEffect>
                                    <p:set>
                                      <p:cBhvr>
                                        <p:cTn id="56" dur="1" fill="hold">
                                          <p:stCondLst>
                                            <p:cond delay="24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50"/>
                                        <p:tgtEl>
                                          <p:spTgt spid="2054"/>
                                        </p:tgtEl>
                                      </p:cBhvr>
                                    </p:animEffect>
                                    <p:set>
                                      <p:cBhvr>
                                        <p:cTn id="59" dur="1" fill="hold">
                                          <p:stCondLst>
                                            <p:cond delay="249"/>
                                          </p:stCondLst>
                                        </p:cTn>
                                        <p:tgtEl>
                                          <p:spTgt spid="205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50"/>
                                        <p:tgtEl>
                                          <p:spTgt spid="2055"/>
                                        </p:tgtEl>
                                      </p:cBhvr>
                                    </p:animEffect>
                                    <p:set>
                                      <p:cBhvr>
                                        <p:cTn id="62" dur="1" fill="hold">
                                          <p:stCondLst>
                                            <p:cond delay="249"/>
                                          </p:stCondLst>
                                        </p:cTn>
                                        <p:tgtEl>
                                          <p:spTgt spid="2055"/>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childTnLst>
                                </p:cTn>
                              </p:par>
                              <p:par>
                                <p:cTn id="66" presetID="10"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5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2056"/>
                                        </p:tgtEl>
                                        <p:attrNameLst>
                                          <p:attrName>style.visibility</p:attrName>
                                        </p:attrNameLst>
                                      </p:cBhvr>
                                      <p:to>
                                        <p:strVal val="visible"/>
                                      </p:to>
                                    </p:set>
                                    <p:animEffect transition="in" filter="fade">
                                      <p:cBhvr>
                                        <p:cTn id="71" dur="250"/>
                                        <p:tgtEl>
                                          <p:spTgt spid="2056"/>
                                        </p:tgtEl>
                                      </p:cBhvr>
                                    </p:animEffect>
                                  </p:childTnLst>
                                </p:cTn>
                              </p:par>
                              <p:par>
                                <p:cTn id="72" presetID="10" presetClass="entr" presetSubtype="0" fill="hold" nodeType="withEffect">
                                  <p:stCondLst>
                                    <p:cond delay="0"/>
                                  </p:stCondLst>
                                  <p:childTnLst>
                                    <p:set>
                                      <p:cBhvr>
                                        <p:cTn id="73" dur="1" fill="hold">
                                          <p:stCondLst>
                                            <p:cond delay="0"/>
                                          </p:stCondLst>
                                        </p:cTn>
                                        <p:tgtEl>
                                          <p:spTgt spid="2057"/>
                                        </p:tgtEl>
                                        <p:attrNameLst>
                                          <p:attrName>style.visibility</p:attrName>
                                        </p:attrNameLst>
                                      </p:cBhvr>
                                      <p:to>
                                        <p:strVal val="visible"/>
                                      </p:to>
                                    </p:set>
                                    <p:animEffect transition="in" filter="fade">
                                      <p:cBhvr>
                                        <p:cTn id="74"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Now let’s disaggregate non-academic skills:</a:t>
            </a:r>
            <a:endParaRPr lang="en-US" sz="32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5628572" cy="31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482" y="1981200"/>
            <a:ext cx="30861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252507" y="2381530"/>
            <a:ext cx="2590800" cy="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455458" y="2381530"/>
            <a:ext cx="95250" cy="716896"/>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819400"/>
            <a:ext cx="56197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55" y="2514600"/>
            <a:ext cx="1995222" cy="226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514600"/>
            <a:ext cx="2085975" cy="246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1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50"/>
                                        <p:tgtEl>
                                          <p:spTgt spid="5"/>
                                        </p:tgtEl>
                                      </p:cBhvr>
                                    </p:animEffect>
                                    <p:set>
                                      <p:cBhvr>
                                        <p:cTn id="18" dur="1" fill="hold">
                                          <p:stCondLst>
                                            <p:cond delay="249"/>
                                          </p:stCondLst>
                                        </p:cTn>
                                        <p:tgtEl>
                                          <p:spTgt spid="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50"/>
                                        <p:tgtEl>
                                          <p:spTgt spid="7"/>
                                        </p:tgtEl>
                                      </p:cBhvr>
                                    </p:animEffect>
                                    <p:set>
                                      <p:cBhvr>
                                        <p:cTn id="21" dur="1" fill="hold">
                                          <p:stCondLst>
                                            <p:cond delay="249"/>
                                          </p:stCondLst>
                                        </p:cTn>
                                        <p:tgtEl>
                                          <p:spTgt spid="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50"/>
                                        <p:tgtEl>
                                          <p:spTgt spid="6"/>
                                        </p:tgtEl>
                                      </p:cBhvr>
                                    </p:animEffect>
                                    <p:set>
                                      <p:cBhvr>
                                        <p:cTn id="24" dur="1" fill="hold">
                                          <p:stCondLst>
                                            <p:cond delay="249"/>
                                          </p:stCondLst>
                                        </p:cTn>
                                        <p:tgtEl>
                                          <p:spTgt spid="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250"/>
                                        <p:tgtEl>
                                          <p:spTgt spid="3075"/>
                                        </p:tgtEl>
                                      </p:cBhvr>
                                    </p:animEffect>
                                  </p:childTnLst>
                                </p:cTn>
                              </p:par>
                              <p:par>
                                <p:cTn id="28" presetID="10" presetClass="entr" presetSubtype="0" fill="hold" nodeType="withEffect">
                                  <p:stCondLst>
                                    <p:cond delay="0"/>
                                  </p:stCondLst>
                                  <p:childTnLst>
                                    <p:set>
                                      <p:cBhvr>
                                        <p:cTn id="29" dur="1" fill="hold">
                                          <p:stCondLst>
                                            <p:cond delay="0"/>
                                          </p:stCondLst>
                                        </p:cTn>
                                        <p:tgtEl>
                                          <p:spTgt spid="3077"/>
                                        </p:tgtEl>
                                        <p:attrNameLst>
                                          <p:attrName>style.visibility</p:attrName>
                                        </p:attrNameLst>
                                      </p:cBhvr>
                                      <p:to>
                                        <p:strVal val="visible"/>
                                      </p:to>
                                    </p:set>
                                    <p:animEffect transition="in" filter="fade">
                                      <p:cBhvr>
                                        <p:cTn id="30" dur="250"/>
                                        <p:tgtEl>
                                          <p:spTgt spid="307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animEffect transition="in" filter="fade">
                                      <p:cBhvr>
                                        <p:cTn id="35" dur="25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Let’s disaggregate interpersonal skills:</a:t>
            </a:r>
            <a:endParaRPr lang="en-US" sz="3200" dirty="0">
              <a:solidFill>
                <a:schemeClr val="accent1">
                  <a:lumMod val="75000"/>
                </a:scheme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5885715" cy="363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667000"/>
            <a:ext cx="5857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2" y="2971800"/>
            <a:ext cx="21812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a:stCxn id="4105" idx="3"/>
          </p:cNvCxnSpPr>
          <p:nvPr/>
        </p:nvCxnSpPr>
        <p:spPr>
          <a:xfrm>
            <a:off x="2245677" y="3286125"/>
            <a:ext cx="409575" cy="0"/>
          </a:xfrm>
          <a:prstGeom prst="line">
            <a:avLst/>
          </a:prstGeom>
          <a:ln w="25400">
            <a:solidFill>
              <a:srgbClr val="960004"/>
            </a:solidFill>
          </a:ln>
        </p:spPr>
        <p:style>
          <a:lnRef idx="1">
            <a:schemeClr val="accent1"/>
          </a:lnRef>
          <a:fillRef idx="0">
            <a:schemeClr val="accent1"/>
          </a:fillRef>
          <a:effectRef idx="0">
            <a:schemeClr val="accent1"/>
          </a:effectRef>
          <a:fontRef idx="minor">
            <a:schemeClr val="tx1"/>
          </a:fontRef>
        </p:style>
      </p:cxnSp>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752600"/>
            <a:ext cx="23812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245677" y="2457450"/>
            <a:ext cx="1259523" cy="0"/>
          </a:xfrm>
          <a:prstGeom prst="line">
            <a:avLst/>
          </a:prstGeom>
          <a:ln w="25400">
            <a:solidFill>
              <a:srgbClr val="4274B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67025" y="2457450"/>
            <a:ext cx="333375" cy="514350"/>
          </a:xfrm>
          <a:prstGeom prst="line">
            <a:avLst/>
          </a:prstGeom>
          <a:ln w="25400">
            <a:solidFill>
              <a:srgbClr val="4274B0"/>
            </a:solidFill>
          </a:ln>
        </p:spPr>
        <p:style>
          <a:lnRef idx="1">
            <a:schemeClr val="accent1"/>
          </a:lnRef>
          <a:fillRef idx="0">
            <a:schemeClr val="accent1"/>
          </a:fillRef>
          <a:effectRef idx="0">
            <a:schemeClr val="accent1"/>
          </a:effectRef>
          <a:fontRef idx="minor">
            <a:schemeClr val="tx1"/>
          </a:fontRef>
        </p:style>
      </p:cxnSp>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7025" y="4343400"/>
            <a:ext cx="15240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352800" y="4167187"/>
            <a:ext cx="0" cy="176213"/>
          </a:xfrm>
          <a:prstGeom prst="line">
            <a:avLst/>
          </a:prstGeom>
          <a:ln w="25400">
            <a:solidFill>
              <a:srgbClr val="F2B800"/>
            </a:solidFill>
          </a:ln>
        </p:spPr>
        <p:style>
          <a:lnRef idx="1">
            <a:schemeClr val="accent1"/>
          </a:lnRef>
          <a:fillRef idx="0">
            <a:schemeClr val="accent1"/>
          </a:fillRef>
          <a:effectRef idx="0">
            <a:schemeClr val="accent1"/>
          </a:effectRef>
          <a:fontRef idx="minor">
            <a:schemeClr val="tx1"/>
          </a:fontRef>
        </p:style>
      </p:cxnSp>
      <p:pic>
        <p:nvPicPr>
          <p:cNvPr id="410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712" y="1856740"/>
            <a:ext cx="18954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3352800" y="2171065"/>
            <a:ext cx="1038225" cy="0"/>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429000" y="2171065"/>
            <a:ext cx="304800" cy="648335"/>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pic>
        <p:nvPicPr>
          <p:cNvPr id="410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7657" y="4424044"/>
            <a:ext cx="20764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3119120" y="4363084"/>
            <a:ext cx="1176337" cy="0"/>
          </a:xfrm>
          <a:prstGeom prst="line">
            <a:avLst/>
          </a:prstGeom>
          <a:ln w="25400">
            <a:solidFill>
              <a:srgbClr val="1C416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107" idx="0"/>
          </p:cNvCxnSpPr>
          <p:nvPr/>
        </p:nvCxnSpPr>
        <p:spPr>
          <a:xfrm>
            <a:off x="3429000" y="4167187"/>
            <a:ext cx="200025" cy="176213"/>
          </a:xfrm>
          <a:prstGeom prst="line">
            <a:avLst/>
          </a:prstGeom>
          <a:ln w="25400">
            <a:solidFill>
              <a:srgbClr val="1C416E"/>
            </a:solidFill>
          </a:ln>
        </p:spPr>
        <p:style>
          <a:lnRef idx="1">
            <a:schemeClr val="accent1"/>
          </a:lnRef>
          <a:fillRef idx="0">
            <a:schemeClr val="accent1"/>
          </a:fillRef>
          <a:effectRef idx="0">
            <a:schemeClr val="accent1"/>
          </a:effectRef>
          <a:fontRef idx="minor">
            <a:schemeClr val="tx1"/>
          </a:fontRef>
        </p:style>
      </p:cxnSp>
      <p:pic>
        <p:nvPicPr>
          <p:cNvPr id="4111"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9115" y="3137218"/>
            <a:ext cx="27051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flipH="1">
            <a:off x="3871912" y="3484880"/>
            <a:ext cx="428626" cy="0"/>
          </a:xfrm>
          <a:prstGeom prst="line">
            <a:avLst/>
          </a:prstGeom>
          <a:ln w="25400">
            <a:solidFill>
              <a:srgbClr val="B054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1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50"/>
                                        <p:tgtEl>
                                          <p:spTgt spid="4103"/>
                                        </p:tgtEl>
                                      </p:cBhvr>
                                    </p:animEffect>
                                  </p:childTnLst>
                                </p:cTn>
                              </p:par>
                              <p:par>
                                <p:cTn id="11" presetID="10" presetClass="entr" presetSubtype="0" fill="hold" nodeType="with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fade">
                                      <p:cBhvr>
                                        <p:cTn id="13" dur="250"/>
                                        <p:tgtEl>
                                          <p:spTgt spid="410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fade">
                                      <p:cBhvr>
                                        <p:cTn id="21" dur="250"/>
                                        <p:tgtEl>
                                          <p:spTgt spid="4106"/>
                                        </p:tgtEl>
                                      </p:cBhvr>
                                    </p:animEffect>
                                  </p:childTnLst>
                                </p:cTn>
                              </p:par>
                              <p:par>
                                <p:cTn id="22" presetID="10" presetClass="exit" presetSubtype="0" fill="hold" nodeType="withEffect">
                                  <p:stCondLst>
                                    <p:cond delay="0"/>
                                  </p:stCondLst>
                                  <p:childTnLst>
                                    <p:animEffect transition="out" filter="fade">
                                      <p:cBhvr>
                                        <p:cTn id="23" dur="250"/>
                                        <p:tgtEl>
                                          <p:spTgt spid="4105"/>
                                        </p:tgtEl>
                                      </p:cBhvr>
                                    </p:animEffect>
                                    <p:set>
                                      <p:cBhvr>
                                        <p:cTn id="24" dur="1" fill="hold">
                                          <p:stCondLst>
                                            <p:cond delay="249"/>
                                          </p:stCondLst>
                                        </p:cTn>
                                        <p:tgtEl>
                                          <p:spTgt spid="410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50"/>
                                        <p:tgtEl>
                                          <p:spTgt spid="5"/>
                                        </p:tgtEl>
                                      </p:cBhvr>
                                    </p:animEffect>
                                    <p:set>
                                      <p:cBhvr>
                                        <p:cTn id="27" dur="1" fill="hold">
                                          <p:stCondLst>
                                            <p:cond delay="249"/>
                                          </p:stCondLst>
                                        </p:cTn>
                                        <p:tgtEl>
                                          <p:spTgt spid="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7"/>
                                        </p:tgtEl>
                                        <p:attrNameLst>
                                          <p:attrName>style.visibility</p:attrName>
                                        </p:attrNameLst>
                                      </p:cBhvr>
                                      <p:to>
                                        <p:strVal val="visible"/>
                                      </p:to>
                                    </p:set>
                                    <p:animEffect transition="in" filter="fade">
                                      <p:cBhvr>
                                        <p:cTn id="38" dur="250"/>
                                        <p:tgtEl>
                                          <p:spTgt spid="4107"/>
                                        </p:tgtEl>
                                      </p:cBhvr>
                                    </p:animEffect>
                                  </p:childTnLst>
                                </p:cTn>
                              </p:par>
                              <p:par>
                                <p:cTn id="39" presetID="10" presetClass="exit" presetSubtype="0" fill="hold" nodeType="withEffect">
                                  <p:stCondLst>
                                    <p:cond delay="0"/>
                                  </p:stCondLst>
                                  <p:childTnLst>
                                    <p:animEffect transition="out" filter="fade">
                                      <p:cBhvr>
                                        <p:cTn id="40" dur="250"/>
                                        <p:tgtEl>
                                          <p:spTgt spid="7"/>
                                        </p:tgtEl>
                                      </p:cBhvr>
                                    </p:animEffect>
                                    <p:set>
                                      <p:cBhvr>
                                        <p:cTn id="41" dur="1" fill="hold">
                                          <p:stCondLst>
                                            <p:cond delay="24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4106"/>
                                        </p:tgtEl>
                                      </p:cBhvr>
                                    </p:animEffect>
                                    <p:set>
                                      <p:cBhvr>
                                        <p:cTn id="44" dur="1" fill="hold">
                                          <p:stCondLst>
                                            <p:cond delay="249"/>
                                          </p:stCondLst>
                                        </p:cTn>
                                        <p:tgtEl>
                                          <p:spTgt spid="410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50"/>
                                        <p:tgtEl>
                                          <p:spTgt spid="17"/>
                                        </p:tgtEl>
                                      </p:cBhvr>
                                    </p:animEffect>
                                    <p:set>
                                      <p:cBhvr>
                                        <p:cTn id="47" dur="1" fill="hold">
                                          <p:stCondLst>
                                            <p:cond delay="249"/>
                                          </p:stCondLst>
                                        </p:cTn>
                                        <p:tgtEl>
                                          <p:spTgt spid="1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108"/>
                                        </p:tgtEl>
                                        <p:attrNameLst>
                                          <p:attrName>style.visibility</p:attrName>
                                        </p:attrNameLst>
                                      </p:cBhvr>
                                      <p:to>
                                        <p:strVal val="visible"/>
                                      </p:to>
                                    </p:set>
                                    <p:animEffect transition="in" filter="fade">
                                      <p:cBhvr>
                                        <p:cTn id="55" dur="250"/>
                                        <p:tgtEl>
                                          <p:spTgt spid="4108"/>
                                        </p:tgtEl>
                                      </p:cBhvr>
                                    </p:animEffect>
                                  </p:childTnLst>
                                </p:cTn>
                              </p:par>
                              <p:par>
                                <p:cTn id="56" presetID="10" presetClass="exit" presetSubtype="0" fill="hold" nodeType="withEffect">
                                  <p:stCondLst>
                                    <p:cond delay="0"/>
                                  </p:stCondLst>
                                  <p:childTnLst>
                                    <p:animEffect transition="out" filter="fade">
                                      <p:cBhvr>
                                        <p:cTn id="57" dur="250"/>
                                        <p:tgtEl>
                                          <p:spTgt spid="4107"/>
                                        </p:tgtEl>
                                      </p:cBhvr>
                                    </p:animEffect>
                                    <p:set>
                                      <p:cBhvr>
                                        <p:cTn id="58" dur="1" fill="hold">
                                          <p:stCondLst>
                                            <p:cond delay="249"/>
                                          </p:stCondLst>
                                        </p:cTn>
                                        <p:tgtEl>
                                          <p:spTgt spid="410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50"/>
                                        <p:tgtEl>
                                          <p:spTgt spid="12"/>
                                        </p:tgtEl>
                                      </p:cBhvr>
                                    </p:animEffect>
                                    <p:set>
                                      <p:cBhvr>
                                        <p:cTn id="61" dur="1" fill="hold">
                                          <p:stCondLst>
                                            <p:cond delay="249"/>
                                          </p:stCondLst>
                                        </p:cTn>
                                        <p:tgtEl>
                                          <p:spTgt spid="12"/>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50"/>
                                        <p:tgtEl>
                                          <p:spTgt spid="16"/>
                                        </p:tgtEl>
                                      </p:cBhvr>
                                    </p:animEffect>
                                  </p:childTnLst>
                                </p:cTn>
                              </p:par>
                              <p:par>
                                <p:cTn id="65" presetID="1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5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50"/>
                                        <p:tgtEl>
                                          <p:spTgt spid="4108"/>
                                        </p:tgtEl>
                                      </p:cBhvr>
                                    </p:animEffect>
                                    <p:set>
                                      <p:cBhvr>
                                        <p:cTn id="72" dur="1" fill="hold">
                                          <p:stCondLst>
                                            <p:cond delay="249"/>
                                          </p:stCondLst>
                                        </p:cTn>
                                        <p:tgtEl>
                                          <p:spTgt spid="410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50"/>
                                        <p:tgtEl>
                                          <p:spTgt spid="29"/>
                                        </p:tgtEl>
                                      </p:cBhvr>
                                    </p:animEffect>
                                    <p:set>
                                      <p:cBhvr>
                                        <p:cTn id="75" dur="1" fill="hold">
                                          <p:stCondLst>
                                            <p:cond delay="249"/>
                                          </p:stCondLst>
                                        </p:cTn>
                                        <p:tgtEl>
                                          <p:spTgt spid="2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50"/>
                                        <p:tgtEl>
                                          <p:spTgt spid="16"/>
                                        </p:tgtEl>
                                      </p:cBhvr>
                                    </p:animEffect>
                                    <p:set>
                                      <p:cBhvr>
                                        <p:cTn id="78" dur="1" fill="hold">
                                          <p:stCondLst>
                                            <p:cond delay="249"/>
                                          </p:stCondLst>
                                        </p:cTn>
                                        <p:tgtEl>
                                          <p:spTgt spid="16"/>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4109"/>
                                        </p:tgtEl>
                                        <p:attrNameLst>
                                          <p:attrName>style.visibility</p:attrName>
                                        </p:attrNameLst>
                                      </p:cBhvr>
                                      <p:to>
                                        <p:strVal val="visible"/>
                                      </p:to>
                                    </p:set>
                                    <p:animEffect transition="in" filter="fade">
                                      <p:cBhvr>
                                        <p:cTn id="81" dur="250"/>
                                        <p:tgtEl>
                                          <p:spTgt spid="4109"/>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25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25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250"/>
                                        <p:tgtEl>
                                          <p:spTgt spid="4109"/>
                                        </p:tgtEl>
                                      </p:cBhvr>
                                    </p:animEffect>
                                    <p:set>
                                      <p:cBhvr>
                                        <p:cTn id="92" dur="1" fill="hold">
                                          <p:stCondLst>
                                            <p:cond delay="249"/>
                                          </p:stCondLst>
                                        </p:cTn>
                                        <p:tgtEl>
                                          <p:spTgt spid="4109"/>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50"/>
                                        <p:tgtEl>
                                          <p:spTgt spid="21"/>
                                        </p:tgtEl>
                                      </p:cBhvr>
                                    </p:animEffect>
                                    <p:set>
                                      <p:cBhvr>
                                        <p:cTn id="95" dur="1" fill="hold">
                                          <p:stCondLst>
                                            <p:cond delay="249"/>
                                          </p:stCondLst>
                                        </p:cTn>
                                        <p:tgtEl>
                                          <p:spTgt spid="2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250"/>
                                        <p:tgtEl>
                                          <p:spTgt spid="37"/>
                                        </p:tgtEl>
                                      </p:cBhvr>
                                    </p:animEffect>
                                    <p:set>
                                      <p:cBhvr>
                                        <p:cTn id="98" dur="1" fill="hold">
                                          <p:stCondLst>
                                            <p:cond delay="249"/>
                                          </p:stCondLst>
                                        </p:cTn>
                                        <p:tgtEl>
                                          <p:spTgt spid="37"/>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4111"/>
                                        </p:tgtEl>
                                        <p:attrNameLst>
                                          <p:attrName>style.visibility</p:attrName>
                                        </p:attrNameLst>
                                      </p:cBhvr>
                                      <p:to>
                                        <p:strVal val="visible"/>
                                      </p:to>
                                    </p:set>
                                    <p:animEffect transition="in" filter="fade">
                                      <p:cBhvr>
                                        <p:cTn id="101" dur="250"/>
                                        <p:tgtEl>
                                          <p:spTgt spid="4111"/>
                                        </p:tgtEl>
                                      </p:cBhvr>
                                    </p:animEffect>
                                  </p:childTnLst>
                                </p:cTn>
                              </p:par>
                              <p:par>
                                <p:cTn id="102" presetID="10" presetClass="entr" presetSubtype="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What were the </a:t>
            </a:r>
            <a:r>
              <a:rPr lang="en-US" sz="2800" i="1" dirty="0" smtClean="0">
                <a:solidFill>
                  <a:schemeClr val="accent1">
                    <a:lumMod val="75000"/>
                  </a:schemeClr>
                </a:solidFill>
              </a:rPr>
              <a:t>intra</a:t>
            </a:r>
            <a:r>
              <a:rPr lang="en-US" sz="2800" dirty="0" smtClean="0">
                <a:solidFill>
                  <a:schemeClr val="accent1">
                    <a:lumMod val="75000"/>
                  </a:schemeClr>
                </a:solidFill>
              </a:rPr>
              <a:t>personal skills that business &amp; industry groups identified?</a:t>
            </a:r>
            <a:endParaRPr lang="en-US" sz="28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5761905" cy="37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95600"/>
            <a:ext cx="602932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362008"/>
            <a:ext cx="24765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467100" y="3576320"/>
            <a:ext cx="495300" cy="8128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1516" y="5140862"/>
            <a:ext cx="8074483" cy="923330"/>
          </a:xfrm>
          <a:prstGeom prst="rect">
            <a:avLst/>
          </a:prstGeom>
          <a:solidFill>
            <a:schemeClr val="bg1">
              <a:lumMod val="95000"/>
            </a:schemeClr>
          </a:solidFill>
          <a:ln>
            <a:solidFill>
              <a:srgbClr val="4F81BC"/>
            </a:solidFill>
          </a:ln>
          <a:effectLst>
            <a:outerShdw blurRad="50800" dist="190500" dir="2700000" algn="tl" rotWithShape="0">
              <a:prstClr val="black">
                <a:alpha val="25000"/>
              </a:prstClr>
            </a:outerShdw>
          </a:effectLst>
        </p:spPr>
        <p:txBody>
          <a:bodyPr wrap="square" rtlCol="0">
            <a:spAutoFit/>
          </a:bodyPr>
          <a:lstStyle/>
          <a:p>
            <a:r>
              <a:rPr lang="en-US" dirty="0" smtClean="0"/>
              <a:t>About 5% of the community focus group items were for agreeableness—</a:t>
            </a:r>
          </a:p>
          <a:p>
            <a:r>
              <a:rPr lang="en-US" dirty="0" smtClean="0"/>
              <a:t>a lower but similar proportion.  Agreeableness includes politeness and compliance—characteristics needed for customer service and organizational effectiveness.</a:t>
            </a: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2287" y="2286000"/>
            <a:ext cx="30194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3714750" y="2647950"/>
            <a:ext cx="2000250" cy="0"/>
          </a:xfrm>
          <a:prstGeom prst="line">
            <a:avLst/>
          </a:prstGeom>
          <a:ln w="25400">
            <a:solidFill>
              <a:srgbClr val="4F81B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5480" y="2647950"/>
            <a:ext cx="155120" cy="628650"/>
          </a:xfrm>
          <a:prstGeom prst="line">
            <a:avLst/>
          </a:prstGeom>
          <a:ln w="25400">
            <a:solidFill>
              <a:srgbClr val="4F81BC"/>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29400" y="2086947"/>
            <a:ext cx="2359660" cy="3970318"/>
          </a:xfrm>
          <a:prstGeom prst="rect">
            <a:avLst/>
          </a:prstGeom>
          <a:solidFill>
            <a:schemeClr val="bg1">
              <a:lumMod val="95000"/>
            </a:schemeClr>
          </a:solidFill>
          <a:ln>
            <a:solidFill>
              <a:srgbClr val="4F81BC"/>
            </a:solidFill>
          </a:ln>
          <a:effectLst>
            <a:outerShdw blurRad="50800" dist="190500" dir="2700000" algn="tl" rotWithShape="0">
              <a:prstClr val="black">
                <a:alpha val="25000"/>
              </a:prstClr>
            </a:outerShdw>
          </a:effectLst>
        </p:spPr>
        <p:txBody>
          <a:bodyPr wrap="square">
            <a:spAutoFit/>
          </a:bodyPr>
          <a:lstStyle/>
          <a:p>
            <a:r>
              <a:rPr lang="en-US" dirty="0"/>
              <a:t>At 34%, the business </a:t>
            </a:r>
            <a:r>
              <a:rPr lang="en-US" dirty="0" smtClean="0"/>
              <a:t>groups’ proportion of conscientiousness items was </a:t>
            </a:r>
            <a:r>
              <a:rPr lang="en-US" dirty="0"/>
              <a:t>12 points above the community groups’ </a:t>
            </a:r>
            <a:r>
              <a:rPr lang="en-US" dirty="0" smtClean="0"/>
              <a:t>proportion.  </a:t>
            </a:r>
            <a:r>
              <a:rPr lang="en-US" dirty="0"/>
              <a:t>Conscientiousness includes </a:t>
            </a:r>
            <a:r>
              <a:rPr lang="en-US" dirty="0" smtClean="0"/>
              <a:t>achievement-striving—having goals—self-discipline—having a </a:t>
            </a:r>
            <a:r>
              <a:rPr lang="en-US" dirty="0"/>
              <a:t>work </a:t>
            </a:r>
            <a:r>
              <a:rPr lang="en-US" dirty="0" smtClean="0"/>
              <a:t>ethic—and dutifulness—being dependable</a:t>
            </a:r>
            <a:r>
              <a:rPr lang="en-US" dirty="0"/>
              <a:t>, and </a:t>
            </a:r>
            <a:r>
              <a:rPr lang="en-US" dirty="0" smtClean="0"/>
              <a:t>honest.</a:t>
            </a:r>
            <a:endParaRPr lang="en-US"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3155" y="5105302"/>
            <a:ext cx="28860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5410200" y="5029200"/>
            <a:ext cx="955992" cy="0"/>
          </a:xfrm>
          <a:prstGeom prst="line">
            <a:avLst/>
          </a:prstGeom>
          <a:ln w="25400">
            <a:solidFill>
              <a:srgbClr val="89AAD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88196" y="4495800"/>
            <a:ext cx="55404" cy="533400"/>
          </a:xfrm>
          <a:prstGeom prst="line">
            <a:avLst/>
          </a:prstGeom>
          <a:ln w="25400">
            <a:solidFill>
              <a:srgbClr val="89AAD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734" y="1524000"/>
            <a:ext cx="2899512" cy="4801314"/>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At around 1%, emotional stability accounted for a smaller proportion than the 2% of the community groups.  </a:t>
            </a:r>
            <a:r>
              <a:rPr lang="en-US" dirty="0" err="1"/>
              <a:t>Sackett’s</a:t>
            </a:r>
            <a:r>
              <a:rPr lang="en-US" dirty="0"/>
              <a:t> study </a:t>
            </a:r>
            <a:r>
              <a:rPr lang="en-US" dirty="0" smtClean="0"/>
              <a:t>combining national </a:t>
            </a:r>
            <a:r>
              <a:rPr lang="en-US" dirty="0"/>
              <a:t>business </a:t>
            </a:r>
            <a:r>
              <a:rPr lang="en-US" dirty="0" smtClean="0"/>
              <a:t>sources </a:t>
            </a:r>
            <a:r>
              <a:rPr lang="en-US" dirty="0"/>
              <a:t>found that elements of emotional stability, like self-control and stress tolerance, were rated as highly </a:t>
            </a:r>
            <a:r>
              <a:rPr lang="en-US" dirty="0" smtClean="0"/>
              <a:t>important by national business professionals.  </a:t>
            </a:r>
            <a:r>
              <a:rPr lang="en-US" dirty="0"/>
              <a:t>A meta-analysis by Roberts et al also found </a:t>
            </a:r>
            <a:r>
              <a:rPr lang="en-US" dirty="0" smtClean="0"/>
              <a:t>strong </a:t>
            </a:r>
            <a:r>
              <a:rPr lang="en-US" dirty="0"/>
              <a:t>correlations between low emotional stability and life outcomes like divorce. </a:t>
            </a: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362200"/>
            <a:ext cx="2105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5562600" y="2724150"/>
            <a:ext cx="1219200" cy="0"/>
          </a:xfrm>
          <a:prstGeom prst="line">
            <a:avLst/>
          </a:prstGeom>
          <a:ln w="25400">
            <a:solidFill>
              <a:srgbClr val="BDCFE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81712" y="2724150"/>
            <a:ext cx="90488" cy="552450"/>
          </a:xfrm>
          <a:prstGeom prst="line">
            <a:avLst/>
          </a:prstGeom>
          <a:ln w="25400">
            <a:solidFill>
              <a:srgbClr val="BDCFE7"/>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36460" y="2988051"/>
            <a:ext cx="1752600" cy="3139321"/>
          </a:xfrm>
          <a:prstGeom prst="rect">
            <a:avLst/>
          </a:prstGeom>
          <a:solidFill>
            <a:schemeClr val="bg1">
              <a:lumMod val="95000"/>
            </a:schemeClr>
          </a:solidFill>
          <a:ln w="9525">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smtClean="0"/>
              <a:t>3% of the community groups’ items also identified extraversion.   Extraversion includes assertiveness, confidence, and a willingness to take risks.</a:t>
            </a:r>
            <a:endParaRPr lang="en-US" dirty="0"/>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6827" y="3464734"/>
            <a:ext cx="18002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a:endCxn id="1030" idx="1"/>
          </p:cNvCxnSpPr>
          <p:nvPr/>
        </p:nvCxnSpPr>
        <p:spPr>
          <a:xfrm>
            <a:off x="6477000" y="3616960"/>
            <a:ext cx="459827" cy="23987"/>
          </a:xfrm>
          <a:prstGeom prst="line">
            <a:avLst/>
          </a:prstGeom>
          <a:ln w="25400">
            <a:solidFill>
              <a:srgbClr val="DFE7F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26852" y="5079529"/>
            <a:ext cx="5410200" cy="1477328"/>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The proportions of items in the openness theme were about the same in both the community and the business groups.  Openness includes characteristics like adaptability, independence, intellectual and experiential openness, and creativity. </a:t>
            </a:r>
          </a:p>
        </p:txBody>
      </p:sp>
    </p:spTree>
    <p:extLst>
      <p:ext uri="{BB962C8B-B14F-4D97-AF65-F5344CB8AC3E}">
        <p14:creationId xmlns:p14="http://schemas.microsoft.com/office/powerpoint/2010/main" val="3826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026"/>
                                        </p:tgtEl>
                                      </p:cBhvr>
                                    </p:animEffect>
                                    <p:set>
                                      <p:cBhvr>
                                        <p:cTn id="7" dur="1" fill="hold">
                                          <p:stCondLst>
                                            <p:cond delay="249"/>
                                          </p:stCondLst>
                                        </p:cTn>
                                        <p:tgtEl>
                                          <p:spTgt spid="102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5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
                                        <p:tgtEl>
                                          <p:spTgt spid="13"/>
                                        </p:tgtEl>
                                      </p:cBhvr>
                                    </p:animEffect>
                                  </p:childTnLst>
                                </p:cTn>
                              </p:par>
                              <p:par>
                                <p:cTn id="34" presetID="10" presetClass="exit" presetSubtype="0" fill="hold" nodeType="withEffect">
                                  <p:stCondLst>
                                    <p:cond delay="0"/>
                                  </p:stCondLst>
                                  <p:childTnLst>
                                    <p:animEffect transition="out" filter="fade">
                                      <p:cBhvr>
                                        <p:cTn id="35" dur="250"/>
                                        <p:tgtEl>
                                          <p:spTgt spid="3"/>
                                        </p:tgtEl>
                                      </p:cBhvr>
                                    </p:animEffect>
                                    <p:set>
                                      <p:cBhvr>
                                        <p:cTn id="36" dur="1" fill="hold">
                                          <p:stCondLst>
                                            <p:cond delay="249"/>
                                          </p:stCondLst>
                                        </p:cTn>
                                        <p:tgtEl>
                                          <p:spTgt spid="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50"/>
                                        <p:tgtEl>
                                          <p:spTgt spid="6"/>
                                        </p:tgtEl>
                                      </p:cBhvr>
                                    </p:animEffect>
                                    <p:set>
                                      <p:cBhvr>
                                        <p:cTn id="39" dur="1" fill="hold">
                                          <p:stCondLst>
                                            <p:cond delay="249"/>
                                          </p:stCondLst>
                                        </p:cTn>
                                        <p:tgtEl>
                                          <p:spTgt spid="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50"/>
                                        <p:tgtEl>
                                          <p:spTgt spid="5"/>
                                        </p:tgtEl>
                                      </p:cBhvr>
                                    </p:animEffect>
                                    <p:set>
                                      <p:cBhvr>
                                        <p:cTn id="42" dur="1" fill="hold">
                                          <p:stCondLst>
                                            <p:cond delay="24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50"/>
                                        <p:tgtEl>
                                          <p:spTgt spid="9"/>
                                        </p:tgtEl>
                                      </p:cBhvr>
                                    </p:animEffect>
                                    <p:set>
                                      <p:cBhvr>
                                        <p:cTn id="50" dur="1" fill="hold">
                                          <p:stCondLst>
                                            <p:cond delay="24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50"/>
                                        <p:tgtEl>
                                          <p:spTgt spid="12"/>
                                        </p:tgtEl>
                                      </p:cBhvr>
                                    </p:animEffect>
                                    <p:set>
                                      <p:cBhvr>
                                        <p:cTn id="53" dur="1" fill="hold">
                                          <p:stCondLst>
                                            <p:cond delay="2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50"/>
                                        <p:tgtEl>
                                          <p:spTgt spid="13"/>
                                        </p:tgtEl>
                                      </p:cBhvr>
                                    </p:animEffect>
                                    <p:set>
                                      <p:cBhvr>
                                        <p:cTn id="56" dur="1" fill="hold">
                                          <p:stCondLst>
                                            <p:cond delay="249"/>
                                          </p:stCondLst>
                                        </p:cTn>
                                        <p:tgtEl>
                                          <p:spTgt spid="1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250"/>
                                        <p:tgtEl>
                                          <p:spTgt spid="1028"/>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5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5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250"/>
                                        <p:tgtEl>
                                          <p:spTgt spid="1028"/>
                                        </p:tgtEl>
                                      </p:cBhvr>
                                    </p:animEffect>
                                    <p:set>
                                      <p:cBhvr>
                                        <p:cTn id="73" dur="1" fill="hold">
                                          <p:stCondLst>
                                            <p:cond delay="249"/>
                                          </p:stCondLst>
                                        </p:cTn>
                                        <p:tgtEl>
                                          <p:spTgt spid="102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50"/>
                                        <p:tgtEl>
                                          <p:spTgt spid="16"/>
                                        </p:tgtEl>
                                      </p:cBhvr>
                                    </p:animEffect>
                                    <p:set>
                                      <p:cBhvr>
                                        <p:cTn id="76" dur="1" fill="hold">
                                          <p:stCondLst>
                                            <p:cond delay="249"/>
                                          </p:stCondLst>
                                        </p:cTn>
                                        <p:tgtEl>
                                          <p:spTgt spid="1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50"/>
                                        <p:tgtEl>
                                          <p:spTgt spid="20"/>
                                        </p:tgtEl>
                                      </p:cBhvr>
                                    </p:animEffect>
                                    <p:set>
                                      <p:cBhvr>
                                        <p:cTn id="79" dur="1" fill="hold">
                                          <p:stCondLst>
                                            <p:cond delay="249"/>
                                          </p:stCondLst>
                                        </p:cTn>
                                        <p:tgtEl>
                                          <p:spTgt spid="20"/>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50"/>
                                        <p:tgtEl>
                                          <p:spTgt spid="19"/>
                                        </p:tgtEl>
                                      </p:cBhvr>
                                    </p:animEffect>
                                    <p:set>
                                      <p:cBhvr>
                                        <p:cTn id="82" dur="1" fill="hold">
                                          <p:stCondLst>
                                            <p:cond delay="249"/>
                                          </p:stCondLst>
                                        </p:cTn>
                                        <p:tgtEl>
                                          <p:spTgt spid="19"/>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029"/>
                                        </p:tgtEl>
                                        <p:attrNameLst>
                                          <p:attrName>style.visibility</p:attrName>
                                        </p:attrNameLst>
                                      </p:cBhvr>
                                      <p:to>
                                        <p:strVal val="visible"/>
                                      </p:to>
                                    </p:set>
                                    <p:animEffect transition="in" filter="fade">
                                      <p:cBhvr>
                                        <p:cTn id="85" dur="250"/>
                                        <p:tgtEl>
                                          <p:spTgt spid="1029"/>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250"/>
                                        <p:tgtEl>
                                          <p:spTgt spid="27"/>
                                        </p:tgtEl>
                                      </p:cBhvr>
                                    </p:animEffect>
                                  </p:childTnLst>
                                </p:cTn>
                              </p:par>
                              <p:par>
                                <p:cTn id="89" presetID="10"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5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25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250"/>
                                        <p:tgtEl>
                                          <p:spTgt spid="1029"/>
                                        </p:tgtEl>
                                      </p:cBhvr>
                                    </p:animEffect>
                                    <p:set>
                                      <p:cBhvr>
                                        <p:cTn id="99" dur="1" fill="hold">
                                          <p:stCondLst>
                                            <p:cond delay="249"/>
                                          </p:stCondLst>
                                        </p:cTn>
                                        <p:tgtEl>
                                          <p:spTgt spid="1029"/>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50"/>
                                        <p:tgtEl>
                                          <p:spTgt spid="27"/>
                                        </p:tgtEl>
                                      </p:cBhvr>
                                    </p:animEffect>
                                    <p:set>
                                      <p:cBhvr>
                                        <p:cTn id="102" dur="1" fill="hold">
                                          <p:stCondLst>
                                            <p:cond delay="249"/>
                                          </p:stCondLst>
                                        </p:cTn>
                                        <p:tgtEl>
                                          <p:spTgt spid="2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50"/>
                                        <p:tgtEl>
                                          <p:spTgt spid="22"/>
                                        </p:tgtEl>
                                      </p:cBhvr>
                                    </p:animEffect>
                                    <p:set>
                                      <p:cBhvr>
                                        <p:cTn id="105" dur="1" fill="hold">
                                          <p:stCondLst>
                                            <p:cond delay="249"/>
                                          </p:stCondLst>
                                        </p:cTn>
                                        <p:tgtEl>
                                          <p:spTgt spid="2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50"/>
                                        <p:tgtEl>
                                          <p:spTgt spid="25"/>
                                        </p:tgtEl>
                                      </p:cBhvr>
                                    </p:animEffect>
                                    <p:set>
                                      <p:cBhvr>
                                        <p:cTn id="108" dur="1" fill="hold">
                                          <p:stCondLst>
                                            <p:cond delay="249"/>
                                          </p:stCondLst>
                                        </p:cTn>
                                        <p:tgtEl>
                                          <p:spTgt spid="25"/>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1030"/>
                                        </p:tgtEl>
                                        <p:attrNameLst>
                                          <p:attrName>style.visibility</p:attrName>
                                        </p:attrNameLst>
                                      </p:cBhvr>
                                      <p:to>
                                        <p:strVal val="visible"/>
                                      </p:to>
                                    </p:set>
                                    <p:animEffect transition="in" filter="fade">
                                      <p:cBhvr>
                                        <p:cTn id="111" dur="250"/>
                                        <p:tgtEl>
                                          <p:spTgt spid="1030"/>
                                        </p:tgtEl>
                                      </p:cBhvr>
                                    </p:animEffect>
                                  </p:childTnLst>
                                </p:cTn>
                              </p:par>
                              <p:par>
                                <p:cTn id="112" presetID="10"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250"/>
                                        <p:tgtEl>
                                          <p:spTgt spid="2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9" grpId="0" animBg="1"/>
      <p:bldP spid="19" grpId="1" animBg="1"/>
      <p:bldP spid="25" grpId="0" animBg="1"/>
      <p:bldP spid="25" grpId="1" animBg="1"/>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7467600" cy="15240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We can begin to answer our original research questions:  </a:t>
            </a:r>
            <a:endParaRPr lang="en-US" sz="3200" dirty="0">
              <a:solidFill>
                <a:srgbClr val="9A0000"/>
              </a:solidFill>
            </a:endParaRPr>
          </a:p>
        </p:txBody>
      </p:sp>
      <p:sp>
        <p:nvSpPr>
          <p:cNvPr id="6" name="Content Placeholder 2"/>
          <p:cNvSpPr txBox="1">
            <a:spLocks/>
          </p:cNvSpPr>
          <p:nvPr/>
        </p:nvSpPr>
        <p:spPr>
          <a:xfrm>
            <a:off x="1295400" y="2209800"/>
            <a:ext cx="66294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rgbClr val="9A0000"/>
                </a:solidFill>
              </a:rPr>
              <a:t>What skills do Kansans expect their schools—both K-12 and higher </a:t>
            </a:r>
            <a:r>
              <a:rPr lang="en-US" dirty="0" err="1">
                <a:solidFill>
                  <a:srgbClr val="9A0000"/>
                </a:solidFill>
              </a:rPr>
              <a:t>ed</a:t>
            </a:r>
            <a:r>
              <a:rPr lang="en-US" dirty="0">
                <a:solidFill>
                  <a:srgbClr val="9A0000"/>
                </a:solidFill>
              </a:rPr>
              <a:t>—to cultivate in young </a:t>
            </a:r>
            <a:r>
              <a:rPr lang="en-US" dirty="0" smtClean="0">
                <a:solidFill>
                  <a:srgbClr val="9A0000"/>
                </a:solidFill>
              </a:rPr>
              <a:t>adults?</a:t>
            </a:r>
          </a:p>
          <a:p>
            <a:pPr marL="0" indent="0">
              <a:buNone/>
            </a:pPr>
            <a:endParaRPr lang="en-US" dirty="0">
              <a:solidFill>
                <a:srgbClr val="9A0000"/>
              </a:solidFill>
            </a:endParaRPr>
          </a:p>
          <a:p>
            <a:r>
              <a:rPr lang="en-US" dirty="0">
                <a:solidFill>
                  <a:srgbClr val="9A0000"/>
                </a:solidFill>
              </a:rPr>
              <a:t>How do the views of educators, community members, and Kansas employers agree and differ on these skill-goals</a:t>
            </a:r>
            <a:r>
              <a:rPr lang="en-US" dirty="0" smtClean="0">
                <a:solidFill>
                  <a:srgbClr val="9A0000"/>
                </a:solidFill>
              </a:rPr>
              <a:t>?</a:t>
            </a:r>
            <a:endParaRPr lang="en-US" dirty="0">
              <a:solidFill>
                <a:srgbClr val="9A0000"/>
              </a:solidFill>
            </a:endParaRPr>
          </a:p>
        </p:txBody>
      </p:sp>
    </p:spTree>
    <p:extLst>
      <p:ext uri="{BB962C8B-B14F-4D97-AF65-F5344CB8AC3E}">
        <p14:creationId xmlns:p14="http://schemas.microsoft.com/office/powerpoint/2010/main" val="3826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392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000" dirty="0" smtClean="0">
                <a:solidFill>
                  <a:schemeClr val="accent1">
                    <a:lumMod val="75000"/>
                  </a:schemeClr>
                </a:solidFill>
              </a:rPr>
              <a:t>At about </a:t>
            </a:r>
            <a:r>
              <a:rPr lang="en-US" sz="3000" dirty="0" smtClean="0">
                <a:solidFill>
                  <a:srgbClr val="9A0000"/>
                </a:solidFill>
              </a:rPr>
              <a:t>a 7:2 ratio</a:t>
            </a:r>
            <a:r>
              <a:rPr lang="en-US" sz="3000" dirty="0" smtClean="0">
                <a:solidFill>
                  <a:schemeClr val="accent1">
                    <a:lumMod val="75000"/>
                  </a:schemeClr>
                </a:solidFill>
              </a:rPr>
              <a:t>, greater for the business and industry focus groups, </a:t>
            </a:r>
            <a:r>
              <a:rPr lang="en-US" sz="3000" dirty="0" smtClean="0">
                <a:solidFill>
                  <a:srgbClr val="9A0000"/>
                </a:solidFill>
              </a:rPr>
              <a:t>non-academic skills are cited over traditional academic skills</a:t>
            </a:r>
            <a:r>
              <a:rPr lang="en-US" sz="3000" dirty="0" smtClean="0">
                <a:solidFill>
                  <a:schemeClr val="accent1">
                    <a:lumMod val="75000"/>
                  </a:schemeClr>
                </a:solidFill>
              </a:rPr>
              <a:t> as characteristics of the ideally-educated Kansas youth.</a:t>
            </a:r>
            <a:endParaRPr lang="en-US" sz="3000" dirty="0">
              <a:solidFill>
                <a:schemeClr val="accent1">
                  <a:lumMod val="75000"/>
                </a:schemeClr>
              </a:solidFill>
            </a:endParaRPr>
          </a:p>
        </p:txBody>
      </p:sp>
      <p:sp>
        <p:nvSpPr>
          <p:cNvPr id="3" name="Content Placeholder 2"/>
          <p:cNvSpPr>
            <a:spLocks noGrp="1"/>
          </p:cNvSpPr>
          <p:nvPr>
            <p:ph idx="1"/>
          </p:nvPr>
        </p:nvSpPr>
        <p:spPr>
          <a:xfrm>
            <a:off x="457200" y="2971800"/>
            <a:ext cx="8229600" cy="3687763"/>
          </a:xfrm>
        </p:spPr>
        <p:txBody>
          <a:bodyPr>
            <a:normAutofit fontScale="92500" lnSpcReduction="20000"/>
          </a:bodyPr>
          <a:lstStyle/>
          <a:p>
            <a:pPr marL="0" indent="0">
              <a:buNone/>
            </a:pPr>
            <a:r>
              <a:rPr lang="en-US" dirty="0" smtClean="0"/>
              <a:t>Conscientiousness and its components, especially</a:t>
            </a:r>
          </a:p>
          <a:p>
            <a:pPr marL="0" indent="0">
              <a:buNone/>
            </a:pPr>
            <a:endParaRPr lang="en-US" dirty="0" smtClean="0"/>
          </a:p>
          <a:p>
            <a:r>
              <a:rPr lang="en-US" dirty="0" smtClean="0"/>
              <a:t>dutifulness (dependability), </a:t>
            </a:r>
          </a:p>
          <a:p>
            <a:r>
              <a:rPr lang="en-US" dirty="0" smtClean="0"/>
              <a:t>achievement striving (pursuing goals), </a:t>
            </a:r>
          </a:p>
          <a:p>
            <a:r>
              <a:rPr lang="en-US" dirty="0" smtClean="0"/>
              <a:t>self-discipline (persistence, a strong work ethic)</a:t>
            </a:r>
          </a:p>
          <a:p>
            <a:pPr marL="0" indent="0">
              <a:buNone/>
            </a:pPr>
            <a:endParaRPr lang="en-US" dirty="0" smtClean="0"/>
          </a:p>
          <a:p>
            <a:pPr marL="0" indent="0">
              <a:buNone/>
            </a:pPr>
            <a:r>
              <a:rPr lang="en-US" dirty="0"/>
              <a:t>a</a:t>
            </a:r>
            <a:r>
              <a:rPr lang="en-US" dirty="0" smtClean="0"/>
              <a:t>re highly-cited ideal characteristics </a:t>
            </a:r>
            <a:r>
              <a:rPr lang="en-US" i="1" dirty="0" smtClean="0"/>
              <a:t>by both community and business focus groups</a:t>
            </a:r>
            <a:r>
              <a:rPr lang="en-US" dirty="0" smtClean="0"/>
              <a:t>.</a:t>
            </a:r>
            <a:endParaRPr lang="en-US" dirty="0"/>
          </a:p>
        </p:txBody>
      </p:sp>
    </p:spTree>
    <p:extLst>
      <p:ext uri="{BB962C8B-B14F-4D97-AF65-F5344CB8AC3E}">
        <p14:creationId xmlns:p14="http://schemas.microsoft.com/office/powerpoint/2010/main" val="3826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7000"/>
                            </p:stCondLst>
                            <p:childTnLst>
                              <p:par>
                                <p:cTn id="17" presetID="10"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9000"/>
                            </p:stCondLst>
                            <p:childTnLst>
                              <p:par>
                                <p:cTn id="21" presetID="10" presetClass="entr" presetSubtype="0" fill="hold" nodeType="afterEffect">
                                  <p:stCondLst>
                                    <p:cond delay="1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000" dirty="0" smtClean="0">
                <a:solidFill>
                  <a:schemeClr val="accent1">
                    <a:lumMod val="75000"/>
                  </a:schemeClr>
                </a:solidFill>
              </a:rPr>
              <a:t>Other mutually agreed upon characteristics are:</a:t>
            </a:r>
            <a:endParaRPr lang="en-US" sz="3000" dirty="0">
              <a:solidFill>
                <a:schemeClr val="accent1">
                  <a:lumMod val="75000"/>
                </a:schemeClr>
              </a:solidFill>
            </a:endParaRPr>
          </a:p>
        </p:txBody>
      </p:sp>
      <p:sp>
        <p:nvSpPr>
          <p:cNvPr id="4" name="Content Placeholder 3"/>
          <p:cNvSpPr>
            <a:spLocks noGrp="1"/>
          </p:cNvSpPr>
          <p:nvPr>
            <p:ph idx="1"/>
          </p:nvPr>
        </p:nvSpPr>
        <p:spPr/>
        <p:txBody>
          <a:bodyPr>
            <a:normAutofit fontScale="92500" lnSpcReduction="10000"/>
          </a:bodyPr>
          <a:lstStyle/>
          <a:p>
            <a:r>
              <a:rPr lang="en-US" dirty="0" smtClean="0"/>
              <a:t>Critical thinking</a:t>
            </a:r>
          </a:p>
          <a:p>
            <a:r>
              <a:rPr lang="en-US" dirty="0" smtClean="0"/>
              <a:t>Openness (adaptability, independence, creativity)</a:t>
            </a:r>
          </a:p>
          <a:p>
            <a:r>
              <a:rPr lang="en-US" dirty="0" smtClean="0"/>
              <a:t>Communication skills</a:t>
            </a:r>
          </a:p>
          <a:p>
            <a:r>
              <a:rPr lang="en-US" dirty="0" smtClean="0"/>
              <a:t>Group skills like teamwork and</a:t>
            </a:r>
          </a:p>
          <a:p>
            <a:r>
              <a:rPr lang="en-US" dirty="0" smtClean="0"/>
              <a:t>Citizenship and moral obligations to others.</a:t>
            </a:r>
          </a:p>
          <a:p>
            <a:pPr marL="0" indent="0">
              <a:buNone/>
            </a:pPr>
            <a:endParaRPr lang="en-US" dirty="0" smtClean="0"/>
          </a:p>
          <a:p>
            <a:pPr marL="0" indent="0">
              <a:buNone/>
            </a:pPr>
            <a:r>
              <a:rPr lang="en-US" dirty="0" smtClean="0"/>
              <a:t>Traditional academic skills and applied skills are important, but less frequently cited than the non-academic skills listed above.</a:t>
            </a:r>
            <a:endParaRPr lang="en-US" dirty="0"/>
          </a:p>
        </p:txBody>
      </p:sp>
    </p:spTree>
    <p:extLst>
      <p:ext uri="{BB962C8B-B14F-4D97-AF65-F5344CB8AC3E}">
        <p14:creationId xmlns:p14="http://schemas.microsoft.com/office/powerpoint/2010/main" val="3826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12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152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Here’s the next question that was put to the business and industry focus groups:</a:t>
            </a:r>
            <a:endParaRPr lang="en-US" sz="3200" dirty="0">
              <a:solidFill>
                <a:schemeClr val="accent1">
                  <a:lumMod val="75000"/>
                </a:schemeClr>
              </a:solidFill>
            </a:endParaRPr>
          </a:p>
        </p:txBody>
      </p:sp>
      <p:sp>
        <p:nvSpPr>
          <p:cNvPr id="3" name="Content Placeholder 2"/>
          <p:cNvSpPr>
            <a:spLocks noGrp="1"/>
          </p:cNvSpPr>
          <p:nvPr>
            <p:ph idx="1"/>
          </p:nvPr>
        </p:nvSpPr>
        <p:spPr>
          <a:xfrm>
            <a:off x="1447800" y="2286000"/>
            <a:ext cx="6629400" cy="4144963"/>
          </a:xfrm>
        </p:spPr>
        <p:txBody>
          <a:bodyPr/>
          <a:lstStyle/>
          <a:p>
            <a:pPr marL="0" indent="0">
              <a:buNone/>
            </a:pPr>
            <a:r>
              <a:rPr lang="en-US" dirty="0" smtClean="0">
                <a:solidFill>
                  <a:srgbClr val="9A0000"/>
                </a:solidFill>
              </a:rPr>
              <a:t>What are the needs of business and industry </a:t>
            </a:r>
          </a:p>
          <a:p>
            <a:pPr marL="0" indent="0">
              <a:buNone/>
            </a:pPr>
            <a:r>
              <a:rPr lang="en-US" dirty="0" smtClean="0">
                <a:solidFill>
                  <a:srgbClr val="9A0000"/>
                </a:solidFill>
              </a:rPr>
              <a:t>and </a:t>
            </a:r>
          </a:p>
          <a:p>
            <a:pPr marL="0" indent="0">
              <a:buNone/>
            </a:pPr>
            <a:r>
              <a:rPr lang="en-US" dirty="0" smtClean="0">
                <a:solidFill>
                  <a:srgbClr val="9A0000"/>
                </a:solidFill>
              </a:rPr>
              <a:t>what skills and abilities are lacking in the 24-year old?</a:t>
            </a:r>
            <a:endParaRPr lang="en-US" dirty="0"/>
          </a:p>
          <a:p>
            <a:endParaRPr lang="en-US" dirty="0"/>
          </a:p>
        </p:txBody>
      </p:sp>
    </p:spTree>
    <p:extLst>
      <p:ext uri="{BB962C8B-B14F-4D97-AF65-F5344CB8AC3E}">
        <p14:creationId xmlns:p14="http://schemas.microsoft.com/office/powerpoint/2010/main" val="3464028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447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a:solidFill>
                  <a:schemeClr val="accent1">
                    <a:lumMod val="75000"/>
                  </a:schemeClr>
                </a:solidFill>
              </a:rPr>
              <a:t>C</a:t>
            </a:r>
            <a:r>
              <a:rPr lang="en-US" sz="2800" dirty="0" smtClean="0">
                <a:solidFill>
                  <a:schemeClr val="accent1">
                    <a:lumMod val="75000"/>
                  </a:schemeClr>
                </a:solidFill>
              </a:rPr>
              <a:t>omparing the volume of responses of different questions, the responses to the </a:t>
            </a:r>
            <a:r>
              <a:rPr lang="en-US" sz="2800" i="1" dirty="0" smtClean="0">
                <a:solidFill>
                  <a:schemeClr val="accent1">
                    <a:lumMod val="75000"/>
                  </a:schemeClr>
                </a:solidFill>
              </a:rPr>
              <a:t>needs </a:t>
            </a:r>
            <a:r>
              <a:rPr lang="en-US" sz="2800" dirty="0" smtClean="0">
                <a:solidFill>
                  <a:schemeClr val="accent1">
                    <a:lumMod val="75000"/>
                  </a:schemeClr>
                </a:solidFill>
              </a:rPr>
              <a:t>and </a:t>
            </a:r>
            <a:r>
              <a:rPr lang="en-US" sz="2800" i="1" dirty="0" smtClean="0">
                <a:solidFill>
                  <a:schemeClr val="accent1">
                    <a:lumMod val="75000"/>
                  </a:schemeClr>
                </a:solidFill>
              </a:rPr>
              <a:t>lacks </a:t>
            </a:r>
            <a:r>
              <a:rPr lang="en-US" sz="2800" dirty="0" smtClean="0">
                <a:solidFill>
                  <a:schemeClr val="accent1">
                    <a:lumMod val="75000"/>
                  </a:schemeClr>
                </a:solidFill>
              </a:rPr>
              <a:t>question is relatively small:</a:t>
            </a:r>
            <a:endParaRPr lang="en-US" sz="2800" dirty="0">
              <a:solidFill>
                <a:schemeClr val="accent1">
                  <a:lumMod val="75000"/>
                </a:schemeClr>
              </a:solidFill>
            </a:endParaRPr>
          </a:p>
        </p:txBody>
      </p:sp>
      <p:sp>
        <p:nvSpPr>
          <p:cNvPr id="4" name="TextBox 3"/>
          <p:cNvSpPr txBox="1"/>
          <p:nvPr/>
        </p:nvSpPr>
        <p:spPr>
          <a:xfrm>
            <a:off x="399143" y="5544508"/>
            <a:ext cx="8534401" cy="707886"/>
          </a:xfrm>
          <a:prstGeom prst="rect">
            <a:avLst/>
          </a:prstGeom>
          <a:noFill/>
        </p:spPr>
        <p:txBody>
          <a:bodyPr wrap="square" rtlCol="0">
            <a:spAutoFit/>
          </a:bodyPr>
          <a:lstStyle/>
          <a:p>
            <a:r>
              <a:rPr lang="en-US" sz="2000" dirty="0" smtClean="0"/>
              <a:t>Because there were a smaller number of business focus groups—27—the smaller volume of responses made the comparison of themes less precise.  </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9" y="2133600"/>
            <a:ext cx="85572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4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7"/>
            <a:ext cx="3657600" cy="6162173"/>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000" dirty="0" smtClean="0">
                <a:solidFill>
                  <a:schemeClr val="accent1">
                    <a:lumMod val="75000"/>
                  </a:schemeClr>
                </a:solidFill>
              </a:rPr>
              <a:t>We are using assumptions like those in </a:t>
            </a:r>
            <a:r>
              <a:rPr lang="en-US" sz="3000" i="1" dirty="0" smtClean="0">
                <a:solidFill>
                  <a:schemeClr val="accent1">
                    <a:lumMod val="75000"/>
                  </a:schemeClr>
                </a:solidFill>
              </a:rPr>
              <a:t>The Wisdom of Crowds</a:t>
            </a:r>
            <a:r>
              <a:rPr lang="en-US" sz="3000" dirty="0" smtClean="0">
                <a:solidFill>
                  <a:schemeClr val="accent1">
                    <a:lumMod val="75000"/>
                  </a:schemeClr>
                </a:solidFill>
              </a:rPr>
              <a:t>, that collectively, groups of people, under certain conditions, know more than individual experts, like the “guess the number of jelly beans in the jar” contests.</a:t>
            </a:r>
            <a:endParaRPr lang="en-US" sz="30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3053" y="381000"/>
            <a:ext cx="232629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33800"/>
            <a:ext cx="2655270" cy="270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8103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4" y="152400"/>
            <a:ext cx="8001000" cy="12192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The employer focus groups treated both the </a:t>
            </a:r>
            <a:r>
              <a:rPr lang="en-US" sz="2800" i="1" dirty="0" smtClean="0">
                <a:solidFill>
                  <a:schemeClr val="accent1">
                    <a:lumMod val="75000"/>
                  </a:schemeClr>
                </a:solidFill>
              </a:rPr>
              <a:t>needs </a:t>
            </a:r>
            <a:r>
              <a:rPr lang="en-US" sz="2800" dirty="0" smtClean="0">
                <a:solidFill>
                  <a:schemeClr val="accent1">
                    <a:lumMod val="75000"/>
                  </a:schemeClr>
                </a:solidFill>
              </a:rPr>
              <a:t>and </a:t>
            </a:r>
            <a:r>
              <a:rPr lang="en-US" sz="2800" i="1" dirty="0" smtClean="0">
                <a:solidFill>
                  <a:schemeClr val="accent1">
                    <a:lumMod val="75000"/>
                  </a:schemeClr>
                </a:solidFill>
              </a:rPr>
              <a:t>lacks </a:t>
            </a:r>
            <a:r>
              <a:rPr lang="en-US" sz="2800" dirty="0" smtClean="0">
                <a:solidFill>
                  <a:schemeClr val="accent1">
                    <a:lumMod val="75000"/>
                  </a:schemeClr>
                </a:solidFill>
              </a:rPr>
              <a:t>as characteristics of youth.  For example, here’s a response from Manhattan:</a:t>
            </a:r>
            <a:endParaRPr lang="en-US" sz="2800" dirty="0">
              <a:solidFill>
                <a:schemeClr val="accent1">
                  <a:lumMod val="75000"/>
                </a:schemeClr>
              </a:solidFill>
            </a:endParaRPr>
          </a:p>
        </p:txBody>
      </p:sp>
      <p:sp>
        <p:nvSpPr>
          <p:cNvPr id="3" name="Content Placeholder 2"/>
          <p:cNvSpPr>
            <a:spLocks noGrp="1"/>
          </p:cNvSpPr>
          <p:nvPr>
            <p:ph idx="1"/>
          </p:nvPr>
        </p:nvSpPr>
        <p:spPr>
          <a:xfrm>
            <a:off x="273423" y="1726443"/>
            <a:ext cx="8610600" cy="3275334"/>
          </a:xfrm>
        </p:spPr>
        <p:txBody>
          <a:bodyPr>
            <a:noAutofit/>
          </a:bodyPr>
          <a:lstStyle/>
          <a:p>
            <a:r>
              <a:rPr lang="en-US" sz="2400" dirty="0">
                <a:solidFill>
                  <a:srgbClr val="9A0000"/>
                </a:solidFill>
              </a:rPr>
              <a:t>Needs:  being professional, personal, marketing plan (ability to sell yourself), work specialization (we want to have </a:t>
            </a:r>
            <a:r>
              <a:rPr lang="en-US" sz="2400" dirty="0" smtClean="0">
                <a:solidFill>
                  <a:srgbClr val="9A0000"/>
                </a:solidFill>
              </a:rPr>
              <a:t>employees </a:t>
            </a:r>
            <a:r>
              <a:rPr lang="en-US" sz="2400" dirty="0">
                <a:solidFill>
                  <a:srgbClr val="9A0000"/>
                </a:solidFill>
              </a:rPr>
              <a:t>that already have </a:t>
            </a:r>
            <a:r>
              <a:rPr lang="en-US" sz="2400" dirty="0" smtClean="0">
                <a:solidFill>
                  <a:srgbClr val="9A0000"/>
                </a:solidFill>
              </a:rPr>
              <a:t>certificates </a:t>
            </a:r>
            <a:r>
              <a:rPr lang="en-US" sz="2400" dirty="0">
                <a:solidFill>
                  <a:srgbClr val="9A0000"/>
                </a:solidFill>
              </a:rPr>
              <a:t>and training before they come)    </a:t>
            </a:r>
            <a:endParaRPr lang="en-US" sz="2400" dirty="0" smtClean="0">
              <a:solidFill>
                <a:srgbClr val="9A0000"/>
              </a:solidFill>
            </a:endParaRPr>
          </a:p>
          <a:p>
            <a:r>
              <a:rPr lang="en-US" sz="2400" dirty="0" smtClean="0">
                <a:solidFill>
                  <a:srgbClr val="9A0000"/>
                </a:solidFill>
              </a:rPr>
              <a:t>Lacking</a:t>
            </a:r>
            <a:r>
              <a:rPr lang="en-US" sz="2400" dirty="0">
                <a:solidFill>
                  <a:srgbClr val="9A0000"/>
                </a:solidFill>
              </a:rPr>
              <a:t>:  soft skills, communicate - written and oral, dressing &amp; presenting oneself professionally; confidence (they have always been taught to succeed), they have been beaten down, a result of all this competition is a </a:t>
            </a:r>
            <a:r>
              <a:rPr lang="en-US" sz="2400" dirty="0" smtClean="0">
                <a:solidFill>
                  <a:srgbClr val="9A0000"/>
                </a:solidFill>
              </a:rPr>
              <a:t>hyper-competitive culture</a:t>
            </a:r>
            <a:endParaRPr lang="en-US" sz="2400" dirty="0">
              <a:solidFill>
                <a:srgbClr val="9A0000"/>
              </a:solidFill>
            </a:endParaRPr>
          </a:p>
        </p:txBody>
      </p:sp>
      <p:sp>
        <p:nvSpPr>
          <p:cNvPr id="4" name="TextBox 3"/>
          <p:cNvSpPr txBox="1"/>
          <p:nvPr/>
        </p:nvSpPr>
        <p:spPr>
          <a:xfrm>
            <a:off x="457200" y="4648200"/>
            <a:ext cx="8243047" cy="1692771"/>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sz="2600" dirty="0" smtClean="0">
                <a:solidFill>
                  <a:schemeClr val="accent1">
                    <a:lumMod val="75000"/>
                  </a:schemeClr>
                </a:solidFill>
              </a:rPr>
              <a:t>Because both the </a:t>
            </a:r>
            <a:r>
              <a:rPr lang="en-US" sz="2600" i="1" dirty="0" smtClean="0">
                <a:solidFill>
                  <a:schemeClr val="accent1">
                    <a:lumMod val="75000"/>
                  </a:schemeClr>
                </a:solidFill>
              </a:rPr>
              <a:t>needs </a:t>
            </a:r>
            <a:r>
              <a:rPr lang="en-US" sz="2600" dirty="0" smtClean="0">
                <a:solidFill>
                  <a:schemeClr val="accent1">
                    <a:lumMod val="75000"/>
                  </a:schemeClr>
                </a:solidFill>
              </a:rPr>
              <a:t>and </a:t>
            </a:r>
            <a:r>
              <a:rPr lang="en-US" sz="2600" i="1" dirty="0" smtClean="0">
                <a:solidFill>
                  <a:schemeClr val="accent1">
                    <a:lumMod val="75000"/>
                  </a:schemeClr>
                </a:solidFill>
              </a:rPr>
              <a:t>lacks </a:t>
            </a:r>
            <a:r>
              <a:rPr lang="en-US" sz="2600" dirty="0" smtClean="0">
                <a:solidFill>
                  <a:schemeClr val="accent1">
                    <a:lumMod val="75000"/>
                  </a:schemeClr>
                </a:solidFill>
              </a:rPr>
              <a:t>were treated like characteristics of youth, we could combine them in the same </a:t>
            </a:r>
            <a:r>
              <a:rPr lang="en-US" sz="2600" i="1" dirty="0" smtClean="0">
                <a:solidFill>
                  <a:schemeClr val="accent1">
                    <a:lumMod val="75000"/>
                  </a:schemeClr>
                </a:solidFill>
              </a:rPr>
              <a:t>conceptual framework</a:t>
            </a:r>
            <a:r>
              <a:rPr lang="en-US" sz="2600" dirty="0" smtClean="0">
                <a:solidFill>
                  <a:schemeClr val="accent1">
                    <a:lumMod val="75000"/>
                  </a:schemeClr>
                </a:solidFill>
              </a:rPr>
              <a:t>.  This helped solve the problem of low-volume.</a:t>
            </a:r>
            <a:endParaRPr lang="en-US" sz="2600" dirty="0">
              <a:solidFill>
                <a:schemeClr val="accent1">
                  <a:lumMod val="75000"/>
                </a:schemeClr>
              </a:solidFill>
            </a:endParaRPr>
          </a:p>
        </p:txBody>
      </p:sp>
    </p:spTree>
    <p:extLst>
      <p:ext uri="{BB962C8B-B14F-4D97-AF65-F5344CB8AC3E}">
        <p14:creationId xmlns:p14="http://schemas.microsoft.com/office/powerpoint/2010/main" val="34640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91281"/>
            <a:ext cx="8229600" cy="129540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Since the </a:t>
            </a:r>
            <a:r>
              <a:rPr lang="en-US" sz="2800" i="1" dirty="0" smtClean="0">
                <a:solidFill>
                  <a:srgbClr val="8E1616"/>
                </a:solidFill>
              </a:rPr>
              <a:t>conceptual framework </a:t>
            </a:r>
            <a:r>
              <a:rPr lang="en-US" sz="2800" dirty="0" smtClean="0">
                <a:solidFill>
                  <a:schemeClr val="accent1">
                    <a:lumMod val="75000"/>
                  </a:schemeClr>
                </a:solidFill>
              </a:rPr>
              <a:t>is similar to previous ones, the responses will be comparable to previous responses, too:</a:t>
            </a:r>
            <a:endParaRPr lang="en-US" sz="28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3095625"/>
            <a:ext cx="1333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3" y="1675094"/>
            <a:ext cx="9004682" cy="457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81000" y="365919"/>
            <a:ext cx="80010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000" dirty="0" smtClean="0">
                <a:solidFill>
                  <a:schemeClr val="accent1">
                    <a:lumMod val="75000"/>
                  </a:schemeClr>
                </a:solidFill>
              </a:rPr>
              <a:t>The business focus groups added a few themes:</a:t>
            </a:r>
            <a:endParaRPr lang="en-US" sz="3000" dirty="0">
              <a:solidFill>
                <a:schemeClr val="accent1">
                  <a:lumMod val="75000"/>
                </a:schemeClr>
              </a:solidFill>
            </a:endParaRPr>
          </a:p>
        </p:txBody>
      </p:sp>
      <p:sp>
        <p:nvSpPr>
          <p:cNvPr id="8" name="Title 1"/>
          <p:cNvSpPr txBox="1">
            <a:spLocks/>
          </p:cNvSpPr>
          <p:nvPr/>
        </p:nvSpPr>
        <p:spPr>
          <a:xfrm>
            <a:off x="533400" y="518319"/>
            <a:ext cx="7010400" cy="868362"/>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1">
                    <a:lumMod val="75000"/>
                  </a:schemeClr>
                </a:solidFill>
              </a:rPr>
              <a:t>And did not use others, </a:t>
            </a:r>
            <a:r>
              <a:rPr lang="en-US" sz="3000" smtClean="0">
                <a:solidFill>
                  <a:schemeClr val="accent1">
                    <a:lumMod val="75000"/>
                  </a:schemeClr>
                </a:solidFill>
              </a:rPr>
              <a:t>which left:</a:t>
            </a:r>
            <a:endParaRPr lang="en-US" sz="3000" dirty="0">
              <a:solidFill>
                <a:schemeClr val="accent1">
                  <a:lumMod val="75000"/>
                </a:schemeClr>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6" y="1710720"/>
            <a:ext cx="9176132" cy="468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22" y="1647307"/>
            <a:ext cx="9178643" cy="475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4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nodeType="withEffect">
                                  <p:stCondLst>
                                    <p:cond delay="0"/>
                                  </p:stCondLst>
                                  <p:childTnLst>
                                    <p:animEffect transition="out" filter="fade">
                                      <p:cBhvr>
                                        <p:cTn id="12" dur="500"/>
                                        <p:tgtEl>
                                          <p:spTgt spid="1027"/>
                                        </p:tgtEl>
                                      </p:cBhvr>
                                    </p:animEffect>
                                    <p:set>
                                      <p:cBhvr>
                                        <p:cTn id="13" dur="1" fill="hold">
                                          <p:stCondLst>
                                            <p:cond delay="499"/>
                                          </p:stCondLst>
                                        </p:cTn>
                                        <p:tgtEl>
                                          <p:spTgt spid="102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162800" cy="2392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When the question emphasized the </a:t>
            </a:r>
            <a:r>
              <a:rPr lang="en-US" sz="3200" i="1" dirty="0" smtClean="0">
                <a:solidFill>
                  <a:srgbClr val="9A0000"/>
                </a:solidFill>
              </a:rPr>
              <a:t>needs</a:t>
            </a:r>
            <a:r>
              <a:rPr lang="en-US" sz="3200" dirty="0" smtClean="0">
                <a:solidFill>
                  <a:schemeClr val="accent1">
                    <a:lumMod val="75000"/>
                  </a:schemeClr>
                </a:solidFill>
              </a:rPr>
              <a:t> of employers and </a:t>
            </a:r>
            <a:r>
              <a:rPr lang="en-US" sz="3200" i="1" dirty="0" smtClean="0">
                <a:solidFill>
                  <a:srgbClr val="9A0000"/>
                </a:solidFill>
              </a:rPr>
              <a:t>the skills lacking</a:t>
            </a:r>
            <a:r>
              <a:rPr lang="en-US" sz="3200" dirty="0" smtClean="0">
                <a:solidFill>
                  <a:schemeClr val="accent1">
                    <a:lumMod val="75000"/>
                  </a:schemeClr>
                </a:solidFill>
              </a:rPr>
              <a:t> in Kansas youth, how did employers’ descriptions change?</a:t>
            </a:r>
            <a:endParaRPr lang="en-US" sz="3200" dirty="0">
              <a:solidFill>
                <a:schemeClr val="accent1">
                  <a:lumMod val="75000"/>
                </a:schemeClr>
              </a:solidFill>
            </a:endParaRPr>
          </a:p>
        </p:txBody>
      </p:sp>
      <p:sp>
        <p:nvSpPr>
          <p:cNvPr id="3" name="Content Placeholder 2"/>
          <p:cNvSpPr>
            <a:spLocks noGrp="1"/>
          </p:cNvSpPr>
          <p:nvPr>
            <p:ph idx="1"/>
          </p:nvPr>
        </p:nvSpPr>
        <p:spPr>
          <a:xfrm>
            <a:off x="1143000" y="3352800"/>
            <a:ext cx="7315200" cy="2773363"/>
          </a:xfrm>
        </p:spPr>
        <p:txBody>
          <a:bodyPr>
            <a:normAutofit/>
          </a:bodyPr>
          <a:lstStyle/>
          <a:p>
            <a:r>
              <a:rPr lang="en-US" dirty="0" smtClean="0"/>
              <a:t>The proportions of non-academic skills to academic skills stayed about the same, about 3-to-1.</a:t>
            </a:r>
          </a:p>
          <a:p>
            <a:r>
              <a:rPr lang="en-US" dirty="0"/>
              <a:t>I</a:t>
            </a:r>
            <a:r>
              <a:rPr lang="en-US" dirty="0" smtClean="0"/>
              <a:t>ntrapersonal skills to the interpersonal, did too, at about 3-to-1.</a:t>
            </a:r>
            <a:endParaRPr lang="en-US" dirty="0"/>
          </a:p>
        </p:txBody>
      </p:sp>
    </p:spTree>
    <p:extLst>
      <p:ext uri="{BB962C8B-B14F-4D97-AF65-F5344CB8AC3E}">
        <p14:creationId xmlns:p14="http://schemas.microsoft.com/office/powerpoint/2010/main" val="3464028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What changed?</a:t>
            </a:r>
            <a:endParaRPr lang="en-US" sz="3200" dirty="0">
              <a:solidFill>
                <a:schemeClr val="accent1">
                  <a:lumMod val="75000"/>
                </a:schemeClr>
              </a:solidFill>
            </a:endParaRPr>
          </a:p>
        </p:txBody>
      </p:sp>
      <p:sp>
        <p:nvSpPr>
          <p:cNvPr id="4" name="Title 1"/>
          <p:cNvSpPr txBox="1">
            <a:spLocks/>
          </p:cNvSpPr>
          <p:nvPr/>
        </p:nvSpPr>
        <p:spPr>
          <a:xfrm>
            <a:off x="4419600" y="228600"/>
            <a:ext cx="4114800" cy="99060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accent1">
                    <a:lumMod val="75000"/>
                  </a:schemeClr>
                </a:solidFill>
              </a:rPr>
              <a:t>The emphasis on hard skills increased.</a:t>
            </a:r>
            <a:endParaRPr lang="en-US" sz="32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2286000"/>
            <a:ext cx="5419048" cy="37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698584"/>
            <a:ext cx="2806861" cy="3046988"/>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sz="2400" dirty="0" smtClean="0"/>
              <a:t>When employers described the skills of the ideal youth, the proportions of </a:t>
            </a:r>
          </a:p>
          <a:p>
            <a:r>
              <a:rPr lang="en-US" sz="2400" dirty="0" smtClean="0"/>
              <a:t>traditional academic skills, critical thinking, and applied skills were:</a:t>
            </a:r>
            <a:endParaRPr lang="en-US" sz="24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866" y="2103605"/>
            <a:ext cx="57435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2103605"/>
            <a:ext cx="2590800" cy="3046988"/>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sz="2400" dirty="0" smtClean="0"/>
              <a:t>But when asked about their needs and the skills lacking in youth, employers increased the proportions of all these skills:</a:t>
            </a:r>
            <a:endParaRPr lang="en-US" sz="2400" dirty="0"/>
          </a:p>
        </p:txBody>
      </p:sp>
    </p:spTree>
    <p:extLst>
      <p:ext uri="{BB962C8B-B14F-4D97-AF65-F5344CB8AC3E}">
        <p14:creationId xmlns:p14="http://schemas.microsoft.com/office/powerpoint/2010/main" val="34640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nodeType="withEffect">
                                  <p:stCondLst>
                                    <p:cond delay="0"/>
                                  </p:stCondLst>
                                  <p:childTnLst>
                                    <p:animEffect transition="out" filter="fade">
                                      <p:cBhvr>
                                        <p:cTn id="26" dur="500"/>
                                        <p:tgtEl>
                                          <p:spTgt spid="2050"/>
                                        </p:tgtEl>
                                      </p:cBhvr>
                                    </p:animEffect>
                                    <p:set>
                                      <p:cBhvr>
                                        <p:cTn id="27" dur="1" fill="hold">
                                          <p:stCondLst>
                                            <p:cond delay="499"/>
                                          </p:stCondLst>
                                        </p:cTn>
                                        <p:tgtEl>
                                          <p:spTgt spid="205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5" grpId="1"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15200" cy="1066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The last question put to the employer focus groups:</a:t>
            </a:r>
            <a:endParaRPr lang="en-US" sz="3200" dirty="0">
              <a:solidFill>
                <a:schemeClr val="accent1">
                  <a:lumMod val="75000"/>
                </a:schemeClr>
              </a:solidFill>
            </a:endParaRPr>
          </a:p>
        </p:txBody>
      </p:sp>
      <p:sp>
        <p:nvSpPr>
          <p:cNvPr id="3" name="Content Placeholder 2"/>
          <p:cNvSpPr>
            <a:spLocks noGrp="1"/>
          </p:cNvSpPr>
          <p:nvPr>
            <p:ph idx="1"/>
          </p:nvPr>
        </p:nvSpPr>
        <p:spPr>
          <a:xfrm>
            <a:off x="1295400" y="2286000"/>
            <a:ext cx="6629400" cy="4144963"/>
          </a:xfrm>
        </p:spPr>
        <p:txBody>
          <a:bodyPr/>
          <a:lstStyle/>
          <a:p>
            <a:pPr marL="0" indent="0">
              <a:buNone/>
            </a:pPr>
            <a:r>
              <a:rPr lang="en-US" dirty="0">
                <a:solidFill>
                  <a:srgbClr val="9A0000"/>
                </a:solidFill>
              </a:rPr>
              <a:t>How can business and industry partner with K-12 and higher education in creating the 24-year old that has those skills and abilities?</a:t>
            </a:r>
            <a:endParaRPr lang="en-US" dirty="0"/>
          </a:p>
        </p:txBody>
      </p:sp>
    </p:spTree>
    <p:extLst>
      <p:ext uri="{BB962C8B-B14F-4D97-AF65-F5344CB8AC3E}">
        <p14:creationId xmlns:p14="http://schemas.microsoft.com/office/powerpoint/2010/main" val="5144947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79917" cy="467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28600"/>
            <a:ext cx="83058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Coding the responses into themes yielded this </a:t>
            </a:r>
            <a:r>
              <a:rPr lang="en-US" sz="3200" i="1" dirty="0" smtClean="0">
                <a:solidFill>
                  <a:srgbClr val="9A0000"/>
                </a:solidFill>
              </a:rPr>
              <a:t>conceptual framework:</a:t>
            </a:r>
            <a:endParaRPr lang="en-US" sz="3200" dirty="0">
              <a:solidFill>
                <a:srgbClr val="9A0000"/>
              </a:solidFill>
            </a:endParaRPr>
          </a:p>
        </p:txBody>
      </p:sp>
      <p:sp>
        <p:nvSpPr>
          <p:cNvPr id="4" name="Rounded Rectangle 3"/>
          <p:cNvSpPr/>
          <p:nvPr/>
        </p:nvSpPr>
        <p:spPr>
          <a:xfrm>
            <a:off x="914400" y="4650509"/>
            <a:ext cx="1752600" cy="228600"/>
          </a:xfrm>
          <a:prstGeom prst="roundRect">
            <a:avLst/>
          </a:prstGeom>
          <a:noFill/>
          <a:ln>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876800" y="1524000"/>
            <a:ext cx="3962400" cy="2438400"/>
          </a:xfrm>
          <a:prstGeom prst="roundRect">
            <a:avLst/>
          </a:prstGeom>
          <a:noFill/>
          <a:ln>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29200" y="2667000"/>
            <a:ext cx="3657600" cy="304800"/>
          </a:xfrm>
          <a:prstGeom prst="roundRect">
            <a:avLst/>
          </a:prstGeom>
          <a:noFill/>
          <a:ln>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7912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The first-level frequencies were:</a:t>
            </a:r>
            <a:endParaRPr lang="en-US" sz="32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9619" y="2372705"/>
            <a:ext cx="5504762" cy="29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1590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819275" y="2438400"/>
            <a:ext cx="314325" cy="228600"/>
          </a:xfrm>
          <a:prstGeom prst="line">
            <a:avLst/>
          </a:prstGeom>
          <a:ln w="25400">
            <a:solidFill>
              <a:srgbClr val="8A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2895600"/>
            <a:ext cx="1638300" cy="341632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smtClean="0"/>
              <a:t>Government policies include incentives for employers, like tax credits, new rules or requirements for schools, and provisions to protect students and employers.</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452562"/>
            <a:ext cx="23241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3200400" y="2133600"/>
            <a:ext cx="990600" cy="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95700" y="2133600"/>
            <a:ext cx="0" cy="419100"/>
          </a:xfrm>
          <a:prstGeom prst="line">
            <a:avLst/>
          </a:prstGeom>
          <a:ln w="25400">
            <a:solidFill>
              <a:srgbClr val="36609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55228" y="1260038"/>
            <a:ext cx="3047999" cy="2585323"/>
          </a:xfrm>
          <a:prstGeom prst="rect">
            <a:avLst/>
          </a:prstGeom>
          <a:solidFill>
            <a:schemeClr val="bg1">
              <a:lumMod val="95000"/>
            </a:schemeClr>
          </a:solidFill>
          <a:ln w="9525">
            <a:solidFill>
              <a:srgbClr val="366092"/>
            </a:solidFill>
          </a:ln>
          <a:effectLst>
            <a:outerShdw blurRad="50800" dist="190500" dir="2700000" algn="tl" rotWithShape="0">
              <a:prstClr val="black">
                <a:alpha val="25000"/>
              </a:prstClr>
            </a:outerShdw>
          </a:effectLst>
        </p:spPr>
        <p:txBody>
          <a:bodyPr wrap="square" rtlCol="0">
            <a:spAutoFit/>
          </a:bodyPr>
          <a:lstStyle/>
          <a:p>
            <a:r>
              <a:rPr lang="en-US" dirty="0" smtClean="0"/>
              <a:t>This theme is the most voluminous because versions of experiential training, like internships and job shadowing, were frequently cited.  Other human capital investments, like employer-provided mentors, are also included here.</a:t>
            </a:r>
            <a:endParaRPr lang="en-US" dirty="0"/>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452562"/>
            <a:ext cx="19812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5562600" y="2052637"/>
            <a:ext cx="1219200" cy="0"/>
          </a:xfrm>
          <a:prstGeom prst="line">
            <a:avLst/>
          </a:prstGeom>
          <a:ln w="25400">
            <a:solidFill>
              <a:srgbClr val="7A944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791200" y="2052637"/>
            <a:ext cx="381000" cy="500063"/>
          </a:xfrm>
          <a:prstGeom prst="line">
            <a:avLst/>
          </a:prstGeom>
          <a:ln w="25400">
            <a:solidFill>
              <a:srgbClr val="7A944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15608" y="4160371"/>
            <a:ext cx="3962400" cy="1477328"/>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smtClean="0"/>
              <a:t>Information sharing assets include collaborative projects like coordinated curriculum planning, and feedback loops between K-12, higher education, and employers.</a:t>
            </a:r>
            <a:endParaRPr lang="en-US" dirty="0"/>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5228" y="4068618"/>
            <a:ext cx="24765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6105958" y="4038600"/>
            <a:ext cx="1257300" cy="0"/>
          </a:xfrm>
          <a:prstGeom prst="line">
            <a:avLst/>
          </a:prstGeom>
          <a:ln w="25400">
            <a:solidFill>
              <a:srgbClr val="98490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734608" y="3810000"/>
            <a:ext cx="18617" cy="228600"/>
          </a:xfrm>
          <a:prstGeom prst="line">
            <a:avLst/>
          </a:prstGeom>
          <a:ln w="25400">
            <a:solidFill>
              <a:srgbClr val="984907"/>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775257" y="4852276"/>
            <a:ext cx="7086600" cy="1200329"/>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a:spAutoFit/>
          </a:bodyPr>
          <a:lstStyle/>
          <a:p>
            <a:r>
              <a:rPr lang="en-US" dirty="0"/>
              <a:t>These include proposals to advocate or promote </a:t>
            </a:r>
            <a:r>
              <a:rPr lang="en-US" dirty="0" smtClean="0"/>
              <a:t>education, to promote business </a:t>
            </a:r>
            <a:r>
              <a:rPr lang="en-US" dirty="0"/>
              <a:t>and </a:t>
            </a:r>
            <a:r>
              <a:rPr lang="en-US" dirty="0" smtClean="0"/>
              <a:t>industry within schools, </a:t>
            </a:r>
            <a:r>
              <a:rPr lang="en-US" dirty="0"/>
              <a:t>or to support new </a:t>
            </a:r>
            <a:r>
              <a:rPr lang="en-US" dirty="0" smtClean="0"/>
              <a:t>services, </a:t>
            </a:r>
            <a:r>
              <a:rPr lang="en-US" dirty="0"/>
              <a:t>like expanding </a:t>
            </a:r>
            <a:r>
              <a:rPr lang="en-US" dirty="0" smtClean="0"/>
              <a:t>company counseling </a:t>
            </a:r>
            <a:r>
              <a:rPr lang="en-US" dirty="0"/>
              <a:t>services </a:t>
            </a:r>
            <a:r>
              <a:rPr lang="en-US" dirty="0" smtClean="0"/>
              <a:t>to </a:t>
            </a:r>
            <a:r>
              <a:rPr lang="en-US" dirty="0"/>
              <a:t>cover career planning services </a:t>
            </a:r>
            <a:r>
              <a:rPr lang="en-US" dirty="0" smtClean="0"/>
              <a:t>for students, or supporting employee mentors. </a:t>
            </a:r>
            <a:endParaRPr lang="en-US" dirty="0"/>
          </a:p>
        </p:txBody>
      </p:sp>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8784" y="1600632"/>
            <a:ext cx="26765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72" name="Straight Connector 3071"/>
          <p:cNvCxnSpPr/>
          <p:nvPr/>
        </p:nvCxnSpPr>
        <p:spPr>
          <a:xfrm>
            <a:off x="6629400" y="2243137"/>
            <a:ext cx="914400" cy="0"/>
          </a:xfrm>
          <a:prstGeom prst="line">
            <a:avLst/>
          </a:prstGeom>
          <a:ln w="25400">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10399" y="2243137"/>
            <a:ext cx="76202" cy="309563"/>
          </a:xfrm>
          <a:prstGeom prst="line">
            <a:avLst/>
          </a:prstGeom>
          <a:ln w="25400">
            <a:solidFill>
              <a:srgbClr val="FFC001"/>
            </a:solidFill>
          </a:ln>
        </p:spPr>
        <p:style>
          <a:lnRef idx="1">
            <a:schemeClr val="accent1"/>
          </a:lnRef>
          <a:fillRef idx="0">
            <a:schemeClr val="accent1"/>
          </a:fillRef>
          <a:effectRef idx="0">
            <a:schemeClr val="accent1"/>
          </a:effectRef>
          <a:fontRef idx="minor">
            <a:schemeClr val="tx1"/>
          </a:fontRef>
        </p:style>
      </p:cxnSp>
      <p:pic>
        <p:nvPicPr>
          <p:cNvPr id="308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308485"/>
            <a:ext cx="18669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84" name="Straight Connector 3083"/>
          <p:cNvCxnSpPr/>
          <p:nvPr/>
        </p:nvCxnSpPr>
        <p:spPr>
          <a:xfrm>
            <a:off x="6553200" y="3810000"/>
            <a:ext cx="190716" cy="457200"/>
          </a:xfrm>
          <a:prstGeom prst="line">
            <a:avLst/>
          </a:prstGeom>
          <a:ln w="25400">
            <a:solidFill>
              <a:srgbClr val="61497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43708" y="5037534"/>
            <a:ext cx="7543799" cy="1200329"/>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rtlCol="0">
            <a:spAutoFit/>
          </a:bodyPr>
          <a:lstStyle/>
          <a:p>
            <a:r>
              <a:rPr lang="en-US" dirty="0"/>
              <a:t>A small number of items suggested that business and industry commit to improving community family </a:t>
            </a:r>
            <a:r>
              <a:rPr lang="en-US" dirty="0" smtClean="0"/>
              <a:t>and social </a:t>
            </a:r>
            <a:r>
              <a:rPr lang="en-US" dirty="0"/>
              <a:t>services.  One proposed merging education and industry, moving “industry into the classroom and the classroom into industry.”</a:t>
            </a:r>
          </a:p>
        </p:txBody>
      </p:sp>
    </p:spTree>
    <p:extLst>
      <p:ext uri="{BB962C8B-B14F-4D97-AF65-F5344CB8AC3E}">
        <p14:creationId xmlns:p14="http://schemas.microsoft.com/office/powerpoint/2010/main" val="35685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075"/>
                                        </p:tgtEl>
                                      </p:cBhvr>
                                    </p:animEffect>
                                    <p:set>
                                      <p:cBhvr>
                                        <p:cTn id="18" dur="1" fill="hold">
                                          <p:stCondLst>
                                            <p:cond delay="499"/>
                                          </p:stCondLst>
                                        </p:cTn>
                                        <p:tgtEl>
                                          <p:spTgt spid="307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076"/>
                                        </p:tgtEl>
                                      </p:cBhvr>
                                    </p:animEffect>
                                    <p:set>
                                      <p:cBhvr>
                                        <p:cTn id="41" dur="1" fill="hold">
                                          <p:stCondLst>
                                            <p:cond delay="499"/>
                                          </p:stCondLst>
                                        </p:cTn>
                                        <p:tgtEl>
                                          <p:spTgt spid="307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077"/>
                                        </p:tgtEl>
                                        <p:attrNameLst>
                                          <p:attrName>style.visibility</p:attrName>
                                        </p:attrNameLst>
                                      </p:cBhvr>
                                      <p:to>
                                        <p:strVal val="visible"/>
                                      </p:to>
                                    </p:set>
                                    <p:animEffect transition="in" filter="fade">
                                      <p:cBhvr>
                                        <p:cTn id="53" dur="500"/>
                                        <p:tgtEl>
                                          <p:spTgt spid="3077"/>
                                        </p:tgtEl>
                                      </p:cBhvr>
                                    </p:animEffec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077"/>
                                        </p:tgtEl>
                                      </p:cBhvr>
                                    </p:animEffect>
                                    <p:set>
                                      <p:cBhvr>
                                        <p:cTn id="67" dur="1" fill="hold">
                                          <p:stCondLst>
                                            <p:cond delay="499"/>
                                          </p:stCondLst>
                                        </p:cTn>
                                        <p:tgtEl>
                                          <p:spTgt spid="307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078"/>
                                        </p:tgtEl>
                                        <p:attrNameLst>
                                          <p:attrName>style.visibility</p:attrName>
                                        </p:attrNameLst>
                                      </p:cBhvr>
                                      <p:to>
                                        <p:strVal val="visible"/>
                                      </p:to>
                                    </p:set>
                                    <p:animEffect transition="in" filter="fade">
                                      <p:cBhvr>
                                        <p:cTn id="79" dur="500"/>
                                        <p:tgtEl>
                                          <p:spTgt spid="3078"/>
                                        </p:tgtEl>
                                      </p:cBhvr>
                                    </p:animEffect>
                                  </p:childTnLst>
                                </p:cTn>
                              </p:par>
                              <p:par>
                                <p:cTn id="80" presetID="10"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078"/>
                                        </p:tgtEl>
                                      </p:cBhvr>
                                    </p:animEffect>
                                    <p:set>
                                      <p:cBhvr>
                                        <p:cTn id="93" dur="1" fill="hold">
                                          <p:stCondLst>
                                            <p:cond delay="499"/>
                                          </p:stCondLst>
                                        </p:cTn>
                                        <p:tgtEl>
                                          <p:spTgt spid="307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6"/>
                                        </p:tgtEl>
                                      </p:cBhvr>
                                    </p:animEffect>
                                    <p:set>
                                      <p:cBhvr>
                                        <p:cTn id="102" dur="1" fill="hold">
                                          <p:stCondLst>
                                            <p:cond delay="499"/>
                                          </p:stCondLst>
                                        </p:cTn>
                                        <p:tgtEl>
                                          <p:spTgt spid="2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3079"/>
                                        </p:tgtEl>
                                        <p:attrNameLst>
                                          <p:attrName>style.visibility</p:attrName>
                                        </p:attrNameLst>
                                      </p:cBhvr>
                                      <p:to>
                                        <p:strVal val="visible"/>
                                      </p:to>
                                    </p:set>
                                    <p:animEffect transition="in" filter="fade">
                                      <p:cBhvr>
                                        <p:cTn id="105" dur="500"/>
                                        <p:tgtEl>
                                          <p:spTgt spid="3079"/>
                                        </p:tgtEl>
                                      </p:cBhvr>
                                    </p:animEffect>
                                  </p:childTnLst>
                                </p:cTn>
                              </p:par>
                              <p:par>
                                <p:cTn id="106" presetID="10" presetClass="entr" presetSubtype="0" fill="hold" nodeType="withEffect">
                                  <p:stCondLst>
                                    <p:cond delay="0"/>
                                  </p:stCondLst>
                                  <p:childTnLst>
                                    <p:set>
                                      <p:cBhvr>
                                        <p:cTn id="107" dur="1" fill="hold">
                                          <p:stCondLst>
                                            <p:cond delay="0"/>
                                          </p:stCondLst>
                                        </p:cTn>
                                        <p:tgtEl>
                                          <p:spTgt spid="3072"/>
                                        </p:tgtEl>
                                        <p:attrNameLst>
                                          <p:attrName>style.visibility</p:attrName>
                                        </p:attrNameLst>
                                      </p:cBhvr>
                                      <p:to>
                                        <p:strVal val="visible"/>
                                      </p:to>
                                    </p:set>
                                    <p:animEffect transition="in" filter="fade">
                                      <p:cBhvr>
                                        <p:cTn id="108" dur="500"/>
                                        <p:tgtEl>
                                          <p:spTgt spid="3072"/>
                                        </p:tgtEl>
                                      </p:cBhvr>
                                    </p:animEffect>
                                  </p:childTnLst>
                                </p:cTn>
                              </p:par>
                              <p:par>
                                <p:cTn id="109" presetID="10"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par>
                                <p:cTn id="112" presetID="10" presetClass="entr" presetSubtype="0" fill="hold" nodeType="withEffect">
                                  <p:stCondLst>
                                    <p:cond delay="0"/>
                                  </p:stCondLst>
                                  <p:childTnLst>
                                    <p:set>
                                      <p:cBhvr>
                                        <p:cTn id="113" dur="1" fill="hold">
                                          <p:stCondLst>
                                            <p:cond delay="0"/>
                                          </p:stCondLst>
                                        </p:cTn>
                                        <p:tgtEl>
                                          <p:spTgt spid="3082"/>
                                        </p:tgtEl>
                                        <p:attrNameLst>
                                          <p:attrName>style.visibility</p:attrName>
                                        </p:attrNameLst>
                                      </p:cBhvr>
                                      <p:to>
                                        <p:strVal val="visible"/>
                                      </p:to>
                                    </p:set>
                                    <p:animEffect transition="in" filter="fade">
                                      <p:cBhvr>
                                        <p:cTn id="114" dur="500"/>
                                        <p:tgtEl>
                                          <p:spTgt spid="3082"/>
                                        </p:tgtEl>
                                      </p:cBhvr>
                                    </p:animEffect>
                                  </p:childTnLst>
                                </p:cTn>
                              </p:par>
                              <p:par>
                                <p:cTn id="115" presetID="10" presetClass="entr" presetSubtype="0" fill="hold" nodeType="withEffect">
                                  <p:stCondLst>
                                    <p:cond delay="0"/>
                                  </p:stCondLst>
                                  <p:childTnLst>
                                    <p:set>
                                      <p:cBhvr>
                                        <p:cTn id="116" dur="1" fill="hold">
                                          <p:stCondLst>
                                            <p:cond delay="0"/>
                                          </p:stCondLst>
                                        </p:cTn>
                                        <p:tgtEl>
                                          <p:spTgt spid="3084"/>
                                        </p:tgtEl>
                                        <p:attrNameLst>
                                          <p:attrName>style.visibility</p:attrName>
                                        </p:attrNameLst>
                                      </p:cBhvr>
                                      <p:to>
                                        <p:strVal val="visible"/>
                                      </p:to>
                                    </p:set>
                                    <p:animEffect transition="in" filter="fade">
                                      <p:cBhvr>
                                        <p:cTn id="117" dur="500"/>
                                        <p:tgtEl>
                                          <p:spTgt spid="308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fade">
                                      <p:cBhvr>
                                        <p:cTn id="1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8" grpId="0" animBg="1"/>
      <p:bldP spid="18" grpId="1" animBg="1"/>
      <p:bldP spid="26" grpId="0" animBg="1"/>
      <p:bldP spid="26" grpId="1"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64770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Detail of human capital investments: </a:t>
            </a:r>
            <a:endParaRPr lang="en-US" sz="32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800000" cy="32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22669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971800" y="2495550"/>
            <a:ext cx="10668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 idx="2"/>
          </p:cNvCxnSpPr>
          <p:nvPr/>
        </p:nvCxnSpPr>
        <p:spPr>
          <a:xfrm>
            <a:off x="3571875" y="2495550"/>
            <a:ext cx="85725" cy="47625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733675"/>
            <a:ext cx="56769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687" y="1741055"/>
            <a:ext cx="22383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3048000" y="2495550"/>
            <a:ext cx="990600" cy="0"/>
          </a:xfrm>
          <a:prstGeom prst="line">
            <a:avLst/>
          </a:prstGeom>
          <a:ln w="25400">
            <a:solidFill>
              <a:srgbClr val="2C4D7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 idx="2"/>
          </p:cNvCxnSpPr>
          <p:nvPr/>
        </p:nvCxnSpPr>
        <p:spPr>
          <a:xfrm>
            <a:off x="3571875" y="2495550"/>
            <a:ext cx="85725" cy="476250"/>
          </a:xfrm>
          <a:prstGeom prst="line">
            <a:avLst/>
          </a:prstGeom>
          <a:ln w="25400">
            <a:solidFill>
              <a:srgbClr val="2C4D7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10201" y="1219200"/>
            <a:ext cx="3048000" cy="5355312"/>
          </a:xfrm>
          <a:prstGeom prst="rect">
            <a:avLst/>
          </a:prstGeom>
          <a:solidFill>
            <a:schemeClr val="bg1">
              <a:lumMod val="95000"/>
            </a:schemeClr>
          </a:solidFill>
          <a:ln>
            <a:solidFill>
              <a:srgbClr val="2C4D76"/>
            </a:solidFill>
          </a:ln>
          <a:effectLst>
            <a:outerShdw blurRad="50800" dist="190500" dir="2700000" algn="tl" rotWithShape="0">
              <a:prstClr val="black">
                <a:alpha val="25000"/>
              </a:prstClr>
            </a:outerShdw>
          </a:effectLst>
        </p:spPr>
        <p:txBody>
          <a:bodyPr wrap="square" rtlCol="0">
            <a:spAutoFit/>
          </a:bodyPr>
          <a:lstStyle/>
          <a:p>
            <a:r>
              <a:rPr lang="en-US" dirty="0"/>
              <a:t>About half of these items </a:t>
            </a:r>
            <a:r>
              <a:rPr lang="en-US" dirty="0" smtClean="0"/>
              <a:t>suggest </a:t>
            </a:r>
            <a:r>
              <a:rPr lang="en-US" dirty="0"/>
              <a:t>direct experiential training—internships, job shadowing, mentorships, direct employment, and interview practice.  Another set proposes bringing business and real-life experiences into the classroom through some form of joint teaching, from </a:t>
            </a:r>
            <a:r>
              <a:rPr lang="en-US" dirty="0" smtClean="0"/>
              <a:t>joint curriculum planning to professionals and technically skilled employees acting as guest teachers.  </a:t>
            </a:r>
            <a:r>
              <a:rPr lang="en-US" dirty="0"/>
              <a:t>Extra-curricular experiences—youth entrepreneur programs, company tours, and other business </a:t>
            </a:r>
            <a:r>
              <a:rPr lang="en-US" dirty="0" smtClean="0"/>
              <a:t>exposures—are also included here. </a:t>
            </a:r>
            <a:endParaRPr lang="en-US" dirty="0"/>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255" y="1600200"/>
            <a:ext cx="24860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a:stCxn id="1029" idx="2"/>
          </p:cNvCxnSpPr>
          <p:nvPr/>
        </p:nvCxnSpPr>
        <p:spPr>
          <a:xfrm flipH="1">
            <a:off x="4691062" y="2295525"/>
            <a:ext cx="147206" cy="676275"/>
          </a:xfrm>
          <a:prstGeom prst="line">
            <a:avLst/>
          </a:prstGeom>
          <a:ln w="25400">
            <a:solidFill>
              <a:srgbClr val="4371AC"/>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7572" y="4648200"/>
            <a:ext cx="2352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a:stCxn id="1030" idx="0"/>
          </p:cNvCxnSpPr>
          <p:nvPr/>
        </p:nvCxnSpPr>
        <p:spPr>
          <a:xfrm flipH="1" flipV="1">
            <a:off x="4838267" y="4191000"/>
            <a:ext cx="345643" cy="457200"/>
          </a:xfrm>
          <a:prstGeom prst="line">
            <a:avLst/>
          </a:prstGeom>
          <a:ln w="25400">
            <a:solidFill>
              <a:srgbClr val="7A9FCB"/>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201531"/>
            <a:ext cx="28860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flipH="1">
            <a:off x="4953000" y="3429000"/>
            <a:ext cx="381000" cy="6009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8620" y="1080700"/>
            <a:ext cx="2057399" cy="5632311"/>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A much smaller proportion of suggestions are for training of staff—for example, training teachers, principals, and counselors in real-work settings so they make their teaching and advising more relevant.  A small number also suggest similar exposures and partnering with parents, including their </a:t>
            </a:r>
            <a:r>
              <a:rPr lang="en-US" dirty="0" smtClean="0"/>
              <a:t>employees who are parents. </a:t>
            </a:r>
            <a:endParaRPr lang="en-US" dirty="0"/>
          </a:p>
        </p:txBody>
      </p:sp>
    </p:spTree>
    <p:extLst>
      <p:ext uri="{BB962C8B-B14F-4D97-AF65-F5344CB8AC3E}">
        <p14:creationId xmlns:p14="http://schemas.microsoft.com/office/powerpoint/2010/main" val="25000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28"/>
                                        </p:tgtEl>
                                      </p:cBhvr>
                                    </p:animEffect>
                                    <p:set>
                                      <p:cBhvr>
                                        <p:cTn id="36" dur="1" fill="hold">
                                          <p:stCondLst>
                                            <p:cond delay="499"/>
                                          </p:stCondLst>
                                        </p:cTn>
                                        <p:tgtEl>
                                          <p:spTgt spid="102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fade">
                                      <p:cBhvr>
                                        <p:cTn id="48" dur="500"/>
                                        <p:tgtEl>
                                          <p:spTgt spid="1029"/>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
                            </p:stCondLst>
                            <p:childTnLst>
                              <p:par>
                                <p:cTn id="53" presetID="10" presetClass="entr" presetSubtype="0" fill="hold" nodeType="afterEffect">
                                  <p:stCondLst>
                                    <p:cond delay="500"/>
                                  </p:stCondLst>
                                  <p:childTnLst>
                                    <p:set>
                                      <p:cBhvr>
                                        <p:cTn id="54" dur="1" fill="hold">
                                          <p:stCondLst>
                                            <p:cond delay="0"/>
                                          </p:stCondLst>
                                        </p:cTn>
                                        <p:tgtEl>
                                          <p:spTgt spid="1030"/>
                                        </p:tgtEl>
                                        <p:attrNameLst>
                                          <p:attrName>style.visibility</p:attrName>
                                        </p:attrNameLst>
                                      </p:cBhvr>
                                      <p:to>
                                        <p:strVal val="visible"/>
                                      </p:to>
                                    </p:set>
                                    <p:animEffect transition="in" filter="fade">
                                      <p:cBhvr>
                                        <p:cTn id="55" dur="500"/>
                                        <p:tgtEl>
                                          <p:spTgt spid="1030"/>
                                        </p:tgtEl>
                                      </p:cBhvr>
                                    </p:animEffect>
                                  </p:childTnLst>
                                </p:cTn>
                              </p:par>
                              <p:par>
                                <p:cTn id="56" presetID="10" presetClass="entr" presetSubtype="0" fill="hold" nodeType="withEffect">
                                  <p:stCondLst>
                                    <p:cond delay="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1500"/>
                            </p:stCondLst>
                            <p:childTnLst>
                              <p:par>
                                <p:cTn id="60" presetID="10" presetClass="entr" presetSubtype="0" fill="hold" nodeType="afterEffect">
                                  <p:stCondLst>
                                    <p:cond delay="500"/>
                                  </p:stCondLst>
                                  <p:childTnLst>
                                    <p:set>
                                      <p:cBhvr>
                                        <p:cTn id="61" dur="1" fill="hold">
                                          <p:stCondLst>
                                            <p:cond delay="0"/>
                                          </p:stCondLst>
                                        </p:cTn>
                                        <p:tgtEl>
                                          <p:spTgt spid="1031"/>
                                        </p:tgtEl>
                                        <p:attrNameLst>
                                          <p:attrName>style.visibility</p:attrName>
                                        </p:attrNameLst>
                                      </p:cBhvr>
                                      <p:to>
                                        <p:strVal val="visible"/>
                                      </p:to>
                                    </p:set>
                                    <p:animEffect transition="in" filter="fade">
                                      <p:cBhvr>
                                        <p:cTn id="62" dur="500"/>
                                        <p:tgtEl>
                                          <p:spTgt spid="1031"/>
                                        </p:tgtEl>
                                      </p:cBhvr>
                                    </p:animEffect>
                                  </p:childTnLst>
                                </p:cTn>
                              </p:par>
                              <p:par>
                                <p:cTn id="63" presetID="10" presetClass="entr" presetSubtype="0" fill="hold"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715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a:solidFill>
                  <a:schemeClr val="accent1">
                    <a:lumMod val="75000"/>
                  </a:schemeClr>
                </a:solidFill>
              </a:rPr>
              <a:t>T</a:t>
            </a:r>
            <a:r>
              <a:rPr lang="en-US" sz="3200" dirty="0" smtClean="0">
                <a:solidFill>
                  <a:schemeClr val="accent1">
                    <a:lumMod val="75000"/>
                  </a:schemeClr>
                </a:solidFill>
              </a:rPr>
              <a:t>he 2</a:t>
            </a:r>
            <a:r>
              <a:rPr lang="en-US" sz="3200" baseline="30000" dirty="0" smtClean="0">
                <a:solidFill>
                  <a:schemeClr val="accent1">
                    <a:lumMod val="75000"/>
                  </a:schemeClr>
                </a:solidFill>
              </a:rPr>
              <a:t>nd</a:t>
            </a:r>
            <a:r>
              <a:rPr lang="en-US" sz="3200" dirty="0" smtClean="0">
                <a:solidFill>
                  <a:schemeClr val="accent1">
                    <a:lumMod val="75000"/>
                  </a:schemeClr>
                </a:solidFill>
              </a:rPr>
              <a:t> largest theme:</a:t>
            </a:r>
            <a:endParaRPr lang="en-US" sz="32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5685715" cy="29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76400"/>
            <a:ext cx="2257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0" y="2378941"/>
            <a:ext cx="990600" cy="0"/>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15000" y="2378941"/>
            <a:ext cx="76200" cy="516659"/>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529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096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Why a theme called </a:t>
            </a:r>
            <a:br>
              <a:rPr lang="en-US" sz="3200" dirty="0" smtClean="0">
                <a:solidFill>
                  <a:schemeClr val="accent1">
                    <a:lumMod val="75000"/>
                  </a:schemeClr>
                </a:solidFill>
              </a:rPr>
            </a:br>
            <a:r>
              <a:rPr lang="en-US" sz="3200" dirty="0" smtClean="0">
                <a:solidFill>
                  <a:schemeClr val="accent1">
                    <a:lumMod val="75000"/>
                  </a:schemeClr>
                </a:solidFill>
              </a:rPr>
              <a:t>“information sharing assets?” </a:t>
            </a:r>
            <a:endParaRPr lang="en-US" sz="3200" dirty="0">
              <a:solidFill>
                <a:schemeClr val="accent1">
                  <a:lumMod val="75000"/>
                </a:schemeClr>
              </a:solidFill>
            </a:endParaRP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pPr marL="0" indent="0">
              <a:buNone/>
            </a:pPr>
            <a:r>
              <a:rPr lang="en-US" dirty="0" smtClean="0"/>
              <a:t>Consider the way some business </a:t>
            </a:r>
            <a:r>
              <a:rPr lang="en-US" dirty="0"/>
              <a:t>and industry focus </a:t>
            </a:r>
            <a:r>
              <a:rPr lang="en-US" dirty="0" smtClean="0"/>
              <a:t>groups framed the problem:</a:t>
            </a:r>
            <a:endParaRPr lang="en-US" dirty="0"/>
          </a:p>
          <a:p>
            <a:endParaRPr lang="en-US" dirty="0"/>
          </a:p>
          <a:p>
            <a:r>
              <a:rPr lang="en-US" dirty="0">
                <a:solidFill>
                  <a:schemeClr val="accent1">
                    <a:lumMod val="75000"/>
                  </a:schemeClr>
                </a:solidFill>
              </a:rPr>
              <a:t>Our task is to build a </a:t>
            </a:r>
            <a:r>
              <a:rPr lang="en-US" dirty="0">
                <a:solidFill>
                  <a:srgbClr val="C00000"/>
                </a:solidFill>
              </a:rPr>
              <a:t>“workforce development information system.” </a:t>
            </a:r>
          </a:p>
          <a:p>
            <a:r>
              <a:rPr lang="en-US" dirty="0">
                <a:solidFill>
                  <a:schemeClr val="accent1">
                    <a:lumMod val="75000"/>
                  </a:schemeClr>
                </a:solidFill>
              </a:rPr>
              <a:t>We need </a:t>
            </a:r>
            <a:r>
              <a:rPr lang="en-US" dirty="0" smtClean="0">
                <a:solidFill>
                  <a:schemeClr val="accent1">
                    <a:lumMod val="75000"/>
                  </a:schemeClr>
                </a:solidFill>
              </a:rPr>
              <a:t>a </a:t>
            </a:r>
            <a:r>
              <a:rPr lang="en-US" dirty="0">
                <a:solidFill>
                  <a:srgbClr val="C00000"/>
                </a:solidFill>
              </a:rPr>
              <a:t>“mentoring </a:t>
            </a:r>
            <a:r>
              <a:rPr lang="en-US" dirty="0" smtClean="0">
                <a:solidFill>
                  <a:srgbClr val="C00000"/>
                </a:solidFill>
              </a:rPr>
              <a:t>database,” </a:t>
            </a:r>
            <a:r>
              <a:rPr lang="en-US" dirty="0">
                <a:solidFill>
                  <a:schemeClr val="accent1">
                    <a:lumMod val="75000"/>
                  </a:schemeClr>
                </a:solidFill>
              </a:rPr>
              <a:t>an </a:t>
            </a:r>
            <a:r>
              <a:rPr lang="en-US" dirty="0" smtClean="0">
                <a:solidFill>
                  <a:schemeClr val="accent1">
                    <a:lumMod val="75000"/>
                  </a:schemeClr>
                </a:solidFill>
              </a:rPr>
              <a:t>asset somehow designed so that schools, businesses, and parents will use and value </a:t>
            </a:r>
            <a:r>
              <a:rPr lang="en-US" dirty="0">
                <a:solidFill>
                  <a:schemeClr val="accent1">
                    <a:lumMod val="75000"/>
                  </a:schemeClr>
                </a:solidFill>
              </a:rPr>
              <a:t>it.  </a:t>
            </a:r>
          </a:p>
          <a:p>
            <a:r>
              <a:rPr lang="en-US" dirty="0">
                <a:solidFill>
                  <a:schemeClr val="accent1">
                    <a:lumMod val="75000"/>
                  </a:schemeClr>
                </a:solidFill>
              </a:rPr>
              <a:t>We need </a:t>
            </a:r>
            <a:r>
              <a:rPr lang="en-US" dirty="0">
                <a:solidFill>
                  <a:srgbClr val="C00000"/>
                </a:solidFill>
              </a:rPr>
              <a:t>“a paradigm shift,” </a:t>
            </a:r>
            <a:r>
              <a:rPr lang="en-US" dirty="0">
                <a:solidFill>
                  <a:schemeClr val="accent1">
                    <a:lumMod val="75000"/>
                  </a:schemeClr>
                </a:solidFill>
              </a:rPr>
              <a:t>and </a:t>
            </a:r>
            <a:r>
              <a:rPr lang="en-US" dirty="0">
                <a:solidFill>
                  <a:srgbClr val="C00000"/>
                </a:solidFill>
              </a:rPr>
              <a:t>“a structure going forward.”</a:t>
            </a:r>
            <a:r>
              <a:rPr lang="en-US" dirty="0">
                <a:solidFill>
                  <a:schemeClr val="accent1">
                    <a:lumMod val="75000"/>
                  </a:schemeClr>
                </a:solidFill>
              </a:rPr>
              <a:t> </a:t>
            </a:r>
          </a:p>
          <a:p>
            <a:r>
              <a:rPr lang="en-US" dirty="0">
                <a:solidFill>
                  <a:schemeClr val="accent1">
                    <a:lumMod val="75000"/>
                  </a:schemeClr>
                </a:solidFill>
              </a:rPr>
              <a:t>Our problem is to </a:t>
            </a:r>
            <a:r>
              <a:rPr lang="en-US" dirty="0">
                <a:solidFill>
                  <a:srgbClr val="C00000"/>
                </a:solidFill>
              </a:rPr>
              <a:t>prepare students “for jobs that may not have been created yet.” </a:t>
            </a:r>
          </a:p>
        </p:txBody>
      </p:sp>
    </p:spTree>
    <p:extLst>
      <p:ext uri="{BB962C8B-B14F-4D97-AF65-F5344CB8AC3E}">
        <p14:creationId xmlns:p14="http://schemas.microsoft.com/office/powerpoint/2010/main" val="25000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124200" cy="6354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400" dirty="0">
                <a:solidFill>
                  <a:schemeClr val="accent1">
                    <a:lumMod val="75000"/>
                  </a:schemeClr>
                </a:solidFill>
              </a:rPr>
              <a:t>C</a:t>
            </a:r>
            <a:r>
              <a:rPr lang="en-US" sz="2400" dirty="0" smtClean="0">
                <a:solidFill>
                  <a:schemeClr val="accent1">
                    <a:lumMod val="75000"/>
                  </a:schemeClr>
                </a:solidFill>
              </a:rPr>
              <a:t>onceptual frameworks can </a:t>
            </a:r>
            <a:r>
              <a:rPr lang="en-US" sz="2400" dirty="0">
                <a:solidFill>
                  <a:schemeClr val="accent1">
                    <a:lumMod val="75000"/>
                  </a:schemeClr>
                </a:solidFill>
              </a:rPr>
              <a:t>be generated from the themes themselves, </a:t>
            </a:r>
            <a:r>
              <a:rPr lang="en-US" sz="2400" dirty="0" smtClean="0">
                <a:solidFill>
                  <a:schemeClr val="accent1">
                    <a:lumMod val="75000"/>
                  </a:schemeClr>
                </a:solidFill>
              </a:rPr>
              <a:t>or </a:t>
            </a:r>
            <a:r>
              <a:rPr lang="en-US" sz="2400" dirty="0">
                <a:solidFill>
                  <a:schemeClr val="accent1">
                    <a:lumMod val="75000"/>
                  </a:schemeClr>
                </a:solidFill>
              </a:rPr>
              <a:t>from established research and </a:t>
            </a:r>
            <a:r>
              <a:rPr lang="en-US" sz="2400" dirty="0" smtClean="0">
                <a:solidFill>
                  <a:schemeClr val="accent1">
                    <a:lumMod val="75000"/>
                  </a:schemeClr>
                </a:solidFill>
              </a:rPr>
              <a:t>theory.  </a:t>
            </a:r>
            <a:br>
              <a:rPr lang="en-US" sz="2400" dirty="0" smtClean="0">
                <a:solidFill>
                  <a:schemeClr val="accent1">
                    <a:lumMod val="75000"/>
                  </a:schemeClr>
                </a:solidFill>
              </a:rPr>
            </a:br>
            <a:r>
              <a:rPr lang="en-US" sz="2400" dirty="0">
                <a:solidFill>
                  <a:schemeClr val="accent1">
                    <a:lumMod val="75000"/>
                  </a:schemeClr>
                </a:solidFill>
              </a:rPr>
              <a:t/>
            </a:r>
            <a:br>
              <a:rPr lang="en-US" sz="2400" dirty="0">
                <a:solidFill>
                  <a:schemeClr val="accent1">
                    <a:lumMod val="75000"/>
                  </a:schemeClr>
                </a:solidFill>
              </a:rPr>
            </a:br>
            <a:r>
              <a:rPr lang="en-US" sz="2400" dirty="0" smtClean="0">
                <a:solidFill>
                  <a:schemeClr val="accent1">
                    <a:lumMod val="75000"/>
                  </a:schemeClr>
                </a:solidFill>
              </a:rPr>
              <a:t>We used both methods: validated predictors of career and life success, (</a:t>
            </a:r>
            <a:r>
              <a:rPr lang="en-US" sz="2400" dirty="0" smtClean="0">
                <a:solidFill>
                  <a:srgbClr val="8E1616"/>
                </a:solidFill>
              </a:rPr>
              <a:t>the Big 5 personality skills</a:t>
            </a:r>
            <a:r>
              <a:rPr lang="en-US" sz="2400" dirty="0" smtClean="0">
                <a:solidFill>
                  <a:schemeClr val="accent1">
                    <a:lumMod val="75000"/>
                  </a:schemeClr>
                </a:solidFill>
              </a:rPr>
              <a:t>), and themes that emerged from focus groups’ answers.</a:t>
            </a:r>
            <a:endParaRPr lang="en-US" sz="2400" dirty="0">
              <a:solidFill>
                <a:schemeClr val="accent1">
                  <a:lumMod val="75000"/>
                </a:schemeClr>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7200" y="0"/>
            <a:ext cx="4121993" cy="676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718066"/>
            <a:ext cx="4038600" cy="5940088"/>
          </a:xfrm>
          <a:prstGeom prst="rect">
            <a:avLst/>
          </a:prstGeom>
          <a:noFill/>
        </p:spPr>
        <p:txBody>
          <a:bodyPr wrap="square" rtlCol="0">
            <a:spAutoFit/>
          </a:bodyPr>
          <a:lstStyle/>
          <a:p>
            <a:r>
              <a:rPr lang="en-US" dirty="0" smtClean="0">
                <a:solidFill>
                  <a:srgbClr val="A40000"/>
                </a:solidFill>
              </a:rPr>
              <a:t>Conscientiousness</a:t>
            </a:r>
          </a:p>
          <a:p>
            <a:endParaRPr lang="en-US" sz="1400" dirty="0">
              <a:solidFill>
                <a:srgbClr val="A40000"/>
              </a:solidFill>
            </a:endParaRPr>
          </a:p>
          <a:p>
            <a:endParaRPr lang="en-US" sz="1400" dirty="0" smtClean="0">
              <a:solidFill>
                <a:srgbClr val="A40000"/>
              </a:solidFill>
            </a:endParaRPr>
          </a:p>
          <a:p>
            <a:endParaRPr lang="en-US" sz="1400" dirty="0">
              <a:solidFill>
                <a:srgbClr val="A40000"/>
              </a:solidFill>
            </a:endParaRPr>
          </a:p>
          <a:p>
            <a:endParaRPr lang="en-US" sz="1400" dirty="0" smtClean="0">
              <a:solidFill>
                <a:srgbClr val="A40000"/>
              </a:solidFill>
            </a:endParaRPr>
          </a:p>
          <a:p>
            <a:r>
              <a:rPr lang="en-US" dirty="0" smtClean="0">
                <a:solidFill>
                  <a:srgbClr val="A40000"/>
                </a:solidFill>
              </a:rPr>
              <a:t>Agreeableness</a:t>
            </a:r>
          </a:p>
          <a:p>
            <a:endParaRPr lang="en-US" dirty="0">
              <a:solidFill>
                <a:srgbClr val="A40000"/>
              </a:solidFill>
            </a:endParaRPr>
          </a:p>
          <a:p>
            <a:endParaRPr lang="en-US" dirty="0" smtClean="0">
              <a:solidFill>
                <a:srgbClr val="A40000"/>
              </a:solidFill>
            </a:endParaRPr>
          </a:p>
          <a:p>
            <a:endParaRPr lang="en-US" dirty="0">
              <a:solidFill>
                <a:srgbClr val="A40000"/>
              </a:solidFill>
            </a:endParaRPr>
          </a:p>
          <a:p>
            <a:r>
              <a:rPr lang="en-US" dirty="0" smtClean="0">
                <a:solidFill>
                  <a:srgbClr val="A40000"/>
                </a:solidFill>
              </a:rPr>
              <a:t>Emotional Stability or Neuroticism</a:t>
            </a:r>
          </a:p>
          <a:p>
            <a:endParaRPr lang="en-US" dirty="0">
              <a:solidFill>
                <a:srgbClr val="A40000"/>
              </a:solidFill>
            </a:endParaRPr>
          </a:p>
          <a:p>
            <a:endParaRPr lang="en-US" dirty="0" smtClean="0">
              <a:solidFill>
                <a:srgbClr val="A40000"/>
              </a:solidFill>
            </a:endParaRPr>
          </a:p>
          <a:p>
            <a:endParaRPr lang="en-US" dirty="0">
              <a:solidFill>
                <a:srgbClr val="A40000"/>
              </a:solidFill>
            </a:endParaRPr>
          </a:p>
          <a:p>
            <a:r>
              <a:rPr lang="en-US" dirty="0" smtClean="0">
                <a:solidFill>
                  <a:srgbClr val="A40000"/>
                </a:solidFill>
              </a:rPr>
              <a:t>Openness</a:t>
            </a:r>
          </a:p>
          <a:p>
            <a:endParaRPr lang="en-US" dirty="0">
              <a:solidFill>
                <a:srgbClr val="A40000"/>
              </a:solidFill>
            </a:endParaRPr>
          </a:p>
          <a:p>
            <a:endParaRPr lang="en-US" dirty="0" smtClean="0">
              <a:solidFill>
                <a:srgbClr val="A40000"/>
              </a:solidFill>
            </a:endParaRPr>
          </a:p>
          <a:p>
            <a:endParaRPr lang="en-US" dirty="0">
              <a:solidFill>
                <a:srgbClr val="A40000"/>
              </a:solidFill>
            </a:endParaRPr>
          </a:p>
          <a:p>
            <a:r>
              <a:rPr lang="en-US" dirty="0" smtClean="0">
                <a:solidFill>
                  <a:srgbClr val="A40000"/>
                </a:solidFill>
              </a:rPr>
              <a:t>Extraversion</a:t>
            </a:r>
          </a:p>
          <a:p>
            <a:endParaRPr lang="en-US" dirty="0">
              <a:solidFill>
                <a:srgbClr val="A40000"/>
              </a:solidFill>
            </a:endParaRPr>
          </a:p>
          <a:p>
            <a:endParaRPr lang="en-US" dirty="0" smtClean="0">
              <a:solidFill>
                <a:srgbClr val="A40000"/>
              </a:solidFill>
            </a:endParaRPr>
          </a:p>
          <a:p>
            <a:r>
              <a:rPr lang="en-US" dirty="0" smtClean="0">
                <a:solidFill>
                  <a:schemeClr val="accent1">
                    <a:lumMod val="50000"/>
                  </a:schemeClr>
                </a:solidFill>
              </a:rPr>
              <a:t>Each has subcomponents which we incorporated into the conceptual model.</a:t>
            </a:r>
            <a:endParaRPr lang="en-US" dirty="0">
              <a:solidFill>
                <a:schemeClr val="accent1">
                  <a:lumMod val="50000"/>
                </a:schemeClr>
              </a:solidFill>
            </a:endParaRPr>
          </a:p>
        </p:txBody>
      </p:sp>
    </p:spTree>
    <p:extLst>
      <p:ext uri="{BB962C8B-B14F-4D97-AF65-F5344CB8AC3E}">
        <p14:creationId xmlns:p14="http://schemas.microsoft.com/office/powerpoint/2010/main" val="151141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300163"/>
            <a:ext cx="64960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9600" y="1279381"/>
            <a:ext cx="3124200" cy="474042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marL="0" indent="0">
              <a:buNone/>
            </a:pPr>
            <a:r>
              <a:rPr lang="en-US" sz="2400" dirty="0"/>
              <a:t>C</a:t>
            </a:r>
            <a:r>
              <a:rPr lang="en-US" sz="2400" dirty="0" smtClean="0"/>
              <a:t>ommunity and employer focus groups used the term “partnership” as though Kansas needed a new public-private venture for communication, planning, and coordinating labor market demand and training.</a:t>
            </a:r>
            <a:endParaRPr lang="en-US" sz="2400" dirty="0"/>
          </a:p>
        </p:txBody>
      </p:sp>
      <p:sp>
        <p:nvSpPr>
          <p:cNvPr id="4" name="Title 1"/>
          <p:cNvSpPr txBox="1">
            <a:spLocks/>
          </p:cNvSpPr>
          <p:nvPr/>
        </p:nvSpPr>
        <p:spPr>
          <a:xfrm>
            <a:off x="457200" y="274638"/>
            <a:ext cx="8077200" cy="715962"/>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chemeClr val="accent1">
                    <a:lumMod val="75000"/>
                  </a:schemeClr>
                </a:solidFill>
              </a:rPr>
              <a:t>Why a theme called “information sharing assets?” </a:t>
            </a:r>
            <a:endParaRPr lang="en-US" sz="2800" dirty="0">
              <a:solidFill>
                <a:schemeClr val="accent1">
                  <a:lumMod val="75000"/>
                </a:schemeClr>
              </a:solidFill>
            </a:endParaRPr>
          </a:p>
        </p:txBody>
      </p:sp>
      <p:sp>
        <p:nvSpPr>
          <p:cNvPr id="5" name="TextBox 4"/>
          <p:cNvSpPr txBox="1"/>
          <p:nvPr/>
        </p:nvSpPr>
        <p:spPr>
          <a:xfrm>
            <a:off x="685801" y="1447800"/>
            <a:ext cx="2743200" cy="4524315"/>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When asked about the role of higher </a:t>
            </a:r>
            <a:r>
              <a:rPr lang="en-US" dirty="0" smtClean="0"/>
              <a:t>education </a:t>
            </a:r>
            <a:r>
              <a:rPr lang="en-US" dirty="0"/>
              <a:t>in cultivating the ideal student, the community focus groups suggested a parallel theme—</a:t>
            </a:r>
            <a:r>
              <a:rPr lang="en-US" i="1" dirty="0"/>
              <a:t>labor market responsiveness.  </a:t>
            </a:r>
            <a:r>
              <a:rPr lang="en-US" dirty="0" smtClean="0"/>
              <a:t>This theme suggested </a:t>
            </a:r>
            <a:r>
              <a:rPr lang="en-US" dirty="0"/>
              <a:t>collaboration between education and </a:t>
            </a:r>
            <a:r>
              <a:rPr lang="en-US" dirty="0" smtClean="0"/>
              <a:t>businesses for </a:t>
            </a:r>
            <a:r>
              <a:rPr lang="en-US" dirty="0"/>
              <a:t>the accurate forecasting of labor market demands, for </a:t>
            </a:r>
            <a:r>
              <a:rPr lang="en-US" dirty="0" smtClean="0"/>
              <a:t>an adaptive, responsive curricula, </a:t>
            </a:r>
            <a:r>
              <a:rPr lang="en-US" dirty="0"/>
              <a:t>and for </a:t>
            </a:r>
            <a:r>
              <a:rPr lang="en-US" dirty="0" smtClean="0"/>
              <a:t>continuous </a:t>
            </a:r>
            <a:r>
              <a:rPr lang="en-US" dirty="0"/>
              <a:t>career planning and </a:t>
            </a:r>
            <a:r>
              <a:rPr lang="en-US" dirty="0" smtClean="0"/>
              <a:t>training.</a:t>
            </a:r>
            <a:endParaRPr lang="en-US" dirty="0"/>
          </a:p>
        </p:txBody>
      </p:sp>
    </p:spTree>
    <p:extLst>
      <p:ext uri="{BB962C8B-B14F-4D97-AF65-F5344CB8AC3E}">
        <p14:creationId xmlns:p14="http://schemas.microsoft.com/office/powerpoint/2010/main" val="25000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bg/>
                                          </p:spTgt>
                                        </p:tgtEl>
                                      </p:cBhvr>
                                    </p:animEffect>
                                    <p:set>
                                      <p:cBhvr>
                                        <p:cTn id="18" dur="1" fill="hold">
                                          <p:stCondLst>
                                            <p:cond delay="499"/>
                                          </p:stCondLst>
                                        </p:cTn>
                                        <p:tgtEl>
                                          <p:spTgt spid="3">
                                            <p:bg/>
                                          </p:spTgt>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uiExpand="1" build="p"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685715" cy="29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28668"/>
            <a:ext cx="2257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0" y="2623993"/>
            <a:ext cx="990600" cy="0"/>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676900" y="2637270"/>
            <a:ext cx="76200" cy="516659"/>
          </a:xfrm>
          <a:prstGeom prst="line">
            <a:avLst/>
          </a:prstGeom>
          <a:ln w="25400">
            <a:solidFill>
              <a:srgbClr val="89A54E"/>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153400" cy="1020762"/>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accent1">
                    <a:lumMod val="75000"/>
                  </a:schemeClr>
                </a:solidFill>
              </a:rPr>
              <a:t>S</a:t>
            </a:r>
            <a:r>
              <a:rPr lang="en-US" sz="2800" dirty="0" smtClean="0">
                <a:solidFill>
                  <a:schemeClr val="accent1">
                    <a:lumMod val="75000"/>
                  </a:schemeClr>
                </a:solidFill>
              </a:rPr>
              <a:t>ub-themes like those in higher </a:t>
            </a:r>
            <a:r>
              <a:rPr lang="en-US" sz="2800" dirty="0" err="1" smtClean="0">
                <a:solidFill>
                  <a:schemeClr val="accent1">
                    <a:lumMod val="75000"/>
                  </a:schemeClr>
                </a:solidFill>
              </a:rPr>
              <a:t>ed’s</a:t>
            </a:r>
            <a:r>
              <a:rPr lang="en-US" sz="2800" dirty="0" smtClean="0">
                <a:solidFill>
                  <a:schemeClr val="accent1">
                    <a:lumMod val="75000"/>
                  </a:schemeClr>
                </a:solidFill>
              </a:rPr>
              <a:t> </a:t>
            </a:r>
            <a:r>
              <a:rPr lang="en-US" sz="2800" i="1" dirty="0" smtClean="0">
                <a:solidFill>
                  <a:schemeClr val="accent1">
                    <a:lumMod val="75000"/>
                  </a:schemeClr>
                </a:solidFill>
              </a:rPr>
              <a:t>labor market responsiveness </a:t>
            </a:r>
            <a:r>
              <a:rPr lang="en-US" sz="2800" dirty="0" smtClean="0">
                <a:solidFill>
                  <a:schemeClr val="accent1">
                    <a:lumMod val="75000"/>
                  </a:schemeClr>
                </a:solidFill>
              </a:rPr>
              <a:t>make up </a:t>
            </a:r>
            <a:r>
              <a:rPr lang="en-US" sz="2800" i="1" dirty="0" smtClean="0">
                <a:solidFill>
                  <a:schemeClr val="accent1">
                    <a:lumMod val="75000"/>
                  </a:schemeClr>
                </a:solidFill>
              </a:rPr>
              <a:t>information sharing assets</a:t>
            </a:r>
            <a:endParaRPr lang="en-US" sz="2800" i="1" dirty="0">
              <a:solidFill>
                <a:schemeClr val="accent1">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2" y="2743200"/>
            <a:ext cx="57435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246312"/>
            <a:ext cx="3409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3886200" y="2895599"/>
            <a:ext cx="1219200" cy="0"/>
          </a:xfrm>
          <a:prstGeom prst="line">
            <a:avLst/>
          </a:prstGeom>
          <a:ln w="25400">
            <a:solidFill>
              <a:srgbClr val="4F622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48175" y="2895599"/>
            <a:ext cx="504825" cy="258330"/>
          </a:xfrm>
          <a:prstGeom prst="line">
            <a:avLst/>
          </a:prstGeom>
          <a:ln w="25400">
            <a:solidFill>
              <a:srgbClr val="4F6228"/>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00200" y="3153929"/>
            <a:ext cx="2514600" cy="2308324"/>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a:spAutoFit/>
          </a:bodyPr>
          <a:lstStyle/>
          <a:p>
            <a:r>
              <a:rPr lang="en-US" dirty="0"/>
              <a:t>These items suggest that business and industry, and education, communicate, coordinate, plan, and design, an integrated, real-world curriculum</a:t>
            </a:r>
            <a:r>
              <a:rPr lang="en-US" dirty="0" smtClean="0"/>
              <a:t>.  Together.</a:t>
            </a:r>
            <a:endParaRPr lang="en-US"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212" y="1752600"/>
            <a:ext cx="2924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5334000" y="2400300"/>
            <a:ext cx="990600" cy="0"/>
          </a:xfrm>
          <a:prstGeom prst="line">
            <a:avLst/>
          </a:prstGeom>
          <a:ln w="25400">
            <a:solidFill>
              <a:srgbClr val="64783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676900" y="2400300"/>
            <a:ext cx="152399" cy="753629"/>
          </a:xfrm>
          <a:prstGeom prst="line">
            <a:avLst/>
          </a:prstGeom>
          <a:ln w="25400">
            <a:solidFill>
              <a:srgbClr val="647838"/>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83182" y="4572000"/>
            <a:ext cx="3810000" cy="2031325"/>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a:spAutoFit/>
          </a:bodyPr>
          <a:lstStyle/>
          <a:p>
            <a:r>
              <a:rPr lang="en-US" dirty="0"/>
              <a:t>These are suggestions for organizations that can support the collaboration between education and employers—from chambers of commerce, business and industry advisory councils, to industry-specific liaisons.</a:t>
            </a: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5287" y="1947717"/>
            <a:ext cx="38957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5334000" y="2637270"/>
            <a:ext cx="13716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19800" y="2637270"/>
            <a:ext cx="0" cy="51665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24601" y="2895599"/>
            <a:ext cx="2583874" cy="3416320"/>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rtlCol="0">
            <a:spAutoFit/>
          </a:bodyPr>
          <a:lstStyle/>
          <a:p>
            <a:r>
              <a:rPr lang="en-US" dirty="0"/>
              <a:t>Some suggest feedback loops—information exchanges between education and employers that facilitate continuous improvements in teaching, curriculum, </a:t>
            </a:r>
            <a:r>
              <a:rPr lang="en-US" dirty="0" smtClean="0"/>
              <a:t>mentoring, and skill certification.  One suggests a feedback loop that forecasts future skill demands. </a:t>
            </a:r>
            <a:endParaRPr lang="en-US" dirty="0"/>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727200"/>
            <a:ext cx="26098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a:off x="5888182" y="2400300"/>
            <a:ext cx="1046018" cy="0"/>
          </a:xfrm>
          <a:prstGeom prst="line">
            <a:avLst/>
          </a:prstGeom>
          <a:ln w="25400">
            <a:solidFill>
              <a:srgbClr val="98B35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248400" y="2400300"/>
            <a:ext cx="76202" cy="800100"/>
          </a:xfrm>
          <a:prstGeom prst="line">
            <a:avLst/>
          </a:prstGeom>
          <a:ln w="25400">
            <a:solidFill>
              <a:srgbClr val="98B35D"/>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747818" y="1752600"/>
            <a:ext cx="1981200" cy="3139321"/>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a:spAutoFit/>
          </a:bodyPr>
          <a:lstStyle/>
          <a:p>
            <a:r>
              <a:rPr lang="en-US" dirty="0"/>
              <a:t>A small number suggested that this labor market skill development system be very inclusive—that it include career exploration for young children, and new training for older workers.</a:t>
            </a:r>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0044" y="1881475"/>
            <a:ext cx="28098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48" name="Straight Connector 2047"/>
          <p:cNvCxnSpPr/>
          <p:nvPr/>
        </p:nvCxnSpPr>
        <p:spPr>
          <a:xfrm>
            <a:off x="6705600" y="2604942"/>
            <a:ext cx="910938" cy="0"/>
          </a:xfrm>
          <a:prstGeom prst="line">
            <a:avLst/>
          </a:prstGeom>
          <a:ln w="25400">
            <a:solidFill>
              <a:srgbClr val="98B35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411191" y="2604942"/>
            <a:ext cx="675409" cy="595458"/>
          </a:xfrm>
          <a:prstGeom prst="line">
            <a:avLst/>
          </a:prstGeom>
          <a:ln w="25400">
            <a:solidFill>
              <a:srgbClr val="98B35D"/>
            </a:solidFill>
          </a:ln>
        </p:spPr>
        <p:style>
          <a:lnRef idx="1">
            <a:schemeClr val="accent1"/>
          </a:lnRef>
          <a:fillRef idx="0">
            <a:schemeClr val="accent1"/>
          </a:fillRef>
          <a:effectRef idx="0">
            <a:schemeClr val="accent1"/>
          </a:effectRef>
          <a:fontRef idx="minor">
            <a:schemeClr val="tx1"/>
          </a:fontRef>
        </p:style>
      </p:cxnSp>
      <p:sp>
        <p:nvSpPr>
          <p:cNvPr id="2053" name="Rectangle 2052"/>
          <p:cNvSpPr/>
          <p:nvPr/>
        </p:nvSpPr>
        <p:spPr>
          <a:xfrm>
            <a:off x="2023629" y="1610009"/>
            <a:ext cx="2452255" cy="2308324"/>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a:spAutoFit/>
          </a:bodyPr>
          <a:lstStyle/>
          <a:p>
            <a:r>
              <a:rPr lang="en-US" dirty="0"/>
              <a:t>Awarding internships competitively, assign credit for them, coordinating </a:t>
            </a:r>
            <a:r>
              <a:rPr lang="en-US" dirty="0" smtClean="0"/>
              <a:t>mentors—some items recognized that experiential </a:t>
            </a:r>
            <a:r>
              <a:rPr lang="en-US" dirty="0"/>
              <a:t>learning will require </a:t>
            </a:r>
            <a:r>
              <a:rPr lang="en-US" dirty="0" smtClean="0"/>
              <a:t>a </a:t>
            </a:r>
            <a:r>
              <a:rPr lang="en-US" dirty="0"/>
              <a:t>coordination system.</a:t>
            </a:r>
          </a:p>
        </p:txBody>
      </p:sp>
    </p:spTree>
    <p:extLst>
      <p:ext uri="{BB962C8B-B14F-4D97-AF65-F5344CB8AC3E}">
        <p14:creationId xmlns:p14="http://schemas.microsoft.com/office/powerpoint/2010/main" val="33581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1"/>
                                        </p:tgtEl>
                                      </p:cBhvr>
                                    </p:animEffect>
                                    <p:set>
                                      <p:cBhvr>
                                        <p:cTn id="10" dur="1" fill="hold">
                                          <p:stCondLst>
                                            <p:cond delay="499"/>
                                          </p:stCondLst>
                                        </p:cTn>
                                        <p:tgtEl>
                                          <p:spTgt spid="205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27"/>
                                        </p:tgtEl>
                                      </p:cBhvr>
                                    </p:animEffect>
                                    <p:set>
                                      <p:cBhvr>
                                        <p:cTn id="36" dur="1" fill="hold">
                                          <p:stCondLst>
                                            <p:cond delay="499"/>
                                          </p:stCondLst>
                                        </p:cTn>
                                        <p:tgtEl>
                                          <p:spTgt spid="10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500"/>
                                        <p:tgtEl>
                                          <p:spTgt spid="1028"/>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28"/>
                                        </p:tgtEl>
                                      </p:cBhvr>
                                    </p:animEffect>
                                    <p:set>
                                      <p:cBhvr>
                                        <p:cTn id="62" dur="1" fill="hold">
                                          <p:stCondLst>
                                            <p:cond delay="499"/>
                                          </p:stCondLst>
                                        </p:cTn>
                                        <p:tgtEl>
                                          <p:spTgt spid="102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1029"/>
                                        </p:tgtEl>
                                        <p:attrNameLst>
                                          <p:attrName>style.visibility</p:attrName>
                                        </p:attrNameLst>
                                      </p:cBhvr>
                                      <p:to>
                                        <p:strVal val="visible"/>
                                      </p:to>
                                    </p:set>
                                    <p:animEffect transition="in" filter="fade">
                                      <p:cBhvr>
                                        <p:cTn id="74" dur="500"/>
                                        <p:tgtEl>
                                          <p:spTgt spid="1029"/>
                                        </p:tgtEl>
                                      </p:cBhvr>
                                    </p:animEffect>
                                  </p:childTnLst>
                                </p:cTn>
                              </p:par>
                              <p:par>
                                <p:cTn id="75" presetID="10" presetClass="entr" presetSubtype="0"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029"/>
                                        </p:tgtEl>
                                      </p:cBhvr>
                                    </p:animEffect>
                                    <p:set>
                                      <p:cBhvr>
                                        <p:cTn id="88" dur="1" fill="hold">
                                          <p:stCondLst>
                                            <p:cond delay="499"/>
                                          </p:stCondLst>
                                        </p:cTn>
                                        <p:tgtEl>
                                          <p:spTgt spid="102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1030"/>
                                        </p:tgtEl>
                                        <p:attrNameLst>
                                          <p:attrName>style.visibility</p:attrName>
                                        </p:attrNameLst>
                                      </p:cBhvr>
                                      <p:to>
                                        <p:strVal val="visible"/>
                                      </p:to>
                                    </p:set>
                                    <p:animEffect transition="in" filter="fade">
                                      <p:cBhvr>
                                        <p:cTn id="100" dur="500"/>
                                        <p:tgtEl>
                                          <p:spTgt spid="1030"/>
                                        </p:tgtEl>
                                      </p:cBhvr>
                                    </p:animEffect>
                                  </p:childTnLst>
                                </p:cTn>
                              </p:par>
                              <p:par>
                                <p:cTn id="101" presetID="10"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10"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031"/>
                                        </p:tgtEl>
                                        <p:attrNameLst>
                                          <p:attrName>style.visibility</p:attrName>
                                        </p:attrNameLst>
                                      </p:cBhvr>
                                      <p:to>
                                        <p:strVal val="visible"/>
                                      </p:to>
                                    </p:set>
                                    <p:animEffect transition="in" filter="fade">
                                      <p:cBhvr>
                                        <p:cTn id="114" dur="500"/>
                                        <p:tgtEl>
                                          <p:spTgt spid="1031"/>
                                        </p:tgtEl>
                                      </p:cBhvr>
                                    </p:animEffect>
                                  </p:childTnLst>
                                </p:cTn>
                              </p:par>
                              <p:par>
                                <p:cTn id="115" presetID="10" presetClass="exit" presetSubtype="0" fill="hold" nodeType="withEffect">
                                  <p:stCondLst>
                                    <p:cond delay="0"/>
                                  </p:stCondLst>
                                  <p:childTnLst>
                                    <p:animEffect transition="out" filter="fade">
                                      <p:cBhvr>
                                        <p:cTn id="116" dur="500"/>
                                        <p:tgtEl>
                                          <p:spTgt spid="1030"/>
                                        </p:tgtEl>
                                      </p:cBhvr>
                                    </p:animEffect>
                                    <p:set>
                                      <p:cBhvr>
                                        <p:cTn id="117" dur="1" fill="hold">
                                          <p:stCondLst>
                                            <p:cond delay="499"/>
                                          </p:stCondLst>
                                        </p:cTn>
                                        <p:tgtEl>
                                          <p:spTgt spid="103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32"/>
                                        </p:tgtEl>
                                      </p:cBhvr>
                                    </p:animEffect>
                                    <p:set>
                                      <p:cBhvr>
                                        <p:cTn id="123" dur="1" fill="hold">
                                          <p:stCondLst>
                                            <p:cond delay="499"/>
                                          </p:stCondLst>
                                        </p:cTn>
                                        <p:tgtEl>
                                          <p:spTgt spid="32"/>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9"/>
                                        </p:tgtEl>
                                      </p:cBhvr>
                                    </p:animEffect>
                                    <p:set>
                                      <p:cBhvr>
                                        <p:cTn id="126" dur="1" fill="hold">
                                          <p:stCondLst>
                                            <p:cond delay="499"/>
                                          </p:stCondLst>
                                        </p:cTn>
                                        <p:tgtEl>
                                          <p:spTgt spid="2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2048"/>
                                        </p:tgtEl>
                                        <p:attrNameLst>
                                          <p:attrName>style.visibility</p:attrName>
                                        </p:attrNameLst>
                                      </p:cBhvr>
                                      <p:to>
                                        <p:strVal val="visible"/>
                                      </p:to>
                                    </p:set>
                                    <p:animEffect transition="in" filter="fade">
                                      <p:cBhvr>
                                        <p:cTn id="129" dur="500"/>
                                        <p:tgtEl>
                                          <p:spTgt spid="2048"/>
                                        </p:tgtEl>
                                      </p:cBhvr>
                                    </p:animEffect>
                                  </p:childTnLst>
                                </p:cTn>
                              </p:par>
                              <p:par>
                                <p:cTn id="130" presetID="10" presetClass="entr" presetSubtype="0" fill="hold"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053"/>
                                        </p:tgtEl>
                                        <p:attrNameLst>
                                          <p:attrName>style.visibility</p:attrName>
                                        </p:attrNameLst>
                                      </p:cBhvr>
                                      <p:to>
                                        <p:strVal val="visible"/>
                                      </p:to>
                                    </p:set>
                                    <p:animEffect transition="in" filter="fade">
                                      <p:cBhvr>
                                        <p:cTn id="1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21" grpId="0" animBg="1"/>
      <p:bldP spid="21" grpId="1" animBg="1"/>
      <p:bldP spid="29" grpId="0" animBg="1"/>
      <p:bldP spid="29" grpId="1" animBg="1"/>
      <p:bldP spid="205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0207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What are some of the take-home lessons from the business &amp; industry focus groups?</a:t>
            </a:r>
            <a:endParaRPr lang="en-US" sz="3200"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The strongest offer of collaboration is in experiential training—internships, mentorships, job shadowing, and formative experiences</a:t>
            </a:r>
          </a:p>
          <a:p>
            <a:r>
              <a:rPr lang="en-US" dirty="0" smtClean="0"/>
              <a:t>Joint planning of an integrated curriculum is also suggested, and will require coordinating organizations, and feedback loops</a:t>
            </a:r>
          </a:p>
          <a:p>
            <a:r>
              <a:rPr lang="en-US" dirty="0" smtClean="0"/>
              <a:t>Education leaders would need to provide incentives and supporting policies</a:t>
            </a:r>
            <a:endParaRPr lang="en-US" dirty="0"/>
          </a:p>
        </p:txBody>
      </p:sp>
    </p:spTree>
    <p:extLst>
      <p:ext uri="{BB962C8B-B14F-4D97-AF65-F5344CB8AC3E}">
        <p14:creationId xmlns:p14="http://schemas.microsoft.com/office/powerpoint/2010/main" val="454856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199"/>
            <a:ext cx="5943600" cy="5903425"/>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rmAutofit fontScale="92500"/>
          </a:bodyPr>
          <a:lstStyle/>
          <a:p>
            <a:pPr marL="0" indent="0">
              <a:buNone/>
            </a:pPr>
            <a:r>
              <a:rPr lang="en-US" dirty="0">
                <a:solidFill>
                  <a:schemeClr val="accent1">
                    <a:lumMod val="75000"/>
                  </a:schemeClr>
                </a:solidFill>
              </a:rPr>
              <a:t>This evidence suggests that Kansas communities, educators and employers are </a:t>
            </a:r>
            <a:r>
              <a:rPr lang="en-US" dirty="0" smtClean="0">
                <a:solidFill>
                  <a:schemeClr val="accent1">
                    <a:lumMod val="75000"/>
                  </a:schemeClr>
                </a:solidFill>
              </a:rPr>
              <a:t>largely in </a:t>
            </a:r>
            <a:r>
              <a:rPr lang="en-US" dirty="0">
                <a:solidFill>
                  <a:schemeClr val="accent1">
                    <a:lumMod val="75000"/>
                  </a:schemeClr>
                </a:solidFill>
              </a:rPr>
              <a:t>agreement</a:t>
            </a:r>
            <a:r>
              <a:rPr lang="en-US" dirty="0" smtClean="0">
                <a:solidFill>
                  <a:schemeClr val="accent1">
                    <a:lumMod val="75000"/>
                  </a:schemeClr>
                </a:solidFill>
              </a:rPr>
              <a:t>:</a:t>
            </a:r>
          </a:p>
          <a:p>
            <a:pPr marL="0" indent="0">
              <a:buNone/>
            </a:pPr>
            <a:endParaRPr lang="en-US" dirty="0" smtClean="0">
              <a:solidFill>
                <a:schemeClr val="accent1">
                  <a:lumMod val="75000"/>
                </a:schemeClr>
              </a:solidFill>
            </a:endParaRPr>
          </a:p>
          <a:p>
            <a:r>
              <a:rPr lang="en-US" dirty="0" smtClean="0">
                <a:solidFill>
                  <a:schemeClr val="accent1">
                    <a:lumMod val="75000"/>
                  </a:schemeClr>
                </a:solidFill>
              </a:rPr>
              <a:t>we </a:t>
            </a:r>
            <a:r>
              <a:rPr lang="en-US" dirty="0">
                <a:solidFill>
                  <a:schemeClr val="accent1">
                    <a:lumMod val="75000"/>
                  </a:schemeClr>
                </a:solidFill>
              </a:rPr>
              <a:t>want experiential training that is responsive to quickly changing technologies and business </a:t>
            </a:r>
            <a:r>
              <a:rPr lang="en-US" dirty="0" smtClean="0">
                <a:solidFill>
                  <a:schemeClr val="accent1">
                    <a:lumMod val="75000"/>
                  </a:schemeClr>
                </a:solidFill>
              </a:rPr>
              <a:t>needs</a:t>
            </a:r>
          </a:p>
          <a:p>
            <a:r>
              <a:rPr lang="en-US" dirty="0" smtClean="0">
                <a:solidFill>
                  <a:schemeClr val="accent1">
                    <a:lumMod val="75000"/>
                  </a:schemeClr>
                </a:solidFill>
              </a:rPr>
              <a:t>we </a:t>
            </a:r>
            <a:r>
              <a:rPr lang="en-US" dirty="0">
                <a:solidFill>
                  <a:schemeClr val="accent1">
                    <a:lumMod val="75000"/>
                  </a:schemeClr>
                </a:solidFill>
              </a:rPr>
              <a:t>want to better cultivate key, non-academic skills, like </a:t>
            </a:r>
            <a:r>
              <a:rPr lang="en-US" dirty="0" smtClean="0">
                <a:solidFill>
                  <a:schemeClr val="accent1">
                    <a:lumMod val="75000"/>
                  </a:schemeClr>
                </a:solidFill>
              </a:rPr>
              <a:t>conscientiousness, self-discipline, and communication skills.</a:t>
            </a:r>
            <a:endParaRPr lang="en-US" dirty="0"/>
          </a:p>
        </p:txBody>
      </p:sp>
      <p:sp>
        <p:nvSpPr>
          <p:cNvPr id="4" name="Content Placeholder 2"/>
          <p:cNvSpPr txBox="1">
            <a:spLocks/>
          </p:cNvSpPr>
          <p:nvPr/>
        </p:nvSpPr>
        <p:spPr>
          <a:xfrm>
            <a:off x="5029200" y="304800"/>
            <a:ext cx="3886200" cy="6096000"/>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1">
                    <a:lumMod val="75000"/>
                  </a:schemeClr>
                </a:solidFill>
              </a:rPr>
              <a:t>To achieve our goals, we will need to understand: </a:t>
            </a:r>
          </a:p>
          <a:p>
            <a:pPr marL="0" indent="0">
              <a:buNone/>
            </a:pPr>
            <a:endParaRPr lang="en-US" dirty="0" smtClean="0">
              <a:solidFill>
                <a:schemeClr val="accent1">
                  <a:lumMod val="75000"/>
                </a:schemeClr>
              </a:solidFill>
            </a:endParaRPr>
          </a:p>
          <a:p>
            <a:r>
              <a:rPr lang="en-US" dirty="0" smtClean="0">
                <a:solidFill>
                  <a:schemeClr val="accent1">
                    <a:lumMod val="75000"/>
                  </a:schemeClr>
                </a:solidFill>
              </a:rPr>
              <a:t>the forces driving labor market demand, especially for young, new workers, and</a:t>
            </a:r>
          </a:p>
          <a:p>
            <a:r>
              <a:rPr lang="en-US" dirty="0">
                <a:solidFill>
                  <a:schemeClr val="accent1">
                    <a:lumMod val="75000"/>
                  </a:schemeClr>
                </a:solidFill>
              </a:rPr>
              <a:t>t</a:t>
            </a:r>
            <a:r>
              <a:rPr lang="en-US" dirty="0" smtClean="0">
                <a:solidFill>
                  <a:schemeClr val="accent1">
                    <a:lumMod val="75000"/>
                  </a:schemeClr>
                </a:solidFill>
              </a:rPr>
              <a:t>he origins of non-academic skills and how to best cultivate them.</a:t>
            </a:r>
          </a:p>
        </p:txBody>
      </p:sp>
    </p:spTree>
    <p:extLst>
      <p:ext uri="{BB962C8B-B14F-4D97-AF65-F5344CB8AC3E}">
        <p14:creationId xmlns:p14="http://schemas.microsoft.com/office/powerpoint/2010/main" val="321763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xEl>
                                              <p:pRg st="3" end="3"/>
                                            </p:txEl>
                                          </p:spTgt>
                                        </p:tgtEl>
                                      </p:cBhvr>
                                    </p:animEffect>
                                    <p:set>
                                      <p:cBhvr>
                                        <p:cTn id="23" dur="1" fill="hold">
                                          <p:stCondLst>
                                            <p:cond delay="499"/>
                                          </p:stCondLst>
                                        </p:cTn>
                                        <p:tgtEl>
                                          <p:spTgt spid="3">
                                            <p:txEl>
                                              <p:pRg st="3" end="3"/>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bg/>
                                          </p:spTgt>
                                        </p:tgtEl>
                                      </p:cBhvr>
                                    </p:animEffect>
                                    <p:set>
                                      <p:cBhvr>
                                        <p:cTn id="26" dur="1" fill="hold">
                                          <p:stCondLst>
                                            <p:cond delay="499"/>
                                          </p:stCondLst>
                                        </p:cTn>
                                        <p:tgtEl>
                                          <p:spTgt spid="3">
                                            <p:bg/>
                                          </p:spTgt>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25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25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791200" cy="944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400" dirty="0" smtClean="0">
                <a:solidFill>
                  <a:schemeClr val="accent1">
                    <a:lumMod val="75000"/>
                  </a:schemeClr>
                </a:solidFill>
              </a:rPr>
              <a:t>“Validated” means non-academic skills have been shown to predict key outcomes:</a:t>
            </a:r>
            <a:endParaRPr lang="en-US" sz="24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039" y="1676400"/>
            <a:ext cx="6270561" cy="461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399" y="189359"/>
            <a:ext cx="2590801" cy="5078313"/>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rtlCol="0">
            <a:spAutoFit/>
          </a:bodyPr>
          <a:lstStyle/>
          <a:p>
            <a:r>
              <a:rPr lang="en-US" dirty="0" smtClean="0"/>
              <a:t>For low-skilled work, the return for academic skills is low.  For highly skilled work, the return for academic skills is high.  But the return for non-academic skills, like conscientiousness, increases constantly across all skill levels.  </a:t>
            </a:r>
          </a:p>
          <a:p>
            <a:endParaRPr lang="en-US" dirty="0"/>
          </a:p>
          <a:p>
            <a:r>
              <a:rPr lang="en-US" dirty="0" smtClean="0"/>
              <a:t>In addition to predicting higher wages, non-academic skills are also associated with longer lives, lower divorce rates, and higher academic achievement at all levels.</a:t>
            </a:r>
            <a:endParaRPr lang="en-US" dirty="0"/>
          </a:p>
        </p:txBody>
      </p:sp>
      <p:sp>
        <p:nvSpPr>
          <p:cNvPr id="5" name="TextBox 4"/>
          <p:cNvSpPr txBox="1"/>
          <p:nvPr/>
        </p:nvSpPr>
        <p:spPr>
          <a:xfrm>
            <a:off x="6705601" y="5562600"/>
            <a:ext cx="2133600" cy="1200329"/>
          </a:xfrm>
          <a:prstGeom prst="rect">
            <a:avLst/>
          </a:prstGeom>
          <a:noFill/>
        </p:spPr>
        <p:txBody>
          <a:bodyPr wrap="square" rtlCol="0">
            <a:spAutoFit/>
          </a:bodyPr>
          <a:lstStyle/>
          <a:p>
            <a:r>
              <a:rPr lang="en-US" sz="1200" dirty="0" err="1" smtClean="0"/>
              <a:t>Lindqvist</a:t>
            </a:r>
            <a:r>
              <a:rPr lang="en-US" sz="1200" dirty="0" smtClean="0"/>
              <a:t>, E. and </a:t>
            </a:r>
            <a:r>
              <a:rPr lang="en-US" sz="1200" dirty="0" err="1" smtClean="0"/>
              <a:t>Westman</a:t>
            </a:r>
            <a:r>
              <a:rPr lang="en-US" sz="1200" dirty="0" smtClean="0"/>
              <a:t>, R. (2009).  The labor market returns to cognitive and </a:t>
            </a:r>
            <a:r>
              <a:rPr lang="en-US" sz="1200" dirty="0" err="1" smtClean="0"/>
              <a:t>noncognitive</a:t>
            </a:r>
            <a:r>
              <a:rPr lang="en-US" sz="1200" dirty="0" smtClean="0"/>
              <a:t> ability: Evidence from the Swedish enlistment.  IFN Working Paper, No. 794.</a:t>
            </a:r>
            <a:endParaRPr lang="en-US" sz="1200" dirty="0"/>
          </a:p>
        </p:txBody>
      </p:sp>
      <p:sp>
        <p:nvSpPr>
          <p:cNvPr id="3" name="TextBox 2"/>
          <p:cNvSpPr txBox="1"/>
          <p:nvPr/>
        </p:nvSpPr>
        <p:spPr>
          <a:xfrm>
            <a:off x="1676400" y="6238964"/>
            <a:ext cx="1404680" cy="369332"/>
          </a:xfrm>
          <a:prstGeom prst="rect">
            <a:avLst/>
          </a:prstGeom>
          <a:noFill/>
        </p:spPr>
        <p:txBody>
          <a:bodyPr wrap="none" rtlCol="0">
            <a:spAutoFit/>
          </a:bodyPr>
          <a:lstStyle/>
          <a:p>
            <a:r>
              <a:rPr lang="en-US" dirty="0" smtClean="0"/>
              <a:t>[</a:t>
            </a:r>
            <a:r>
              <a:rPr lang="en-US" sz="1400" dirty="0" smtClean="0"/>
              <a:t>academic skills</a:t>
            </a:r>
            <a:r>
              <a:rPr lang="en-US" dirty="0" smtClean="0"/>
              <a:t>]</a:t>
            </a:r>
            <a:endParaRPr lang="en-US" dirty="0"/>
          </a:p>
        </p:txBody>
      </p:sp>
      <p:sp>
        <p:nvSpPr>
          <p:cNvPr id="6" name="TextBox 5"/>
          <p:cNvSpPr txBox="1"/>
          <p:nvPr/>
        </p:nvSpPr>
        <p:spPr>
          <a:xfrm>
            <a:off x="4267200" y="6238964"/>
            <a:ext cx="2057400" cy="369332"/>
          </a:xfrm>
          <a:prstGeom prst="rect">
            <a:avLst/>
          </a:prstGeom>
          <a:noFill/>
        </p:spPr>
        <p:txBody>
          <a:bodyPr wrap="square" rtlCol="0">
            <a:spAutoFit/>
          </a:bodyPr>
          <a:lstStyle/>
          <a:p>
            <a:r>
              <a:rPr lang="en-US" dirty="0" smtClean="0"/>
              <a:t>[</a:t>
            </a:r>
            <a:r>
              <a:rPr lang="en-US" sz="1400" dirty="0" smtClean="0"/>
              <a:t>non-academic skills</a:t>
            </a:r>
            <a:r>
              <a:rPr lang="en-US" dirty="0" smtClean="0"/>
              <a:t>]</a:t>
            </a:r>
            <a:endParaRPr lang="en-US" dirty="0"/>
          </a:p>
        </p:txBody>
      </p:sp>
    </p:spTree>
    <p:extLst>
      <p:ext uri="{BB962C8B-B14F-4D97-AF65-F5344CB8AC3E}">
        <p14:creationId xmlns:p14="http://schemas.microsoft.com/office/powerpoint/2010/main" val="12520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24202</TotalTime>
  <Words>9603</Words>
  <Application>Microsoft Office PowerPoint</Application>
  <PresentationFormat>On-screen Show (4:3)</PresentationFormat>
  <Paragraphs>703</Paragraphs>
  <Slides>83</Slides>
  <Notes>81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Times New Roman</vt:lpstr>
      <vt:lpstr>Office Theme</vt:lpstr>
      <vt:lpstr>According to Kansans,  what  skills should the  ideally-educated youth have? An analysis of community and business focus-group responses.</vt:lpstr>
      <vt:lpstr>What do we want to know? (research questions) </vt:lpstr>
      <vt:lpstr>We asked Kansans in 20 communities  around the State:</vt:lpstr>
      <vt:lpstr>PowerPoint Presentation</vt:lpstr>
      <vt:lpstr>For example, a focus group in Oakley answered:</vt:lpstr>
      <vt:lpstr>The themes and sub-themes become a conceptual framework:</vt:lpstr>
      <vt:lpstr>We are using assumptions like those in The Wisdom of Crowds, that collectively, groups of people, under certain conditions, know more than individual experts, like the “guess the number of jelly beans in the jar” contests.</vt:lpstr>
      <vt:lpstr>Conceptual frameworks can be generated from the themes themselves, or from established research and theory.    We used both methods: validated predictors of career and life success, (the Big 5 personality skills), and themes that emerged from focus groups’ answers.</vt:lpstr>
      <vt:lpstr>“Validated” means non-academic skills have been shown to predict key outcomes:</vt:lpstr>
      <vt:lpstr>The Big 5 personality skills are a validated and standardized version of the social-emotional skills typically reported on Kansas report cards or lists of employability skills:</vt:lpstr>
      <vt:lpstr>From the first set of focus group responses, what characteristics of success were most frequently cited?</vt:lpstr>
      <vt:lpstr>Let’s break those categories down: academic skills first</vt:lpstr>
      <vt:lpstr>What do non-academic skills include?</vt:lpstr>
      <vt:lpstr>Let’s disaggregate interpersonal social skills first: </vt:lpstr>
      <vt:lpstr>Now let’s disaggregate intrapersonal or personality skills:</vt:lpstr>
      <vt:lpstr>This emphasis on non-academic skills means the community focus groups are largely in agreement with the national business community.  Nationally, of the non-academic skills, employers prefer:</vt:lpstr>
      <vt:lpstr>What does conscientiousness include?</vt:lpstr>
      <vt:lpstr>What are the take-home lessons from Question 1?</vt:lpstr>
      <vt:lpstr>Question 2 is really two questions:</vt:lpstr>
      <vt:lpstr>Comparing these two questions with the first question, we see a big decline in the volume of responses:</vt:lpstr>
      <vt:lpstr>There are at least 3 or 4 situations that may influence the responses to the second question:</vt:lpstr>
      <vt:lpstr>Example 1:  A focus group from Parsons mostly identified measures:</vt:lpstr>
      <vt:lpstr>2nd possibility:  If the focus group believes that identifying measures will lead to high-stakes accountability that will corrupt the process the measures are intended to monitor, then the second part of the question may be ignored. </vt:lpstr>
      <vt:lpstr> Example 1:  A Salina focus group doesn’t  explicitly identify any measures:</vt:lpstr>
      <vt:lpstr>3rd possibility:  Accurate measurement of phenomena like conscientiousness can be notoriously difficult—maybe we are asking for answers beyond the expertise of the respondents.</vt:lpstr>
      <vt:lpstr>Example 1:  From an Olathe focus group:</vt:lpstr>
      <vt:lpstr>4th possibility:  The focus group was thinking outside the box.  A few focus groups stepped out of the school accountability model.    Consider this child-center developmental-stage model from Oakley:</vt:lpstr>
      <vt:lpstr>The goals and measures are child-centered and vary by the age and stage of the students.  </vt:lpstr>
      <vt:lpstr>Now let’s analyze the responses to 2A:</vt:lpstr>
      <vt:lpstr>Coding from what the respondents said, yielded this conceptual framework:</vt:lpstr>
      <vt:lpstr>What is the role of K-12 education in achieving this future?  The responses fell into two broad themes:   Skill training and Strategic activities.  </vt:lpstr>
      <vt:lpstr>What does skill training include?</vt:lpstr>
      <vt:lpstr>Within instrumental skills, the community focus groups identified a notable subcategory: skills gained from experience.</vt:lpstr>
      <vt:lpstr>What themes made up the strategic activities?</vt:lpstr>
      <vt:lpstr>A few take-home lessons  from question 2A:</vt:lpstr>
      <vt:lpstr>On to the responses to 2B:</vt:lpstr>
      <vt:lpstr>There are at least 3 ways to classify the measures or indicators:</vt:lpstr>
      <vt:lpstr>Details of level of responsibility:</vt:lpstr>
      <vt:lpstr>Details of content-specific indicators:</vt:lpstr>
      <vt:lpstr>The most frequently cited indicators were identified by type or method:</vt:lpstr>
      <vt:lpstr>What are community focus groups saying about measures?  </vt:lpstr>
      <vt:lpstr>Like question 2, question 3 is really two questions:</vt:lpstr>
      <vt:lpstr>PowerPoint Presentation</vt:lpstr>
      <vt:lpstr>What is the role of higher education in achieving this future?   Applying the same broad categories of Q2A, skill training and strategic activities, we see a strong shift in items to the latter.</vt:lpstr>
      <vt:lpstr>Why the diminished emphasis on skills training?</vt:lpstr>
      <vt:lpstr>What themes were classified as strategic activities? </vt:lpstr>
      <vt:lpstr>Let’s disaggregate the biggest category, institutional collaboration:</vt:lpstr>
      <vt:lpstr>PowerPoint Presentation</vt:lpstr>
      <vt:lpstr>Now let’s disaggregate business &amp; industry collaboration with higher ed:</vt:lpstr>
      <vt:lpstr>Suggested by the responses to Q3A:</vt:lpstr>
      <vt:lpstr>PowerPoint Presentation</vt:lpstr>
      <vt:lpstr>With 25 indicators, higher ed measures were diverse, but the most frequent were:</vt:lpstr>
      <vt:lpstr>How did Kansas business &amp; industry answer the question:</vt:lpstr>
      <vt:lpstr>Who participated in the business and industry focus groups?    127 people from 110 organizations</vt:lpstr>
      <vt:lpstr>PowerPoint Presentation</vt:lpstr>
      <vt:lpstr>Business &amp; Industry Focus Group Participants by City</vt:lpstr>
      <vt:lpstr>Business &amp; Industry Focus Group Participants by City</vt:lpstr>
      <vt:lpstr>Business &amp; Industry Focus Groups by Organizational Size (number of employees)</vt:lpstr>
      <vt:lpstr>Another way to look at the relative size of the participating businesses and organizations is with a bubble chart.  The size of the bubbles indicate the number of employees, including those outside of Kansas.</vt:lpstr>
      <vt:lpstr>The business and industry focal groups cited non-academic skills with greater frequency than the community groups:</vt:lpstr>
      <vt:lpstr>Let’s go down a level and decompose academic skills:</vt:lpstr>
      <vt:lpstr>Now let’s disaggregate non-academic skills:</vt:lpstr>
      <vt:lpstr>Let’s disaggregate interpersonal skills:</vt:lpstr>
      <vt:lpstr>What were the intrapersonal skills that business &amp; industry groups identified?</vt:lpstr>
      <vt:lpstr>We can begin to answer our original research questions:  </vt:lpstr>
      <vt:lpstr>At about a 7:2 ratio, greater for the business and industry focus groups, non-academic skills are cited over traditional academic skills as characteristics of the ideally-educated Kansas youth.</vt:lpstr>
      <vt:lpstr>Other mutually agreed upon characteristics are:</vt:lpstr>
      <vt:lpstr>Here’s the next question that was put to the business and industry focus groups:</vt:lpstr>
      <vt:lpstr>Comparing the volume of responses of different questions, the responses to the needs and lacks question is relatively small:</vt:lpstr>
      <vt:lpstr>The employer focus groups treated both the needs and lacks as characteristics of youth.  For example, here’s a response from Manhattan:</vt:lpstr>
      <vt:lpstr>The business focus groups added a few themes:</vt:lpstr>
      <vt:lpstr>When the question emphasized the needs of employers and the skills lacking in Kansas youth, how did employers’ descriptions change?</vt:lpstr>
      <vt:lpstr>What changed?</vt:lpstr>
      <vt:lpstr>The last question put to the employer focus groups:</vt:lpstr>
      <vt:lpstr>Coding the responses into themes yielded this conceptual framework:</vt:lpstr>
      <vt:lpstr>The first-level frequencies were:</vt:lpstr>
      <vt:lpstr>Detail of human capital investments: </vt:lpstr>
      <vt:lpstr>The 2nd largest theme:</vt:lpstr>
      <vt:lpstr>Why a theme called  “information sharing assets?” </vt:lpstr>
      <vt:lpstr>PowerPoint Presentation</vt:lpstr>
      <vt:lpstr>PowerPoint Presentation</vt:lpstr>
      <vt:lpstr>What are some of the take-home lessons from the business &amp; industry focus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Moss</dc:creator>
  <cp:lastModifiedBy>Tony Moss</cp:lastModifiedBy>
  <cp:revision>799</cp:revision>
  <cp:lastPrinted>2015-07-06T19:56:41Z</cp:lastPrinted>
  <dcterms:created xsi:type="dcterms:W3CDTF">2014-09-03T20:11:55Z</dcterms:created>
  <dcterms:modified xsi:type="dcterms:W3CDTF">2017-05-18T19:08:28Z</dcterms:modified>
</cp:coreProperties>
</file>