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58" r:id="rId3"/>
    <p:sldId id="259" r:id="rId4"/>
    <p:sldId id="282" r:id="rId5"/>
    <p:sldId id="280" r:id="rId6"/>
    <p:sldId id="283" r:id="rId7"/>
    <p:sldId id="284" r:id="rId8"/>
    <p:sldId id="287" r:id="rId9"/>
    <p:sldId id="264" r:id="rId10"/>
    <p:sldId id="279" r:id="rId11"/>
    <p:sldId id="281" r:id="rId12"/>
    <p:sldId id="275" r:id="rId13"/>
    <p:sldId id="276" r:id="rId14"/>
    <p:sldId id="274" r:id="rId15"/>
    <p:sldId id="285" r:id="rId16"/>
    <p:sldId id="277" r:id="rId17"/>
    <p:sldId id="278" r:id="rId18"/>
    <p:sldId id="288" r:id="rId19"/>
    <p:sldId id="289" r:id="rId20"/>
    <p:sldId id="286" r:id="rId21"/>
    <p:sldId id="290"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55806-F658-4407-95D7-740B432460C3}" v="1161" dt="2021-04-21T15:02:37.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1486" autoAdjust="0"/>
  </p:normalViewPr>
  <p:slideViewPr>
    <p:cSldViewPr snapToGrid="0">
      <p:cViewPr varScale="1">
        <p:scale>
          <a:sx n="93" d="100"/>
          <a:sy n="93" d="100"/>
        </p:scale>
        <p:origin x="1152" y="90"/>
      </p:cViewPr>
      <p:guideLst/>
    </p:cSldViewPr>
  </p:slideViewPr>
  <p:notesTextViewPr>
    <p:cViewPr>
      <p:scale>
        <a:sx n="1" d="1"/>
        <a:sy n="1" d="1"/>
      </p:scale>
      <p:origin x="0" y="0"/>
    </p:cViewPr>
  </p:notesTextViewPr>
  <p:notesViewPr>
    <p:cSldViewPr snapToGrid="0">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B5912-B5C7-4E5F-8CA6-BFDBC0C816B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90C7AAA-CF1C-4FD8-971F-3260C6FAAB9C}">
      <dgm:prSet phldrT="[Text]"/>
      <dgm:spPr>
        <a:solidFill>
          <a:schemeClr val="accent6"/>
        </a:solidFill>
      </dgm:spPr>
      <dgm:t>
        <a:bodyPr/>
        <a:lstStyle/>
        <a:p>
          <a:r>
            <a:rPr lang="en-US" dirty="0"/>
            <a:t>Formative Tools</a:t>
          </a:r>
        </a:p>
      </dgm:t>
    </dgm:pt>
    <dgm:pt modelId="{799C40E2-6689-4EA5-AA74-74FA62B4AA48}" type="parTrans" cxnId="{B44AB8BC-8709-4734-81B4-6C36B39CFFF8}">
      <dgm:prSet/>
      <dgm:spPr/>
      <dgm:t>
        <a:bodyPr/>
        <a:lstStyle/>
        <a:p>
          <a:endParaRPr lang="en-US"/>
        </a:p>
      </dgm:t>
    </dgm:pt>
    <dgm:pt modelId="{EB7190B4-1425-4B07-A02F-1FA67780871D}" type="sibTrans" cxnId="{B44AB8BC-8709-4734-81B4-6C36B39CFFF8}">
      <dgm:prSet/>
      <dgm:spPr/>
      <dgm:t>
        <a:bodyPr/>
        <a:lstStyle/>
        <a:p>
          <a:endParaRPr lang="en-US"/>
        </a:p>
      </dgm:t>
    </dgm:pt>
    <dgm:pt modelId="{6A938AC3-AA63-4CC3-8A36-92D4D26AA441}">
      <dgm:prSet phldrT="[Text]"/>
      <dgm:spPr/>
      <dgm:t>
        <a:bodyPr/>
        <a:lstStyle/>
        <a:p>
          <a:r>
            <a:rPr lang="en-US" dirty="0"/>
            <a:t>Based on learning theory</a:t>
          </a:r>
        </a:p>
        <a:p>
          <a:r>
            <a:rPr lang="en-US" dirty="0"/>
            <a:t>Minute by minute between teacher and student</a:t>
          </a:r>
        </a:p>
        <a:p>
          <a:r>
            <a:rPr lang="en-US" dirty="0"/>
            <a:t>Includes instructional resources to build student learning</a:t>
          </a:r>
        </a:p>
        <a:p>
          <a:r>
            <a:rPr lang="en-US" dirty="0"/>
            <a:t>Not intended for aggregation or teacher/program evaluation</a:t>
          </a:r>
        </a:p>
      </dgm:t>
    </dgm:pt>
    <dgm:pt modelId="{874DE3CC-24B0-45D4-AC92-AAEEE395EE2A}" type="parTrans" cxnId="{7F3F25D3-A362-4172-9AE6-C2189EF5C9FC}">
      <dgm:prSet/>
      <dgm:spPr/>
      <dgm:t>
        <a:bodyPr/>
        <a:lstStyle/>
        <a:p>
          <a:endParaRPr lang="en-US"/>
        </a:p>
      </dgm:t>
    </dgm:pt>
    <dgm:pt modelId="{052E7FF8-2196-41DB-8B23-EB29A0CEBA8C}" type="sibTrans" cxnId="{7F3F25D3-A362-4172-9AE6-C2189EF5C9FC}">
      <dgm:prSet/>
      <dgm:spPr/>
      <dgm:t>
        <a:bodyPr/>
        <a:lstStyle/>
        <a:p>
          <a:endParaRPr lang="en-US"/>
        </a:p>
      </dgm:t>
    </dgm:pt>
    <dgm:pt modelId="{783935D1-5A66-4869-AFFB-A4B5B9C0E70F}">
      <dgm:prSet phldrT="[Text]"/>
      <dgm:spPr/>
      <dgm:t>
        <a:bodyPr/>
        <a:lstStyle/>
        <a:p>
          <a:r>
            <a:rPr lang="en-US" dirty="0"/>
            <a:t>Interim Assessment</a:t>
          </a:r>
        </a:p>
      </dgm:t>
    </dgm:pt>
    <dgm:pt modelId="{66CAC290-922D-4E18-890D-EBB406FC2145}" type="parTrans" cxnId="{AEB5BB74-40BD-49C6-BC19-BB417245E4CB}">
      <dgm:prSet/>
      <dgm:spPr/>
      <dgm:t>
        <a:bodyPr/>
        <a:lstStyle/>
        <a:p>
          <a:endParaRPr lang="en-US"/>
        </a:p>
      </dgm:t>
    </dgm:pt>
    <dgm:pt modelId="{AAE677B8-8C0F-43AE-A3AD-92A4B1DF185C}" type="sibTrans" cxnId="{AEB5BB74-40BD-49C6-BC19-BB417245E4CB}">
      <dgm:prSet/>
      <dgm:spPr/>
      <dgm:t>
        <a:bodyPr/>
        <a:lstStyle/>
        <a:p>
          <a:endParaRPr lang="en-US"/>
        </a:p>
      </dgm:t>
    </dgm:pt>
    <dgm:pt modelId="{EEC66706-07FE-4D63-934F-E4676D4C7609}">
      <dgm:prSet phldrT="[Text]"/>
      <dgm:spPr/>
      <dgm:t>
        <a:bodyPr/>
        <a:lstStyle/>
        <a:p>
          <a:r>
            <a:rPr lang="en-US" dirty="0"/>
            <a:t>Optional – District choice</a:t>
          </a:r>
        </a:p>
        <a:p>
          <a:r>
            <a:rPr lang="en-US" dirty="0"/>
            <a:t>Typically focuses on a smaller number of standards</a:t>
          </a:r>
        </a:p>
        <a:p>
          <a:r>
            <a:rPr lang="en-US" dirty="0"/>
            <a:t>Diagnostic information</a:t>
          </a:r>
        </a:p>
        <a:p>
          <a:r>
            <a:rPr lang="en-US" dirty="0"/>
            <a:t>May track growth</a:t>
          </a:r>
        </a:p>
        <a:p>
          <a:r>
            <a:rPr lang="en-US" dirty="0"/>
            <a:t>May predict summative</a:t>
          </a:r>
        </a:p>
        <a:p>
          <a:r>
            <a:rPr lang="en-US" dirty="0"/>
            <a:t>Can be aggregated at classroom or building level</a:t>
          </a:r>
        </a:p>
      </dgm:t>
    </dgm:pt>
    <dgm:pt modelId="{A519A86D-7AF1-40C5-81C5-48AE206A0FA4}" type="parTrans" cxnId="{9715D189-5A6B-48C5-80D2-D4F8E1791AA2}">
      <dgm:prSet/>
      <dgm:spPr/>
      <dgm:t>
        <a:bodyPr/>
        <a:lstStyle/>
        <a:p>
          <a:endParaRPr lang="en-US"/>
        </a:p>
      </dgm:t>
    </dgm:pt>
    <dgm:pt modelId="{6301D8BA-A014-45B3-914C-94D524924297}" type="sibTrans" cxnId="{9715D189-5A6B-48C5-80D2-D4F8E1791AA2}">
      <dgm:prSet/>
      <dgm:spPr/>
      <dgm:t>
        <a:bodyPr/>
        <a:lstStyle/>
        <a:p>
          <a:endParaRPr lang="en-US"/>
        </a:p>
      </dgm:t>
    </dgm:pt>
    <dgm:pt modelId="{AE7E9906-E6FD-4063-A3A5-8586A3AD54F4}">
      <dgm:prSet phldrT="[Text]"/>
      <dgm:spPr>
        <a:solidFill>
          <a:schemeClr val="accent3">
            <a:lumMod val="75000"/>
          </a:schemeClr>
        </a:solidFill>
      </dgm:spPr>
      <dgm:t>
        <a:bodyPr/>
        <a:lstStyle/>
        <a:p>
          <a:r>
            <a:rPr lang="en-US" dirty="0"/>
            <a:t>Summative Assessment</a:t>
          </a:r>
        </a:p>
      </dgm:t>
    </dgm:pt>
    <dgm:pt modelId="{C74D09D9-75CA-4AF8-9499-38F9670F9AFA}" type="parTrans" cxnId="{78239C0D-68EB-4941-90EB-B77B2DF8098D}">
      <dgm:prSet/>
      <dgm:spPr/>
      <dgm:t>
        <a:bodyPr/>
        <a:lstStyle/>
        <a:p>
          <a:endParaRPr lang="en-US"/>
        </a:p>
      </dgm:t>
    </dgm:pt>
    <dgm:pt modelId="{4B3AE3C8-9728-4FA8-9D3F-75240B7E7501}" type="sibTrans" cxnId="{78239C0D-68EB-4941-90EB-B77B2DF8098D}">
      <dgm:prSet/>
      <dgm:spPr/>
      <dgm:t>
        <a:bodyPr/>
        <a:lstStyle/>
        <a:p>
          <a:endParaRPr lang="en-US"/>
        </a:p>
      </dgm:t>
    </dgm:pt>
    <dgm:pt modelId="{E11F2ADD-B541-4A30-90CA-B4B632963A81}">
      <dgm:prSet phldrT="[Text]"/>
      <dgm:spPr/>
      <dgm:t>
        <a:bodyPr/>
        <a:lstStyle/>
        <a:p>
          <a:r>
            <a:rPr lang="en-US" dirty="0"/>
            <a:t>End of year</a:t>
          </a:r>
        </a:p>
        <a:p>
          <a:r>
            <a:rPr lang="en-US" dirty="0"/>
            <a:t>Comprehensive</a:t>
          </a:r>
        </a:p>
        <a:p>
          <a:r>
            <a:rPr lang="en-US" dirty="0"/>
            <a:t>Can be used as a snapshot within and across schools and districts</a:t>
          </a:r>
        </a:p>
        <a:p>
          <a:r>
            <a:rPr lang="en-US" dirty="0"/>
            <a:t>Information &amp; transparency</a:t>
          </a:r>
        </a:p>
        <a:p>
          <a:r>
            <a:rPr lang="en-US" dirty="0"/>
            <a:t>Examine equity and resource allocation</a:t>
          </a:r>
        </a:p>
        <a:p>
          <a:endParaRPr lang="en-US" dirty="0"/>
        </a:p>
      </dgm:t>
    </dgm:pt>
    <dgm:pt modelId="{7706E69F-78FD-4BA5-80AE-BA4D3B044572}" type="parTrans" cxnId="{429CA620-2E0A-4092-A9CC-116B9D589F3B}">
      <dgm:prSet/>
      <dgm:spPr/>
      <dgm:t>
        <a:bodyPr/>
        <a:lstStyle/>
        <a:p>
          <a:endParaRPr lang="en-US"/>
        </a:p>
      </dgm:t>
    </dgm:pt>
    <dgm:pt modelId="{0D1FD35E-958F-41C2-AE15-7F73897F0C04}" type="sibTrans" cxnId="{429CA620-2E0A-4092-A9CC-116B9D589F3B}">
      <dgm:prSet/>
      <dgm:spPr/>
      <dgm:t>
        <a:bodyPr/>
        <a:lstStyle/>
        <a:p>
          <a:endParaRPr lang="en-US"/>
        </a:p>
      </dgm:t>
    </dgm:pt>
    <dgm:pt modelId="{DCEA9049-E6B5-4E40-A96B-BAB3AAB71776}" type="pres">
      <dgm:prSet presAssocID="{CF7B5912-B5C7-4E5F-8CA6-BFDBC0C816BB}" presName="Name0" presStyleCnt="0">
        <dgm:presLayoutVars>
          <dgm:chMax val="5"/>
          <dgm:chPref val="5"/>
          <dgm:dir/>
          <dgm:animLvl val="lvl"/>
        </dgm:presLayoutVars>
      </dgm:prSet>
      <dgm:spPr/>
    </dgm:pt>
    <dgm:pt modelId="{54C83050-63D2-460F-82CE-DD25B61F1C4F}" type="pres">
      <dgm:prSet presAssocID="{E90C7AAA-CF1C-4FD8-971F-3260C6FAAB9C}" presName="parentText1" presStyleLbl="node1" presStyleIdx="0" presStyleCnt="3">
        <dgm:presLayoutVars>
          <dgm:chMax/>
          <dgm:chPref val="3"/>
          <dgm:bulletEnabled val="1"/>
        </dgm:presLayoutVars>
      </dgm:prSet>
      <dgm:spPr/>
    </dgm:pt>
    <dgm:pt modelId="{9A999FFF-B09B-43F0-B878-21D3E1526CB6}" type="pres">
      <dgm:prSet presAssocID="{E90C7AAA-CF1C-4FD8-971F-3260C6FAAB9C}" presName="childText1" presStyleLbl="solidAlignAcc1" presStyleIdx="0" presStyleCnt="3">
        <dgm:presLayoutVars>
          <dgm:chMax val="0"/>
          <dgm:chPref val="0"/>
          <dgm:bulletEnabled val="1"/>
        </dgm:presLayoutVars>
      </dgm:prSet>
      <dgm:spPr/>
    </dgm:pt>
    <dgm:pt modelId="{7D3EDC88-5215-4288-B780-165016037AC0}" type="pres">
      <dgm:prSet presAssocID="{783935D1-5A66-4869-AFFB-A4B5B9C0E70F}" presName="parentText2" presStyleLbl="node1" presStyleIdx="1" presStyleCnt="3">
        <dgm:presLayoutVars>
          <dgm:chMax/>
          <dgm:chPref val="3"/>
          <dgm:bulletEnabled val="1"/>
        </dgm:presLayoutVars>
      </dgm:prSet>
      <dgm:spPr/>
    </dgm:pt>
    <dgm:pt modelId="{38CBDBA9-B160-4BD8-83DE-2E9B9F3DE726}" type="pres">
      <dgm:prSet presAssocID="{783935D1-5A66-4869-AFFB-A4B5B9C0E70F}" presName="childText2" presStyleLbl="solidAlignAcc1" presStyleIdx="1" presStyleCnt="3">
        <dgm:presLayoutVars>
          <dgm:chMax val="0"/>
          <dgm:chPref val="0"/>
          <dgm:bulletEnabled val="1"/>
        </dgm:presLayoutVars>
      </dgm:prSet>
      <dgm:spPr/>
    </dgm:pt>
    <dgm:pt modelId="{08595646-0690-4D38-96F8-A64E2BA52261}" type="pres">
      <dgm:prSet presAssocID="{AE7E9906-E6FD-4063-A3A5-8586A3AD54F4}" presName="parentText3" presStyleLbl="node1" presStyleIdx="2" presStyleCnt="3" custLinFactNeighborX="250" custLinFactNeighborY="8595">
        <dgm:presLayoutVars>
          <dgm:chMax/>
          <dgm:chPref val="3"/>
          <dgm:bulletEnabled val="1"/>
        </dgm:presLayoutVars>
      </dgm:prSet>
      <dgm:spPr/>
    </dgm:pt>
    <dgm:pt modelId="{6C379F94-9365-4A3B-BB2C-E0D78168586C}" type="pres">
      <dgm:prSet presAssocID="{AE7E9906-E6FD-4063-A3A5-8586A3AD54F4}" presName="childText3" presStyleLbl="solidAlignAcc1" presStyleIdx="2" presStyleCnt="3">
        <dgm:presLayoutVars>
          <dgm:chMax val="0"/>
          <dgm:chPref val="0"/>
          <dgm:bulletEnabled val="1"/>
        </dgm:presLayoutVars>
      </dgm:prSet>
      <dgm:spPr/>
    </dgm:pt>
  </dgm:ptLst>
  <dgm:cxnLst>
    <dgm:cxn modelId="{4BAE150C-CD59-4351-9773-A667AD389360}" type="presOf" srcId="{EEC66706-07FE-4D63-934F-E4676D4C7609}" destId="{38CBDBA9-B160-4BD8-83DE-2E9B9F3DE726}" srcOrd="0" destOrd="0" presId="urn:microsoft.com/office/officeart/2009/3/layout/IncreasingArrowsProcess"/>
    <dgm:cxn modelId="{78239C0D-68EB-4941-90EB-B77B2DF8098D}" srcId="{CF7B5912-B5C7-4E5F-8CA6-BFDBC0C816BB}" destId="{AE7E9906-E6FD-4063-A3A5-8586A3AD54F4}" srcOrd="2" destOrd="0" parTransId="{C74D09D9-75CA-4AF8-9499-38F9670F9AFA}" sibTransId="{4B3AE3C8-9728-4FA8-9D3F-75240B7E7501}"/>
    <dgm:cxn modelId="{429CA620-2E0A-4092-A9CC-116B9D589F3B}" srcId="{AE7E9906-E6FD-4063-A3A5-8586A3AD54F4}" destId="{E11F2ADD-B541-4A30-90CA-B4B632963A81}" srcOrd="0" destOrd="0" parTransId="{7706E69F-78FD-4BA5-80AE-BA4D3B044572}" sibTransId="{0D1FD35E-958F-41C2-AE15-7F73897F0C04}"/>
    <dgm:cxn modelId="{95A2BB3B-7272-4AC1-A072-2E87D1B56817}" type="presOf" srcId="{CF7B5912-B5C7-4E5F-8CA6-BFDBC0C816BB}" destId="{DCEA9049-E6B5-4E40-A96B-BAB3AAB71776}" srcOrd="0" destOrd="0" presId="urn:microsoft.com/office/officeart/2009/3/layout/IncreasingArrowsProcess"/>
    <dgm:cxn modelId="{494FEB6A-5A0E-4829-B474-E6E3E7D3CB9A}" type="presOf" srcId="{783935D1-5A66-4869-AFFB-A4B5B9C0E70F}" destId="{7D3EDC88-5215-4288-B780-165016037AC0}" srcOrd="0" destOrd="0" presId="urn:microsoft.com/office/officeart/2009/3/layout/IncreasingArrowsProcess"/>
    <dgm:cxn modelId="{00BA7572-55F1-4FC7-B197-A1F6EBFC2294}" type="presOf" srcId="{E90C7AAA-CF1C-4FD8-971F-3260C6FAAB9C}" destId="{54C83050-63D2-460F-82CE-DD25B61F1C4F}" srcOrd="0" destOrd="0" presId="urn:microsoft.com/office/officeart/2009/3/layout/IncreasingArrowsProcess"/>
    <dgm:cxn modelId="{AEB5BB74-40BD-49C6-BC19-BB417245E4CB}" srcId="{CF7B5912-B5C7-4E5F-8CA6-BFDBC0C816BB}" destId="{783935D1-5A66-4869-AFFB-A4B5B9C0E70F}" srcOrd="1" destOrd="0" parTransId="{66CAC290-922D-4E18-890D-EBB406FC2145}" sibTransId="{AAE677B8-8C0F-43AE-A3AD-92A4B1DF185C}"/>
    <dgm:cxn modelId="{9715D189-5A6B-48C5-80D2-D4F8E1791AA2}" srcId="{783935D1-5A66-4869-AFFB-A4B5B9C0E70F}" destId="{EEC66706-07FE-4D63-934F-E4676D4C7609}" srcOrd="0" destOrd="0" parTransId="{A519A86D-7AF1-40C5-81C5-48AE206A0FA4}" sibTransId="{6301D8BA-A014-45B3-914C-94D524924297}"/>
    <dgm:cxn modelId="{1D356F99-7318-42AC-9D95-A6FB95E0EED2}" type="presOf" srcId="{6A938AC3-AA63-4CC3-8A36-92D4D26AA441}" destId="{9A999FFF-B09B-43F0-B878-21D3E1526CB6}" srcOrd="0" destOrd="0" presId="urn:microsoft.com/office/officeart/2009/3/layout/IncreasingArrowsProcess"/>
    <dgm:cxn modelId="{03EAF39C-5251-47A9-A954-45C392093FE0}" type="presOf" srcId="{AE7E9906-E6FD-4063-A3A5-8586A3AD54F4}" destId="{08595646-0690-4D38-96F8-A64E2BA52261}" srcOrd="0" destOrd="0" presId="urn:microsoft.com/office/officeart/2009/3/layout/IncreasingArrowsProcess"/>
    <dgm:cxn modelId="{EA2C57AD-DABF-4B5E-AC11-804B3733C712}" type="presOf" srcId="{E11F2ADD-B541-4A30-90CA-B4B632963A81}" destId="{6C379F94-9365-4A3B-BB2C-E0D78168586C}" srcOrd="0" destOrd="0" presId="urn:microsoft.com/office/officeart/2009/3/layout/IncreasingArrowsProcess"/>
    <dgm:cxn modelId="{B44AB8BC-8709-4734-81B4-6C36B39CFFF8}" srcId="{CF7B5912-B5C7-4E5F-8CA6-BFDBC0C816BB}" destId="{E90C7AAA-CF1C-4FD8-971F-3260C6FAAB9C}" srcOrd="0" destOrd="0" parTransId="{799C40E2-6689-4EA5-AA74-74FA62B4AA48}" sibTransId="{EB7190B4-1425-4B07-A02F-1FA67780871D}"/>
    <dgm:cxn modelId="{7F3F25D3-A362-4172-9AE6-C2189EF5C9FC}" srcId="{E90C7AAA-CF1C-4FD8-971F-3260C6FAAB9C}" destId="{6A938AC3-AA63-4CC3-8A36-92D4D26AA441}" srcOrd="0" destOrd="0" parTransId="{874DE3CC-24B0-45D4-AC92-AAEEE395EE2A}" sibTransId="{052E7FF8-2196-41DB-8B23-EB29A0CEBA8C}"/>
    <dgm:cxn modelId="{DAB9DD7D-E5BD-4171-B901-5493EB929B7B}" type="presParOf" srcId="{DCEA9049-E6B5-4E40-A96B-BAB3AAB71776}" destId="{54C83050-63D2-460F-82CE-DD25B61F1C4F}" srcOrd="0" destOrd="0" presId="urn:microsoft.com/office/officeart/2009/3/layout/IncreasingArrowsProcess"/>
    <dgm:cxn modelId="{530BE707-8F6C-4308-B196-7EA35D3F0067}" type="presParOf" srcId="{DCEA9049-E6B5-4E40-A96B-BAB3AAB71776}" destId="{9A999FFF-B09B-43F0-B878-21D3E1526CB6}" srcOrd="1" destOrd="0" presId="urn:microsoft.com/office/officeart/2009/3/layout/IncreasingArrowsProcess"/>
    <dgm:cxn modelId="{A69323DA-5A2B-4D13-A962-A690F38F9F86}" type="presParOf" srcId="{DCEA9049-E6B5-4E40-A96B-BAB3AAB71776}" destId="{7D3EDC88-5215-4288-B780-165016037AC0}" srcOrd="2" destOrd="0" presId="urn:microsoft.com/office/officeart/2009/3/layout/IncreasingArrowsProcess"/>
    <dgm:cxn modelId="{3CCEF221-ECCD-406C-9FE0-F7FFEBF5C0FC}" type="presParOf" srcId="{DCEA9049-E6B5-4E40-A96B-BAB3AAB71776}" destId="{38CBDBA9-B160-4BD8-83DE-2E9B9F3DE726}" srcOrd="3" destOrd="0" presId="urn:microsoft.com/office/officeart/2009/3/layout/IncreasingArrowsProcess"/>
    <dgm:cxn modelId="{67FA5CB0-87AC-4453-B55D-87DA7FAA928F}" type="presParOf" srcId="{DCEA9049-E6B5-4E40-A96B-BAB3AAB71776}" destId="{08595646-0690-4D38-96F8-A64E2BA52261}" srcOrd="4" destOrd="0" presId="urn:microsoft.com/office/officeart/2009/3/layout/IncreasingArrowsProcess"/>
    <dgm:cxn modelId="{8AF075F4-35E5-4B9C-AD46-7038C4E748B2}" type="presParOf" srcId="{DCEA9049-E6B5-4E40-A96B-BAB3AAB71776}" destId="{6C379F94-9365-4A3B-BB2C-E0D78168586C}"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19549-5519-4090-B05F-8CFCF22041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3A48429-359F-445D-ADDC-F6247961F9DF}">
      <dgm:prSet/>
      <dgm:spPr/>
      <dgm:t>
        <a:bodyPr/>
        <a:lstStyle/>
        <a:p>
          <a:r>
            <a:rPr lang="en-US"/>
            <a:t>Summative Questions: </a:t>
          </a:r>
        </a:p>
      </dgm:t>
    </dgm:pt>
    <dgm:pt modelId="{62C6BD86-ACDC-4AE2-B9B7-429DE9CA7533}" type="parTrans" cxnId="{7F16253E-D4CA-45A6-BBE6-2C3F0DB74B41}">
      <dgm:prSet/>
      <dgm:spPr/>
      <dgm:t>
        <a:bodyPr/>
        <a:lstStyle/>
        <a:p>
          <a:endParaRPr lang="en-US"/>
        </a:p>
      </dgm:t>
    </dgm:pt>
    <dgm:pt modelId="{7D984E68-363A-4C11-B45B-CA9F17BD7BF1}" type="sibTrans" cxnId="{7F16253E-D4CA-45A6-BBE6-2C3F0DB74B41}">
      <dgm:prSet/>
      <dgm:spPr/>
      <dgm:t>
        <a:bodyPr/>
        <a:lstStyle/>
        <a:p>
          <a:endParaRPr lang="en-US"/>
        </a:p>
      </dgm:t>
    </dgm:pt>
    <dgm:pt modelId="{752C94D8-56BA-4EF8-8B0B-896C85306AD1}">
      <dgm:prSet/>
      <dgm:spPr/>
      <dgm:t>
        <a:bodyPr lIns="91440" tIns="91440" rIns="91440" bIns="91440"/>
        <a:lstStyle/>
        <a:p>
          <a:pPr marL="171450" indent="0"/>
          <a:r>
            <a:rPr lang="en-US" dirty="0"/>
            <a:t>How much of the standards did Johnny learn this year?</a:t>
          </a:r>
        </a:p>
      </dgm:t>
    </dgm:pt>
    <dgm:pt modelId="{11F49F1E-70C6-4C48-9D29-9B4FBEA7FB43}" type="parTrans" cxnId="{BF943929-0E66-424C-B3FD-37BCDA0883B0}">
      <dgm:prSet/>
      <dgm:spPr/>
      <dgm:t>
        <a:bodyPr/>
        <a:lstStyle/>
        <a:p>
          <a:endParaRPr lang="en-US"/>
        </a:p>
      </dgm:t>
    </dgm:pt>
    <dgm:pt modelId="{F8FE5F89-32F6-43B3-9560-A62D7603D0EB}" type="sibTrans" cxnId="{BF943929-0E66-424C-B3FD-37BCDA0883B0}">
      <dgm:prSet/>
      <dgm:spPr/>
      <dgm:t>
        <a:bodyPr/>
        <a:lstStyle/>
        <a:p>
          <a:endParaRPr lang="en-US"/>
        </a:p>
      </dgm:t>
    </dgm:pt>
    <dgm:pt modelId="{B06873A1-228D-4DE0-8CD0-79110E97770D}">
      <dgm:prSet/>
      <dgm:spPr/>
      <dgm:t>
        <a:bodyPr lIns="91440" tIns="91440" rIns="91440" bIns="91440"/>
        <a:lstStyle/>
        <a:p>
          <a:pPr marL="169863" indent="0"/>
          <a:r>
            <a:rPr lang="en-US" dirty="0"/>
            <a:t>Overall, where were the strengths and weakness in my class?</a:t>
          </a:r>
        </a:p>
      </dgm:t>
    </dgm:pt>
    <dgm:pt modelId="{B11EB03C-D434-46B2-A3ED-96B857682560}" type="parTrans" cxnId="{2BB31924-E996-4166-A711-2D4F6FAE95FA}">
      <dgm:prSet/>
      <dgm:spPr/>
      <dgm:t>
        <a:bodyPr/>
        <a:lstStyle/>
        <a:p>
          <a:endParaRPr lang="en-US"/>
        </a:p>
      </dgm:t>
    </dgm:pt>
    <dgm:pt modelId="{55EF08D5-31EE-467B-A2FB-144D67E85F76}" type="sibTrans" cxnId="{2BB31924-E996-4166-A711-2D4F6FAE95FA}">
      <dgm:prSet/>
      <dgm:spPr/>
      <dgm:t>
        <a:bodyPr/>
        <a:lstStyle/>
        <a:p>
          <a:endParaRPr lang="en-US"/>
        </a:p>
      </dgm:t>
    </dgm:pt>
    <dgm:pt modelId="{C854F446-422F-4A3C-87EF-75E07E21A923}">
      <dgm:prSet/>
      <dgm:spPr/>
      <dgm:t>
        <a:bodyPr lIns="91440" tIns="91440" rIns="91440" bIns="91440"/>
        <a:lstStyle/>
        <a:p>
          <a:pPr marL="171450" indent="0"/>
          <a:r>
            <a:rPr lang="en-US" dirty="0"/>
            <a:t>Which schools in my district were most successful in meeting the standards? </a:t>
          </a:r>
        </a:p>
      </dgm:t>
    </dgm:pt>
    <dgm:pt modelId="{1398894A-0B1A-4F21-A18A-62ECAAA8031B}" type="parTrans" cxnId="{7B6D2D42-BC29-43F0-8100-9B11FB1F9809}">
      <dgm:prSet/>
      <dgm:spPr/>
      <dgm:t>
        <a:bodyPr/>
        <a:lstStyle/>
        <a:p>
          <a:endParaRPr lang="en-US"/>
        </a:p>
      </dgm:t>
    </dgm:pt>
    <dgm:pt modelId="{BFDDFB43-BD44-4B61-8FBE-0DDA1F8831A9}" type="sibTrans" cxnId="{7B6D2D42-BC29-43F0-8100-9B11FB1F9809}">
      <dgm:prSet/>
      <dgm:spPr/>
      <dgm:t>
        <a:bodyPr/>
        <a:lstStyle/>
        <a:p>
          <a:endParaRPr lang="en-US"/>
        </a:p>
      </dgm:t>
    </dgm:pt>
    <dgm:pt modelId="{008D5D89-6DFB-4770-B663-B770B216D836}">
      <dgm:prSet/>
      <dgm:spPr/>
      <dgm:t>
        <a:bodyPr/>
        <a:lstStyle/>
        <a:p>
          <a:r>
            <a:rPr lang="en-US"/>
            <a:t>Interim Questions:</a:t>
          </a:r>
        </a:p>
      </dgm:t>
    </dgm:pt>
    <dgm:pt modelId="{3F4355E3-43B0-4C06-9A50-C9131B7EE611}" type="parTrans" cxnId="{24FF07A4-2F63-41C5-A482-6CC308273429}">
      <dgm:prSet/>
      <dgm:spPr/>
      <dgm:t>
        <a:bodyPr/>
        <a:lstStyle/>
        <a:p>
          <a:endParaRPr lang="en-US"/>
        </a:p>
      </dgm:t>
    </dgm:pt>
    <dgm:pt modelId="{C5368E42-B6C7-4066-8A3C-FF6954639EFA}" type="sibTrans" cxnId="{24FF07A4-2F63-41C5-A482-6CC308273429}">
      <dgm:prSet/>
      <dgm:spPr/>
      <dgm:t>
        <a:bodyPr/>
        <a:lstStyle/>
        <a:p>
          <a:endParaRPr lang="en-US"/>
        </a:p>
      </dgm:t>
    </dgm:pt>
    <dgm:pt modelId="{EE8976E0-89D7-45E7-98B8-DE4203EE6738}">
      <dgm:prSet/>
      <dgm:spPr/>
      <dgm:t>
        <a:bodyPr/>
        <a:lstStyle/>
        <a:p>
          <a:r>
            <a:rPr lang="en-US" dirty="0"/>
            <a:t>Which standards has Maria mastered?</a:t>
          </a:r>
        </a:p>
      </dgm:t>
    </dgm:pt>
    <dgm:pt modelId="{9FE6A3B3-9C9F-406F-AFBE-7C1CFDCA899A}" type="parTrans" cxnId="{832C3DF7-CBE7-4208-85EE-3B47EC9112B7}">
      <dgm:prSet/>
      <dgm:spPr/>
      <dgm:t>
        <a:bodyPr/>
        <a:lstStyle/>
        <a:p>
          <a:endParaRPr lang="en-US"/>
        </a:p>
      </dgm:t>
    </dgm:pt>
    <dgm:pt modelId="{3B94E462-4C73-4C3E-942C-DCC47ABED674}" type="sibTrans" cxnId="{832C3DF7-CBE7-4208-85EE-3B47EC9112B7}">
      <dgm:prSet/>
      <dgm:spPr/>
      <dgm:t>
        <a:bodyPr/>
        <a:lstStyle/>
        <a:p>
          <a:endParaRPr lang="en-US"/>
        </a:p>
      </dgm:t>
    </dgm:pt>
    <dgm:pt modelId="{D105A631-D2AA-45E2-900D-52481AE309DC}">
      <dgm:prSet/>
      <dgm:spPr/>
      <dgm:t>
        <a:bodyPr/>
        <a:lstStyle/>
        <a:p>
          <a:r>
            <a:rPr lang="en-US" dirty="0"/>
            <a:t>How much has Maria grown from October to January? Is that a lot?</a:t>
          </a:r>
        </a:p>
      </dgm:t>
    </dgm:pt>
    <dgm:pt modelId="{6C148FFB-AF63-4EA4-AB2E-8667617E5BF5}" type="parTrans" cxnId="{09E32A27-81BC-4865-8C77-A5BA9F52F35C}">
      <dgm:prSet/>
      <dgm:spPr/>
      <dgm:t>
        <a:bodyPr/>
        <a:lstStyle/>
        <a:p>
          <a:endParaRPr lang="en-US"/>
        </a:p>
      </dgm:t>
    </dgm:pt>
    <dgm:pt modelId="{8CB33D5A-5E31-48E2-A902-5E7D748D3237}" type="sibTrans" cxnId="{09E32A27-81BC-4865-8C77-A5BA9F52F35C}">
      <dgm:prSet/>
      <dgm:spPr/>
      <dgm:t>
        <a:bodyPr/>
        <a:lstStyle/>
        <a:p>
          <a:endParaRPr lang="en-US"/>
        </a:p>
      </dgm:t>
    </dgm:pt>
    <dgm:pt modelId="{8A559D09-AC55-4DAA-A724-E1BCC1A87FA6}">
      <dgm:prSet/>
      <dgm:spPr/>
      <dgm:t>
        <a:bodyPr/>
        <a:lstStyle/>
        <a:p>
          <a:r>
            <a:rPr lang="en-US" dirty="0"/>
            <a:t>If Maria took the summative test today, how would she likely perform?</a:t>
          </a:r>
        </a:p>
      </dgm:t>
    </dgm:pt>
    <dgm:pt modelId="{7C59ACB9-31FE-4AE8-B392-3974BB1ABDE5}" type="parTrans" cxnId="{3C505958-9CA5-4025-BE58-F045CEF4833C}">
      <dgm:prSet/>
      <dgm:spPr/>
      <dgm:t>
        <a:bodyPr/>
        <a:lstStyle/>
        <a:p>
          <a:endParaRPr lang="en-US"/>
        </a:p>
      </dgm:t>
    </dgm:pt>
    <dgm:pt modelId="{7698EBFB-F722-445A-B8F4-BBD9CB297B26}" type="sibTrans" cxnId="{3C505958-9CA5-4025-BE58-F045CEF4833C}">
      <dgm:prSet/>
      <dgm:spPr/>
      <dgm:t>
        <a:bodyPr/>
        <a:lstStyle/>
        <a:p>
          <a:endParaRPr lang="en-US"/>
        </a:p>
      </dgm:t>
    </dgm:pt>
    <dgm:pt modelId="{A238C84C-8719-4A0F-9529-55AC81F61CCC}">
      <dgm:prSet/>
      <dgm:spPr/>
      <dgm:t>
        <a:bodyPr/>
        <a:lstStyle/>
        <a:p>
          <a:r>
            <a:rPr lang="en-US"/>
            <a:t>Formative Questions:</a:t>
          </a:r>
        </a:p>
      </dgm:t>
    </dgm:pt>
    <dgm:pt modelId="{C4F7B6BD-C470-4360-9A0C-F956A0F4D550}" type="parTrans" cxnId="{86FB6A1C-08A2-46A1-9E95-31CF664425CE}">
      <dgm:prSet/>
      <dgm:spPr/>
      <dgm:t>
        <a:bodyPr/>
        <a:lstStyle/>
        <a:p>
          <a:endParaRPr lang="en-US"/>
        </a:p>
      </dgm:t>
    </dgm:pt>
    <dgm:pt modelId="{5BD93F0B-3960-4051-8AB9-B583058379B4}" type="sibTrans" cxnId="{86FB6A1C-08A2-46A1-9E95-31CF664425CE}">
      <dgm:prSet/>
      <dgm:spPr/>
      <dgm:t>
        <a:bodyPr/>
        <a:lstStyle/>
        <a:p>
          <a:endParaRPr lang="en-US"/>
        </a:p>
      </dgm:t>
    </dgm:pt>
    <dgm:pt modelId="{CC981B15-1DFF-439E-B54F-9AB05B8DF5D7}">
      <dgm:prSet/>
      <dgm:spPr/>
      <dgm:t>
        <a:bodyPr/>
        <a:lstStyle/>
        <a:p>
          <a:pPr marL="519113" indent="0"/>
          <a:r>
            <a:rPr lang="en-US" dirty="0"/>
            <a:t>Do my students understand what I just taught them?</a:t>
          </a:r>
        </a:p>
      </dgm:t>
    </dgm:pt>
    <dgm:pt modelId="{53FC9F9D-7F33-4C77-8B23-A347DBE15073}" type="parTrans" cxnId="{99C642B6-2347-49A7-BE2F-001FDDD02B36}">
      <dgm:prSet/>
      <dgm:spPr/>
      <dgm:t>
        <a:bodyPr/>
        <a:lstStyle/>
        <a:p>
          <a:endParaRPr lang="en-US"/>
        </a:p>
      </dgm:t>
    </dgm:pt>
    <dgm:pt modelId="{D556F8E5-C538-46B3-A211-51EB2100E3EB}" type="sibTrans" cxnId="{99C642B6-2347-49A7-BE2F-001FDDD02B36}">
      <dgm:prSet/>
      <dgm:spPr/>
      <dgm:t>
        <a:bodyPr/>
        <a:lstStyle/>
        <a:p>
          <a:endParaRPr lang="en-US"/>
        </a:p>
      </dgm:t>
    </dgm:pt>
    <dgm:pt modelId="{E0FB06A5-EF5C-4B2B-A44D-5293FA407B45}">
      <dgm:prSet/>
      <dgm:spPr/>
      <dgm:t>
        <a:bodyPr/>
        <a:lstStyle/>
        <a:p>
          <a:pPr marL="519113" indent="0"/>
          <a:r>
            <a:rPr lang="en-US" dirty="0"/>
            <a:t>Where are they struggling?</a:t>
          </a:r>
        </a:p>
      </dgm:t>
    </dgm:pt>
    <dgm:pt modelId="{E5AF17AF-615C-473C-AB79-6F717048C8F8}" type="parTrans" cxnId="{3E740551-B710-4A7F-BC24-1D7F9DE101F7}">
      <dgm:prSet/>
      <dgm:spPr/>
      <dgm:t>
        <a:bodyPr/>
        <a:lstStyle/>
        <a:p>
          <a:endParaRPr lang="en-US"/>
        </a:p>
      </dgm:t>
    </dgm:pt>
    <dgm:pt modelId="{4696FDE7-5BC8-4535-9CAE-C101C483E79B}" type="sibTrans" cxnId="{3E740551-B710-4A7F-BC24-1D7F9DE101F7}">
      <dgm:prSet/>
      <dgm:spPr/>
      <dgm:t>
        <a:bodyPr/>
        <a:lstStyle/>
        <a:p>
          <a:endParaRPr lang="en-US"/>
        </a:p>
      </dgm:t>
    </dgm:pt>
    <dgm:pt modelId="{716A05A2-F428-4F7C-8A1B-AB111ECC3A84}">
      <dgm:prSet/>
      <dgm:spPr/>
      <dgm:t>
        <a:bodyPr lIns="91440" tIns="91440" rIns="91440" bIns="91440"/>
        <a:lstStyle/>
        <a:p>
          <a:pPr marL="171450" indent="0"/>
          <a:endParaRPr lang="en-US" dirty="0"/>
        </a:p>
      </dgm:t>
    </dgm:pt>
    <dgm:pt modelId="{F776FDB2-9BFC-4C56-B762-BAF599A67315}" type="parTrans" cxnId="{E632A2B2-E19E-4D13-85D0-9BCB422DADB0}">
      <dgm:prSet/>
      <dgm:spPr/>
      <dgm:t>
        <a:bodyPr/>
        <a:lstStyle/>
        <a:p>
          <a:endParaRPr lang="en-US"/>
        </a:p>
      </dgm:t>
    </dgm:pt>
    <dgm:pt modelId="{F4453FCC-FD95-41AB-A16F-5ECE6C89D6B5}" type="sibTrans" cxnId="{E632A2B2-E19E-4D13-85D0-9BCB422DADB0}">
      <dgm:prSet/>
      <dgm:spPr/>
      <dgm:t>
        <a:bodyPr/>
        <a:lstStyle/>
        <a:p>
          <a:endParaRPr lang="en-US"/>
        </a:p>
      </dgm:t>
    </dgm:pt>
    <dgm:pt modelId="{EF58429C-ED1C-4EC8-97DD-94DFE8C63A12}" type="pres">
      <dgm:prSet presAssocID="{F7819549-5519-4090-B05F-8CFCF22041EA}" presName="linear" presStyleCnt="0">
        <dgm:presLayoutVars>
          <dgm:dir/>
          <dgm:animLvl val="lvl"/>
          <dgm:resizeHandles val="exact"/>
        </dgm:presLayoutVars>
      </dgm:prSet>
      <dgm:spPr/>
    </dgm:pt>
    <dgm:pt modelId="{AC42A4BD-AF3E-44AA-9A66-930F212457A1}" type="pres">
      <dgm:prSet presAssocID="{03A48429-359F-445D-ADDC-F6247961F9DF}" presName="parentLin" presStyleCnt="0"/>
      <dgm:spPr/>
    </dgm:pt>
    <dgm:pt modelId="{C133116A-7918-4A13-AED1-823F2412271C}" type="pres">
      <dgm:prSet presAssocID="{03A48429-359F-445D-ADDC-F6247961F9DF}" presName="parentLeftMargin" presStyleLbl="node1" presStyleIdx="0" presStyleCnt="3"/>
      <dgm:spPr/>
    </dgm:pt>
    <dgm:pt modelId="{5EDC14AD-616F-4F72-906A-33BDB763822E}" type="pres">
      <dgm:prSet presAssocID="{03A48429-359F-445D-ADDC-F6247961F9DF}" presName="parentText" presStyleLbl="node1" presStyleIdx="0" presStyleCnt="3" custLinFactNeighborX="-93035" custLinFactNeighborY="-42944">
        <dgm:presLayoutVars>
          <dgm:chMax val="0"/>
          <dgm:bulletEnabled val="1"/>
        </dgm:presLayoutVars>
      </dgm:prSet>
      <dgm:spPr/>
    </dgm:pt>
    <dgm:pt modelId="{706A06B6-0F2B-405D-BDD9-43605AA73596}" type="pres">
      <dgm:prSet presAssocID="{03A48429-359F-445D-ADDC-F6247961F9DF}" presName="negativeSpace" presStyleCnt="0"/>
      <dgm:spPr/>
    </dgm:pt>
    <dgm:pt modelId="{B27EE288-4064-4864-A131-C52CF64572CF}" type="pres">
      <dgm:prSet presAssocID="{03A48429-359F-445D-ADDC-F6247961F9DF}" presName="childText" presStyleLbl="conFgAcc1" presStyleIdx="0" presStyleCnt="3" custScaleY="117105">
        <dgm:presLayoutVars>
          <dgm:bulletEnabled val="1"/>
        </dgm:presLayoutVars>
      </dgm:prSet>
      <dgm:spPr/>
    </dgm:pt>
    <dgm:pt modelId="{EEBB0674-5567-4F6A-A69D-950B4797CA12}" type="pres">
      <dgm:prSet presAssocID="{7D984E68-363A-4C11-B45B-CA9F17BD7BF1}" presName="spaceBetweenRectangles" presStyleCnt="0"/>
      <dgm:spPr/>
    </dgm:pt>
    <dgm:pt modelId="{B081CDA0-09CE-4B88-9442-344A0A52722A}" type="pres">
      <dgm:prSet presAssocID="{008D5D89-6DFB-4770-B663-B770B216D836}" presName="parentLin" presStyleCnt="0"/>
      <dgm:spPr/>
    </dgm:pt>
    <dgm:pt modelId="{5BFAAE0D-DA15-4EDE-8464-15C8FB83052D}" type="pres">
      <dgm:prSet presAssocID="{008D5D89-6DFB-4770-B663-B770B216D836}" presName="parentLeftMargin" presStyleLbl="node1" presStyleIdx="0" presStyleCnt="3"/>
      <dgm:spPr/>
    </dgm:pt>
    <dgm:pt modelId="{DE973F8C-191B-4D84-A046-C90B020C6D80}" type="pres">
      <dgm:prSet presAssocID="{008D5D89-6DFB-4770-B663-B770B216D836}" presName="parentText" presStyleLbl="node1" presStyleIdx="1" presStyleCnt="3" custLinFactNeighborX="29157" custLinFactNeighborY="-19120">
        <dgm:presLayoutVars>
          <dgm:chMax val="0"/>
          <dgm:bulletEnabled val="1"/>
        </dgm:presLayoutVars>
      </dgm:prSet>
      <dgm:spPr/>
    </dgm:pt>
    <dgm:pt modelId="{3FDCD772-0295-4493-8D7E-A1757954A6AA}" type="pres">
      <dgm:prSet presAssocID="{008D5D89-6DFB-4770-B663-B770B216D836}" presName="negativeSpace" presStyleCnt="0"/>
      <dgm:spPr/>
    </dgm:pt>
    <dgm:pt modelId="{EF3DAA06-E2B3-409C-B6FE-4399A6D8E077}" type="pres">
      <dgm:prSet presAssocID="{008D5D89-6DFB-4770-B663-B770B216D836}" presName="childText" presStyleLbl="conFgAcc1" presStyleIdx="1" presStyleCnt="3">
        <dgm:presLayoutVars>
          <dgm:bulletEnabled val="1"/>
        </dgm:presLayoutVars>
      </dgm:prSet>
      <dgm:spPr/>
    </dgm:pt>
    <dgm:pt modelId="{969BC534-2B15-49AD-B369-7350A669B139}" type="pres">
      <dgm:prSet presAssocID="{C5368E42-B6C7-4066-8A3C-FF6954639EFA}" presName="spaceBetweenRectangles" presStyleCnt="0"/>
      <dgm:spPr/>
    </dgm:pt>
    <dgm:pt modelId="{EB401791-E875-410D-8C8E-8C1567F11A79}" type="pres">
      <dgm:prSet presAssocID="{A238C84C-8719-4A0F-9529-55AC81F61CCC}" presName="parentLin" presStyleCnt="0"/>
      <dgm:spPr/>
    </dgm:pt>
    <dgm:pt modelId="{2BB07DA4-C92E-4C39-BA55-B13062EF1A76}" type="pres">
      <dgm:prSet presAssocID="{A238C84C-8719-4A0F-9529-55AC81F61CCC}" presName="parentLeftMargin" presStyleLbl="node1" presStyleIdx="1" presStyleCnt="3"/>
      <dgm:spPr/>
    </dgm:pt>
    <dgm:pt modelId="{69082016-4C6D-4615-8917-7DC670A1BA92}" type="pres">
      <dgm:prSet presAssocID="{A238C84C-8719-4A0F-9529-55AC81F61CCC}" presName="parentText" presStyleLbl="node1" presStyleIdx="2" presStyleCnt="3" custLinFactX="2676" custLinFactNeighborX="100000" custLinFactNeighborY="-19121">
        <dgm:presLayoutVars>
          <dgm:chMax val="0"/>
          <dgm:bulletEnabled val="1"/>
        </dgm:presLayoutVars>
      </dgm:prSet>
      <dgm:spPr/>
    </dgm:pt>
    <dgm:pt modelId="{9F8BD7AE-CD7C-431A-B8F5-D4595AAA6837}" type="pres">
      <dgm:prSet presAssocID="{A238C84C-8719-4A0F-9529-55AC81F61CCC}" presName="negativeSpace" presStyleCnt="0"/>
      <dgm:spPr/>
    </dgm:pt>
    <dgm:pt modelId="{F2FCCB78-E960-4786-92AA-9C9BD307866D}" type="pres">
      <dgm:prSet presAssocID="{A238C84C-8719-4A0F-9529-55AC81F61CCC}" presName="childText" presStyleLbl="conFgAcc1" presStyleIdx="2" presStyleCnt="3">
        <dgm:presLayoutVars>
          <dgm:bulletEnabled val="1"/>
        </dgm:presLayoutVars>
      </dgm:prSet>
      <dgm:spPr/>
    </dgm:pt>
  </dgm:ptLst>
  <dgm:cxnLst>
    <dgm:cxn modelId="{86FB6A1C-08A2-46A1-9E95-31CF664425CE}" srcId="{F7819549-5519-4090-B05F-8CFCF22041EA}" destId="{A238C84C-8719-4A0F-9529-55AC81F61CCC}" srcOrd="2" destOrd="0" parTransId="{C4F7B6BD-C470-4360-9A0C-F956A0F4D550}" sibTransId="{5BD93F0B-3960-4051-8AB9-B583058379B4}"/>
    <dgm:cxn modelId="{DA59D023-FD59-4D4F-AD9E-D68C0418FE37}" type="presOf" srcId="{E0FB06A5-EF5C-4B2B-A44D-5293FA407B45}" destId="{F2FCCB78-E960-4786-92AA-9C9BD307866D}" srcOrd="0" destOrd="1" presId="urn:microsoft.com/office/officeart/2005/8/layout/list1"/>
    <dgm:cxn modelId="{2BB31924-E996-4166-A711-2D4F6FAE95FA}" srcId="{03A48429-359F-445D-ADDC-F6247961F9DF}" destId="{B06873A1-228D-4DE0-8CD0-79110E97770D}" srcOrd="2" destOrd="0" parTransId="{B11EB03C-D434-46B2-A3ED-96B857682560}" sibTransId="{55EF08D5-31EE-467B-A2FB-144D67E85F76}"/>
    <dgm:cxn modelId="{09E32A27-81BC-4865-8C77-A5BA9F52F35C}" srcId="{008D5D89-6DFB-4770-B663-B770B216D836}" destId="{D105A631-D2AA-45E2-900D-52481AE309DC}" srcOrd="1" destOrd="0" parTransId="{6C148FFB-AF63-4EA4-AB2E-8667617E5BF5}" sibTransId="{8CB33D5A-5E31-48E2-A902-5E7D748D3237}"/>
    <dgm:cxn modelId="{BF943929-0E66-424C-B3FD-37BCDA0883B0}" srcId="{03A48429-359F-445D-ADDC-F6247961F9DF}" destId="{752C94D8-56BA-4EF8-8B0B-896C85306AD1}" srcOrd="1" destOrd="0" parTransId="{11F49F1E-70C6-4C48-9D29-9B4FBEA7FB43}" sibTransId="{F8FE5F89-32F6-43B3-9560-A62D7603D0EB}"/>
    <dgm:cxn modelId="{E1493C29-C1F0-4213-B3A2-D42B2DCFCD89}" type="presOf" srcId="{8A559D09-AC55-4DAA-A724-E1BCC1A87FA6}" destId="{EF3DAA06-E2B3-409C-B6FE-4399A6D8E077}" srcOrd="0" destOrd="2" presId="urn:microsoft.com/office/officeart/2005/8/layout/list1"/>
    <dgm:cxn modelId="{EEE97129-80EA-47C2-BC36-65A69751E6DC}" type="presOf" srcId="{C854F446-422F-4A3C-87EF-75E07E21A923}" destId="{B27EE288-4064-4864-A131-C52CF64572CF}" srcOrd="0" destOrd="3" presId="urn:microsoft.com/office/officeart/2005/8/layout/list1"/>
    <dgm:cxn modelId="{E23E0739-B154-4A9E-8C11-9CCABDC9C420}" type="presOf" srcId="{752C94D8-56BA-4EF8-8B0B-896C85306AD1}" destId="{B27EE288-4064-4864-A131-C52CF64572CF}" srcOrd="0" destOrd="1" presId="urn:microsoft.com/office/officeart/2005/8/layout/list1"/>
    <dgm:cxn modelId="{7F16253E-D4CA-45A6-BBE6-2C3F0DB74B41}" srcId="{F7819549-5519-4090-B05F-8CFCF22041EA}" destId="{03A48429-359F-445D-ADDC-F6247961F9DF}" srcOrd="0" destOrd="0" parTransId="{62C6BD86-ACDC-4AE2-B9B7-429DE9CA7533}" sibTransId="{7D984E68-363A-4C11-B45B-CA9F17BD7BF1}"/>
    <dgm:cxn modelId="{6430275F-45A4-44C6-82BB-EB5E8EBDBA9B}" type="presOf" srcId="{716A05A2-F428-4F7C-8A1B-AB111ECC3A84}" destId="{B27EE288-4064-4864-A131-C52CF64572CF}" srcOrd="0" destOrd="0" presId="urn:microsoft.com/office/officeart/2005/8/layout/list1"/>
    <dgm:cxn modelId="{BE31B55F-289B-4DC6-BF84-B19C3B379C20}" type="presOf" srcId="{EE8976E0-89D7-45E7-98B8-DE4203EE6738}" destId="{EF3DAA06-E2B3-409C-B6FE-4399A6D8E077}" srcOrd="0" destOrd="0" presId="urn:microsoft.com/office/officeart/2005/8/layout/list1"/>
    <dgm:cxn modelId="{7B6D2D42-BC29-43F0-8100-9B11FB1F9809}" srcId="{03A48429-359F-445D-ADDC-F6247961F9DF}" destId="{C854F446-422F-4A3C-87EF-75E07E21A923}" srcOrd="3" destOrd="0" parTransId="{1398894A-0B1A-4F21-A18A-62ECAAA8031B}" sibTransId="{BFDDFB43-BD44-4B61-8FBE-0DDA1F8831A9}"/>
    <dgm:cxn modelId="{2A903A6B-1DBC-4225-89E0-8F3121462555}" type="presOf" srcId="{008D5D89-6DFB-4770-B663-B770B216D836}" destId="{5BFAAE0D-DA15-4EDE-8464-15C8FB83052D}" srcOrd="0" destOrd="0" presId="urn:microsoft.com/office/officeart/2005/8/layout/list1"/>
    <dgm:cxn modelId="{3E740551-B710-4A7F-BC24-1D7F9DE101F7}" srcId="{A238C84C-8719-4A0F-9529-55AC81F61CCC}" destId="{E0FB06A5-EF5C-4B2B-A44D-5293FA407B45}" srcOrd="1" destOrd="0" parTransId="{E5AF17AF-615C-473C-AB79-6F717048C8F8}" sibTransId="{4696FDE7-5BC8-4535-9CAE-C101C483E79B}"/>
    <dgm:cxn modelId="{3C505958-9CA5-4025-BE58-F045CEF4833C}" srcId="{008D5D89-6DFB-4770-B663-B770B216D836}" destId="{8A559D09-AC55-4DAA-A724-E1BCC1A87FA6}" srcOrd="2" destOrd="0" parTransId="{7C59ACB9-31FE-4AE8-B392-3974BB1ABDE5}" sibTransId="{7698EBFB-F722-445A-B8F4-BBD9CB297B26}"/>
    <dgm:cxn modelId="{96C48880-54AC-4542-B827-8A4ED85162E7}" type="presOf" srcId="{CC981B15-1DFF-439E-B54F-9AB05B8DF5D7}" destId="{F2FCCB78-E960-4786-92AA-9C9BD307866D}" srcOrd="0" destOrd="0" presId="urn:microsoft.com/office/officeart/2005/8/layout/list1"/>
    <dgm:cxn modelId="{210BFE89-2BD6-43F9-BB52-AF7D48CDA755}" type="presOf" srcId="{F7819549-5519-4090-B05F-8CFCF22041EA}" destId="{EF58429C-ED1C-4EC8-97DD-94DFE8C63A12}" srcOrd="0" destOrd="0" presId="urn:microsoft.com/office/officeart/2005/8/layout/list1"/>
    <dgm:cxn modelId="{83B2178F-981B-49F8-A3F3-1442095C2170}" type="presOf" srcId="{008D5D89-6DFB-4770-B663-B770B216D836}" destId="{DE973F8C-191B-4D84-A046-C90B020C6D80}" srcOrd="1" destOrd="0" presId="urn:microsoft.com/office/officeart/2005/8/layout/list1"/>
    <dgm:cxn modelId="{5A86EC97-4309-4323-9073-69227DEC6182}" type="presOf" srcId="{03A48429-359F-445D-ADDC-F6247961F9DF}" destId="{5EDC14AD-616F-4F72-906A-33BDB763822E}" srcOrd="1" destOrd="0" presId="urn:microsoft.com/office/officeart/2005/8/layout/list1"/>
    <dgm:cxn modelId="{ACF5539A-6DA7-4766-BA5B-3B11FE75A718}" type="presOf" srcId="{D105A631-D2AA-45E2-900D-52481AE309DC}" destId="{EF3DAA06-E2B3-409C-B6FE-4399A6D8E077}" srcOrd="0" destOrd="1" presId="urn:microsoft.com/office/officeart/2005/8/layout/list1"/>
    <dgm:cxn modelId="{24FF07A4-2F63-41C5-A482-6CC308273429}" srcId="{F7819549-5519-4090-B05F-8CFCF22041EA}" destId="{008D5D89-6DFB-4770-B663-B770B216D836}" srcOrd="1" destOrd="0" parTransId="{3F4355E3-43B0-4C06-9A50-C9131B7EE611}" sibTransId="{C5368E42-B6C7-4066-8A3C-FF6954639EFA}"/>
    <dgm:cxn modelId="{E632A2B2-E19E-4D13-85D0-9BCB422DADB0}" srcId="{03A48429-359F-445D-ADDC-F6247961F9DF}" destId="{716A05A2-F428-4F7C-8A1B-AB111ECC3A84}" srcOrd="0" destOrd="0" parTransId="{F776FDB2-9BFC-4C56-B762-BAF599A67315}" sibTransId="{F4453FCC-FD95-41AB-A16F-5ECE6C89D6B5}"/>
    <dgm:cxn modelId="{6AA405B4-EB9C-4370-8E11-A53E187BF8C2}" type="presOf" srcId="{B06873A1-228D-4DE0-8CD0-79110E97770D}" destId="{B27EE288-4064-4864-A131-C52CF64572CF}" srcOrd="0" destOrd="2" presId="urn:microsoft.com/office/officeart/2005/8/layout/list1"/>
    <dgm:cxn modelId="{99C642B6-2347-49A7-BE2F-001FDDD02B36}" srcId="{A238C84C-8719-4A0F-9529-55AC81F61CCC}" destId="{CC981B15-1DFF-439E-B54F-9AB05B8DF5D7}" srcOrd="0" destOrd="0" parTransId="{53FC9F9D-7F33-4C77-8B23-A347DBE15073}" sibTransId="{D556F8E5-C538-46B3-A211-51EB2100E3EB}"/>
    <dgm:cxn modelId="{3BC25BB9-5350-410F-B9F2-3DF6C546E413}" type="presOf" srcId="{A238C84C-8719-4A0F-9529-55AC81F61CCC}" destId="{2BB07DA4-C92E-4C39-BA55-B13062EF1A76}" srcOrd="0" destOrd="0" presId="urn:microsoft.com/office/officeart/2005/8/layout/list1"/>
    <dgm:cxn modelId="{BAD790EC-A89C-4F33-A660-8442D88A6EAD}" type="presOf" srcId="{A238C84C-8719-4A0F-9529-55AC81F61CCC}" destId="{69082016-4C6D-4615-8917-7DC670A1BA92}" srcOrd="1" destOrd="0" presId="urn:microsoft.com/office/officeart/2005/8/layout/list1"/>
    <dgm:cxn modelId="{6AC973F4-32D7-4124-BB41-3C30793390A7}" type="presOf" srcId="{03A48429-359F-445D-ADDC-F6247961F9DF}" destId="{C133116A-7918-4A13-AED1-823F2412271C}" srcOrd="0" destOrd="0" presId="urn:microsoft.com/office/officeart/2005/8/layout/list1"/>
    <dgm:cxn modelId="{832C3DF7-CBE7-4208-85EE-3B47EC9112B7}" srcId="{008D5D89-6DFB-4770-B663-B770B216D836}" destId="{EE8976E0-89D7-45E7-98B8-DE4203EE6738}" srcOrd="0" destOrd="0" parTransId="{9FE6A3B3-9C9F-406F-AFBE-7C1CFDCA899A}" sibTransId="{3B94E462-4C73-4C3E-942C-DCC47ABED674}"/>
    <dgm:cxn modelId="{536FFBA9-6F01-4D7F-B9D7-5DD5982F4869}" type="presParOf" srcId="{EF58429C-ED1C-4EC8-97DD-94DFE8C63A12}" destId="{AC42A4BD-AF3E-44AA-9A66-930F212457A1}" srcOrd="0" destOrd="0" presId="urn:microsoft.com/office/officeart/2005/8/layout/list1"/>
    <dgm:cxn modelId="{C2895921-D90C-4B0B-AF0C-83C6ECFB0E12}" type="presParOf" srcId="{AC42A4BD-AF3E-44AA-9A66-930F212457A1}" destId="{C133116A-7918-4A13-AED1-823F2412271C}" srcOrd="0" destOrd="0" presId="urn:microsoft.com/office/officeart/2005/8/layout/list1"/>
    <dgm:cxn modelId="{0234C084-8E20-43B0-8084-795634977EFC}" type="presParOf" srcId="{AC42A4BD-AF3E-44AA-9A66-930F212457A1}" destId="{5EDC14AD-616F-4F72-906A-33BDB763822E}" srcOrd="1" destOrd="0" presId="urn:microsoft.com/office/officeart/2005/8/layout/list1"/>
    <dgm:cxn modelId="{D13BFF25-19E7-4295-BDB9-03BE6131BF44}" type="presParOf" srcId="{EF58429C-ED1C-4EC8-97DD-94DFE8C63A12}" destId="{706A06B6-0F2B-405D-BDD9-43605AA73596}" srcOrd="1" destOrd="0" presId="urn:microsoft.com/office/officeart/2005/8/layout/list1"/>
    <dgm:cxn modelId="{BE7A04F2-F2B9-46C0-A515-C4BED60B6F68}" type="presParOf" srcId="{EF58429C-ED1C-4EC8-97DD-94DFE8C63A12}" destId="{B27EE288-4064-4864-A131-C52CF64572CF}" srcOrd="2" destOrd="0" presId="urn:microsoft.com/office/officeart/2005/8/layout/list1"/>
    <dgm:cxn modelId="{54F8C717-AC79-4190-AC5D-E42E9C3CB397}" type="presParOf" srcId="{EF58429C-ED1C-4EC8-97DD-94DFE8C63A12}" destId="{EEBB0674-5567-4F6A-A69D-950B4797CA12}" srcOrd="3" destOrd="0" presId="urn:microsoft.com/office/officeart/2005/8/layout/list1"/>
    <dgm:cxn modelId="{72B8F4E3-AFDD-4460-8714-448142E8F3A4}" type="presParOf" srcId="{EF58429C-ED1C-4EC8-97DD-94DFE8C63A12}" destId="{B081CDA0-09CE-4B88-9442-344A0A52722A}" srcOrd="4" destOrd="0" presId="urn:microsoft.com/office/officeart/2005/8/layout/list1"/>
    <dgm:cxn modelId="{EF618784-1854-4B52-8DDF-D87251BA3073}" type="presParOf" srcId="{B081CDA0-09CE-4B88-9442-344A0A52722A}" destId="{5BFAAE0D-DA15-4EDE-8464-15C8FB83052D}" srcOrd="0" destOrd="0" presId="urn:microsoft.com/office/officeart/2005/8/layout/list1"/>
    <dgm:cxn modelId="{F4FF608F-E97B-41F6-A425-32A321DE59AE}" type="presParOf" srcId="{B081CDA0-09CE-4B88-9442-344A0A52722A}" destId="{DE973F8C-191B-4D84-A046-C90B020C6D80}" srcOrd="1" destOrd="0" presId="urn:microsoft.com/office/officeart/2005/8/layout/list1"/>
    <dgm:cxn modelId="{53495949-41F7-466D-9B97-7E445A926FEE}" type="presParOf" srcId="{EF58429C-ED1C-4EC8-97DD-94DFE8C63A12}" destId="{3FDCD772-0295-4493-8D7E-A1757954A6AA}" srcOrd="5" destOrd="0" presId="urn:microsoft.com/office/officeart/2005/8/layout/list1"/>
    <dgm:cxn modelId="{5B91B6F7-902D-4A79-8520-D6FDDC8A64D9}" type="presParOf" srcId="{EF58429C-ED1C-4EC8-97DD-94DFE8C63A12}" destId="{EF3DAA06-E2B3-409C-B6FE-4399A6D8E077}" srcOrd="6" destOrd="0" presId="urn:microsoft.com/office/officeart/2005/8/layout/list1"/>
    <dgm:cxn modelId="{04956B81-F2EA-416B-8A20-3E980C988CD5}" type="presParOf" srcId="{EF58429C-ED1C-4EC8-97DD-94DFE8C63A12}" destId="{969BC534-2B15-49AD-B369-7350A669B139}" srcOrd="7" destOrd="0" presId="urn:microsoft.com/office/officeart/2005/8/layout/list1"/>
    <dgm:cxn modelId="{A2B350F0-FEEB-4847-99AB-A0C06BC11C30}" type="presParOf" srcId="{EF58429C-ED1C-4EC8-97DD-94DFE8C63A12}" destId="{EB401791-E875-410D-8C8E-8C1567F11A79}" srcOrd="8" destOrd="0" presId="urn:microsoft.com/office/officeart/2005/8/layout/list1"/>
    <dgm:cxn modelId="{53521FD7-BDA6-46A4-A538-10E44783B9B8}" type="presParOf" srcId="{EB401791-E875-410D-8C8E-8C1567F11A79}" destId="{2BB07DA4-C92E-4C39-BA55-B13062EF1A76}" srcOrd="0" destOrd="0" presId="urn:microsoft.com/office/officeart/2005/8/layout/list1"/>
    <dgm:cxn modelId="{9B5CD2AB-2703-4441-8A80-EBB959361D39}" type="presParOf" srcId="{EB401791-E875-410D-8C8E-8C1567F11A79}" destId="{69082016-4C6D-4615-8917-7DC670A1BA92}" srcOrd="1" destOrd="0" presId="urn:microsoft.com/office/officeart/2005/8/layout/list1"/>
    <dgm:cxn modelId="{FDB8AA8F-91D2-4FBA-B77C-1E48877CEBD7}" type="presParOf" srcId="{EF58429C-ED1C-4EC8-97DD-94DFE8C63A12}" destId="{9F8BD7AE-CD7C-431A-B8F5-D4595AAA6837}" srcOrd="9" destOrd="0" presId="urn:microsoft.com/office/officeart/2005/8/layout/list1"/>
    <dgm:cxn modelId="{CE45F9AC-0DDF-4770-AF12-3FDBEF712EF7}" type="presParOf" srcId="{EF58429C-ED1C-4EC8-97DD-94DFE8C63A12}" destId="{F2FCCB78-E960-4786-92AA-9C9BD30786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56D35-9E3F-4B1E-8716-FB8FA859117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54B4D19-AAA0-42FC-9ABA-CEAFC2FD701B}">
      <dgm:prSet phldrT="[Text]"/>
      <dgm:spPr/>
      <dgm:t>
        <a:bodyPr/>
        <a:lstStyle/>
        <a:p>
          <a:r>
            <a:rPr lang="en-US" dirty="0"/>
            <a:t>Summative</a:t>
          </a:r>
        </a:p>
      </dgm:t>
    </dgm:pt>
    <dgm:pt modelId="{EC7EE0C5-89EB-4A24-AA82-B97C99479F4A}" type="parTrans" cxnId="{7B2DD51F-6625-4795-B4DB-B1E443A2FF24}">
      <dgm:prSet/>
      <dgm:spPr/>
      <dgm:t>
        <a:bodyPr/>
        <a:lstStyle/>
        <a:p>
          <a:endParaRPr lang="en-US"/>
        </a:p>
      </dgm:t>
    </dgm:pt>
    <dgm:pt modelId="{55FBA05F-C513-4FE8-8BA9-26E254B97D9B}" type="sibTrans" cxnId="{7B2DD51F-6625-4795-B4DB-B1E443A2FF24}">
      <dgm:prSet/>
      <dgm:spPr/>
      <dgm:t>
        <a:bodyPr/>
        <a:lstStyle/>
        <a:p>
          <a:endParaRPr lang="en-US"/>
        </a:p>
      </dgm:t>
    </dgm:pt>
    <dgm:pt modelId="{9CD3519B-7681-4954-ADF0-1E1A8A11B9E0}">
      <dgm:prSet phldrT="[Text]"/>
      <dgm:spPr/>
      <dgm:t>
        <a:bodyPr/>
        <a:lstStyle/>
        <a:p>
          <a:pPr>
            <a:buNone/>
          </a:pPr>
          <a:r>
            <a:rPr lang="en-US" dirty="0"/>
            <a:t>Q: Overall, where are my incoming students the weakest in reading? </a:t>
          </a:r>
        </a:p>
      </dgm:t>
    </dgm:pt>
    <dgm:pt modelId="{9AD07D09-CF2E-496E-97CD-BE8A0427FD9E}" type="parTrans" cxnId="{C01E2642-B70D-4ADA-AB62-2965E94A12BA}">
      <dgm:prSet/>
      <dgm:spPr/>
      <dgm:t>
        <a:bodyPr/>
        <a:lstStyle/>
        <a:p>
          <a:endParaRPr lang="en-US"/>
        </a:p>
      </dgm:t>
    </dgm:pt>
    <dgm:pt modelId="{84A51DA9-7B1D-44AA-9CCE-4A501DC83D9D}" type="sibTrans" cxnId="{C01E2642-B70D-4ADA-AB62-2965E94A12BA}">
      <dgm:prSet/>
      <dgm:spPr/>
      <dgm:t>
        <a:bodyPr/>
        <a:lstStyle/>
        <a:p>
          <a:endParaRPr lang="en-US"/>
        </a:p>
      </dgm:t>
    </dgm:pt>
    <dgm:pt modelId="{B2950A87-96DA-405D-8B36-84C46715968C}">
      <dgm:prSet phldrT="[Text]"/>
      <dgm:spPr/>
      <dgm:t>
        <a:bodyPr/>
        <a:lstStyle/>
        <a:p>
          <a:r>
            <a:rPr lang="en-US" dirty="0"/>
            <a:t>Interim</a:t>
          </a:r>
        </a:p>
      </dgm:t>
    </dgm:pt>
    <dgm:pt modelId="{E8C9BAE8-7B63-4F9C-BD24-79B02C1E3B02}" type="parTrans" cxnId="{A9A0CABE-3469-4D54-B1C0-8839B6B0BA16}">
      <dgm:prSet/>
      <dgm:spPr/>
      <dgm:t>
        <a:bodyPr/>
        <a:lstStyle/>
        <a:p>
          <a:endParaRPr lang="en-US"/>
        </a:p>
      </dgm:t>
    </dgm:pt>
    <dgm:pt modelId="{C14ED603-58E3-47D1-B7AD-2CC13E5211E2}" type="sibTrans" cxnId="{A9A0CABE-3469-4D54-B1C0-8839B6B0BA16}">
      <dgm:prSet/>
      <dgm:spPr/>
      <dgm:t>
        <a:bodyPr/>
        <a:lstStyle/>
        <a:p>
          <a:endParaRPr lang="en-US"/>
        </a:p>
      </dgm:t>
    </dgm:pt>
    <dgm:pt modelId="{DD7020AA-B0A2-4414-B529-2019241216BA}">
      <dgm:prSet phldrT="[Text]"/>
      <dgm:spPr/>
      <dgm:t>
        <a:bodyPr/>
        <a:lstStyle/>
        <a:p>
          <a:pPr>
            <a:buNone/>
          </a:pPr>
          <a:r>
            <a:rPr lang="en-US" dirty="0"/>
            <a:t>Q: What part of making and supporting conclusions is the problem?</a:t>
          </a:r>
        </a:p>
      </dgm:t>
    </dgm:pt>
    <dgm:pt modelId="{A59BCFE5-39C8-496E-97F6-BDAB7FFD49F7}" type="parTrans" cxnId="{7BCF7E9C-DEC5-488E-9091-35ABF4E02D6C}">
      <dgm:prSet/>
      <dgm:spPr/>
      <dgm:t>
        <a:bodyPr/>
        <a:lstStyle/>
        <a:p>
          <a:endParaRPr lang="en-US"/>
        </a:p>
      </dgm:t>
    </dgm:pt>
    <dgm:pt modelId="{BC847B89-CDB9-44CE-95E4-249373D5267E}" type="sibTrans" cxnId="{7BCF7E9C-DEC5-488E-9091-35ABF4E02D6C}">
      <dgm:prSet/>
      <dgm:spPr/>
      <dgm:t>
        <a:bodyPr/>
        <a:lstStyle/>
        <a:p>
          <a:endParaRPr lang="en-US"/>
        </a:p>
      </dgm:t>
    </dgm:pt>
    <dgm:pt modelId="{0245DA2B-6C77-44E3-B552-204930AA461C}">
      <dgm:prSet phldrT="[Text]"/>
      <dgm:spPr/>
      <dgm:t>
        <a:bodyPr/>
        <a:lstStyle/>
        <a:p>
          <a:r>
            <a:rPr lang="en-US" dirty="0"/>
            <a:t>Formative</a:t>
          </a:r>
        </a:p>
      </dgm:t>
    </dgm:pt>
    <dgm:pt modelId="{40035098-37AB-4EBE-949B-B142E3FE66BA}" type="parTrans" cxnId="{99335CBE-192F-4A16-BF0A-394EDC269A04}">
      <dgm:prSet/>
      <dgm:spPr/>
      <dgm:t>
        <a:bodyPr/>
        <a:lstStyle/>
        <a:p>
          <a:endParaRPr lang="en-US"/>
        </a:p>
      </dgm:t>
    </dgm:pt>
    <dgm:pt modelId="{A89E176B-7611-47C9-9256-26756C003AEA}" type="sibTrans" cxnId="{99335CBE-192F-4A16-BF0A-394EDC269A04}">
      <dgm:prSet/>
      <dgm:spPr/>
      <dgm:t>
        <a:bodyPr/>
        <a:lstStyle/>
        <a:p>
          <a:endParaRPr lang="en-US"/>
        </a:p>
      </dgm:t>
    </dgm:pt>
    <dgm:pt modelId="{C74BB37E-EDF4-406F-A746-55F5AB3660EB}">
      <dgm:prSet phldrT="[Text]"/>
      <dgm:spPr/>
      <dgm:t>
        <a:bodyPr/>
        <a:lstStyle/>
        <a:p>
          <a:pPr>
            <a:buNone/>
          </a:pPr>
          <a:r>
            <a:rPr lang="en-US" dirty="0"/>
            <a:t>Q: Which part of the standard is the problem?</a:t>
          </a:r>
        </a:p>
      </dgm:t>
    </dgm:pt>
    <dgm:pt modelId="{90B141B2-4059-499B-A5F8-AAE45DE0AAA1}" type="parTrans" cxnId="{81D9C139-895C-4614-BC91-35CE1D387A95}">
      <dgm:prSet/>
      <dgm:spPr/>
      <dgm:t>
        <a:bodyPr/>
        <a:lstStyle/>
        <a:p>
          <a:endParaRPr lang="en-US"/>
        </a:p>
      </dgm:t>
    </dgm:pt>
    <dgm:pt modelId="{91ACDA55-FFC9-4808-A990-8EC95BF1A718}" type="sibTrans" cxnId="{81D9C139-895C-4614-BC91-35CE1D387A95}">
      <dgm:prSet/>
      <dgm:spPr/>
      <dgm:t>
        <a:bodyPr/>
        <a:lstStyle/>
        <a:p>
          <a:endParaRPr lang="en-US"/>
        </a:p>
      </dgm:t>
    </dgm:pt>
    <dgm:pt modelId="{5E447C89-F287-40EE-AFDF-07D6ACF01043}">
      <dgm:prSet phldrT="[Text]"/>
      <dgm:spPr/>
      <dgm:t>
        <a:bodyPr/>
        <a:lstStyle/>
        <a:p>
          <a:pPr>
            <a:buNone/>
          </a:pPr>
          <a:r>
            <a:rPr lang="en-US" dirty="0"/>
            <a:t>A: Making and Supporting Conclusions is the only reporting category marked “below.”</a:t>
          </a:r>
        </a:p>
      </dgm:t>
    </dgm:pt>
    <dgm:pt modelId="{1E0B1204-310D-4E9B-AC73-BBBD98DD1E42}" type="parTrans" cxnId="{A2C68D23-239B-4939-91AC-ADEC1A8ED50C}">
      <dgm:prSet/>
      <dgm:spPr/>
      <dgm:t>
        <a:bodyPr/>
        <a:lstStyle/>
        <a:p>
          <a:endParaRPr lang="en-US"/>
        </a:p>
      </dgm:t>
    </dgm:pt>
    <dgm:pt modelId="{3E117A12-0A27-4918-BD16-2A2BBE7CC224}" type="sibTrans" cxnId="{A2C68D23-239B-4939-91AC-ADEC1A8ED50C}">
      <dgm:prSet/>
      <dgm:spPr/>
      <dgm:t>
        <a:bodyPr/>
        <a:lstStyle/>
        <a:p>
          <a:endParaRPr lang="en-US"/>
        </a:p>
      </dgm:t>
    </dgm:pt>
    <dgm:pt modelId="{DFE35830-B6C8-4667-A89E-560318E29486}">
      <dgm:prSet phldrT="[Text]"/>
      <dgm:spPr/>
      <dgm:t>
        <a:bodyPr/>
        <a:lstStyle/>
        <a:p>
          <a:pPr>
            <a:buNone/>
          </a:pPr>
          <a:r>
            <a:rPr lang="en-US" dirty="0"/>
            <a:t>A: Many in my class missed questions related to the standard “Refer to details and examples in a text when explaining what the text says explicitly and when drawing inferences from the text.”</a:t>
          </a:r>
        </a:p>
      </dgm:t>
    </dgm:pt>
    <dgm:pt modelId="{F2BD59F9-B478-4E0B-9ACF-0D0AF131FA63}" type="parTrans" cxnId="{8CA107F8-03B5-456D-99B6-FFDE918BD9E4}">
      <dgm:prSet/>
      <dgm:spPr/>
      <dgm:t>
        <a:bodyPr/>
        <a:lstStyle/>
        <a:p>
          <a:endParaRPr lang="en-US"/>
        </a:p>
      </dgm:t>
    </dgm:pt>
    <dgm:pt modelId="{8D9E054F-8DD3-4516-BDB4-5E15D533B80E}" type="sibTrans" cxnId="{8CA107F8-03B5-456D-99B6-FFDE918BD9E4}">
      <dgm:prSet/>
      <dgm:spPr/>
      <dgm:t>
        <a:bodyPr/>
        <a:lstStyle/>
        <a:p>
          <a:endParaRPr lang="en-US"/>
        </a:p>
      </dgm:t>
    </dgm:pt>
    <dgm:pt modelId="{69A2F47F-9039-406C-8173-E9A5C2A0C438}">
      <dgm:prSet phldrT="[Text]"/>
      <dgm:spPr/>
      <dgm:t>
        <a:bodyPr/>
        <a:lstStyle/>
        <a:p>
          <a:pPr>
            <a:buNone/>
          </a:pPr>
          <a:r>
            <a:rPr lang="en-US" dirty="0"/>
            <a:t>A: In having students retell parts of the story, they are focused on explicit details and not making inferences.</a:t>
          </a:r>
        </a:p>
      </dgm:t>
    </dgm:pt>
    <dgm:pt modelId="{D3115EDE-B643-40AB-B30C-A59129219A18}" type="parTrans" cxnId="{16617525-7550-4BD6-8E8D-997A4576AA7F}">
      <dgm:prSet/>
      <dgm:spPr/>
      <dgm:t>
        <a:bodyPr/>
        <a:lstStyle/>
        <a:p>
          <a:endParaRPr lang="en-US"/>
        </a:p>
      </dgm:t>
    </dgm:pt>
    <dgm:pt modelId="{35AF7993-6ED2-4C93-AFCF-15EF4DF296E2}" type="sibTrans" cxnId="{16617525-7550-4BD6-8E8D-997A4576AA7F}">
      <dgm:prSet/>
      <dgm:spPr/>
      <dgm:t>
        <a:bodyPr/>
        <a:lstStyle/>
        <a:p>
          <a:endParaRPr lang="en-US"/>
        </a:p>
      </dgm:t>
    </dgm:pt>
    <dgm:pt modelId="{FBF978CC-4167-4E25-9714-CA049D74D41D}" type="pres">
      <dgm:prSet presAssocID="{D1256D35-9E3F-4B1E-8716-FB8FA859117A}" presName="rootnode" presStyleCnt="0">
        <dgm:presLayoutVars>
          <dgm:chMax/>
          <dgm:chPref/>
          <dgm:dir/>
          <dgm:animLvl val="lvl"/>
        </dgm:presLayoutVars>
      </dgm:prSet>
      <dgm:spPr/>
    </dgm:pt>
    <dgm:pt modelId="{B1A84913-ACA3-4CC5-9705-70D632C49850}" type="pres">
      <dgm:prSet presAssocID="{754B4D19-AAA0-42FC-9ABA-CEAFC2FD701B}" presName="composite" presStyleCnt="0"/>
      <dgm:spPr/>
    </dgm:pt>
    <dgm:pt modelId="{D10279C4-9236-4053-958C-8731156D6962}" type="pres">
      <dgm:prSet presAssocID="{754B4D19-AAA0-42FC-9ABA-CEAFC2FD701B}" presName="bentUpArrow1" presStyleLbl="alignImgPlace1" presStyleIdx="0" presStyleCnt="2"/>
      <dgm:spPr/>
    </dgm:pt>
    <dgm:pt modelId="{7C47DAEF-CC3E-46B1-880E-7FBCFCB07898}" type="pres">
      <dgm:prSet presAssocID="{754B4D19-AAA0-42FC-9ABA-CEAFC2FD701B}" presName="ParentText" presStyleLbl="node1" presStyleIdx="0" presStyleCnt="3" custScaleX="102092">
        <dgm:presLayoutVars>
          <dgm:chMax val="1"/>
          <dgm:chPref val="1"/>
          <dgm:bulletEnabled val="1"/>
        </dgm:presLayoutVars>
      </dgm:prSet>
      <dgm:spPr/>
    </dgm:pt>
    <dgm:pt modelId="{96FEC73E-A2B3-40E6-80ED-CA4E07AE4E70}" type="pres">
      <dgm:prSet presAssocID="{754B4D19-AAA0-42FC-9ABA-CEAFC2FD701B}" presName="ChildText" presStyleLbl="revTx" presStyleIdx="0" presStyleCnt="3" custScaleX="467994" custLinFactX="90294" custLinFactNeighborX="100000" custLinFactNeighborY="-1308">
        <dgm:presLayoutVars>
          <dgm:chMax val="0"/>
          <dgm:chPref val="0"/>
          <dgm:bulletEnabled val="1"/>
        </dgm:presLayoutVars>
      </dgm:prSet>
      <dgm:spPr/>
    </dgm:pt>
    <dgm:pt modelId="{7AFEEB07-5A95-4937-BA76-1AC5C69E207A}" type="pres">
      <dgm:prSet presAssocID="{55FBA05F-C513-4FE8-8BA9-26E254B97D9B}" presName="sibTrans" presStyleCnt="0"/>
      <dgm:spPr/>
    </dgm:pt>
    <dgm:pt modelId="{6F750E4D-8CBF-4CC4-B974-4930CE2FB9A7}" type="pres">
      <dgm:prSet presAssocID="{B2950A87-96DA-405D-8B36-84C46715968C}" presName="composite" presStyleCnt="0"/>
      <dgm:spPr/>
    </dgm:pt>
    <dgm:pt modelId="{41000E23-904B-4F32-8585-D3902EC8499C}" type="pres">
      <dgm:prSet presAssocID="{B2950A87-96DA-405D-8B36-84C46715968C}" presName="bentUpArrow1" presStyleLbl="alignImgPlace1" presStyleIdx="1" presStyleCnt="2" custLinFactNeighborX="-43854" custLinFactNeighborY="-1958"/>
      <dgm:spPr/>
    </dgm:pt>
    <dgm:pt modelId="{F3020BBB-4741-4B89-87E4-1FFA41613424}" type="pres">
      <dgm:prSet presAssocID="{B2950A87-96DA-405D-8B36-84C46715968C}" presName="ParentText" presStyleLbl="node1" presStyleIdx="1" presStyleCnt="3" custLinFactNeighborX="-32308" custLinFactNeighborY="-2388">
        <dgm:presLayoutVars>
          <dgm:chMax val="1"/>
          <dgm:chPref val="1"/>
          <dgm:bulletEnabled val="1"/>
        </dgm:presLayoutVars>
      </dgm:prSet>
      <dgm:spPr/>
    </dgm:pt>
    <dgm:pt modelId="{460D6580-4D7D-4C7B-A8F4-32D23981ADB5}" type="pres">
      <dgm:prSet presAssocID="{B2950A87-96DA-405D-8B36-84C46715968C}" presName="ChildText" presStyleLbl="revTx" presStyleIdx="1" presStyleCnt="3" custScaleX="366442" custScaleY="189252" custLinFactNeighborX="89866" custLinFactNeighborY="-16351">
        <dgm:presLayoutVars>
          <dgm:chMax val="0"/>
          <dgm:chPref val="0"/>
          <dgm:bulletEnabled val="1"/>
        </dgm:presLayoutVars>
      </dgm:prSet>
      <dgm:spPr/>
    </dgm:pt>
    <dgm:pt modelId="{8800DABA-79B9-4A1B-A82C-69EDAC3FC9C0}" type="pres">
      <dgm:prSet presAssocID="{C14ED603-58E3-47D1-B7AD-2CC13E5211E2}" presName="sibTrans" presStyleCnt="0"/>
      <dgm:spPr/>
    </dgm:pt>
    <dgm:pt modelId="{C5003DDC-6FBF-43F7-8E2A-265B5F288D79}" type="pres">
      <dgm:prSet presAssocID="{0245DA2B-6C77-44E3-B552-204930AA461C}" presName="composite" presStyleCnt="0"/>
      <dgm:spPr/>
    </dgm:pt>
    <dgm:pt modelId="{28C6BBD3-2BD2-4F20-B75A-34653877AB3E}" type="pres">
      <dgm:prSet presAssocID="{0245DA2B-6C77-44E3-B552-204930AA461C}" presName="ParentText" presStyleLbl="node1" presStyleIdx="2" presStyleCnt="3" custLinFactNeighborX="-95120" custLinFactNeighborY="-14149">
        <dgm:presLayoutVars>
          <dgm:chMax val="1"/>
          <dgm:chPref val="1"/>
          <dgm:bulletEnabled val="1"/>
        </dgm:presLayoutVars>
      </dgm:prSet>
      <dgm:spPr/>
    </dgm:pt>
    <dgm:pt modelId="{B08700E4-681B-4E03-88E6-56A22F80F235}" type="pres">
      <dgm:prSet presAssocID="{0245DA2B-6C77-44E3-B552-204930AA461C}" presName="FinalChildText" presStyleLbl="revTx" presStyleIdx="2" presStyleCnt="3" custScaleX="300175" custScaleY="167456" custLinFactNeighborX="-21173" custLinFactNeighborY="-10705">
        <dgm:presLayoutVars>
          <dgm:chMax val="0"/>
          <dgm:chPref val="0"/>
          <dgm:bulletEnabled val="1"/>
        </dgm:presLayoutVars>
      </dgm:prSet>
      <dgm:spPr/>
    </dgm:pt>
  </dgm:ptLst>
  <dgm:cxnLst>
    <dgm:cxn modelId="{C3E70414-1FD9-4EC6-B788-5EA538568D0E}" type="presOf" srcId="{754B4D19-AAA0-42FC-9ABA-CEAFC2FD701B}" destId="{7C47DAEF-CC3E-46B1-880E-7FBCFCB07898}" srcOrd="0" destOrd="0" presId="urn:microsoft.com/office/officeart/2005/8/layout/StepDownProcess"/>
    <dgm:cxn modelId="{7B2DD51F-6625-4795-B4DB-B1E443A2FF24}" srcId="{D1256D35-9E3F-4B1E-8716-FB8FA859117A}" destId="{754B4D19-AAA0-42FC-9ABA-CEAFC2FD701B}" srcOrd="0" destOrd="0" parTransId="{EC7EE0C5-89EB-4A24-AA82-B97C99479F4A}" sibTransId="{55FBA05F-C513-4FE8-8BA9-26E254B97D9B}"/>
    <dgm:cxn modelId="{A2C68D23-239B-4939-91AC-ADEC1A8ED50C}" srcId="{754B4D19-AAA0-42FC-9ABA-CEAFC2FD701B}" destId="{5E447C89-F287-40EE-AFDF-07D6ACF01043}" srcOrd="1" destOrd="0" parTransId="{1E0B1204-310D-4E9B-AC73-BBBD98DD1E42}" sibTransId="{3E117A12-0A27-4918-BD16-2A2BBE7CC224}"/>
    <dgm:cxn modelId="{16617525-7550-4BD6-8E8D-997A4576AA7F}" srcId="{0245DA2B-6C77-44E3-B552-204930AA461C}" destId="{69A2F47F-9039-406C-8173-E9A5C2A0C438}" srcOrd="1" destOrd="0" parTransId="{D3115EDE-B643-40AB-B30C-A59129219A18}" sibTransId="{35AF7993-6ED2-4C93-AFCF-15EF4DF296E2}"/>
    <dgm:cxn modelId="{B3B39F27-18BC-4BC1-A66B-2E08DC4A8593}" type="presOf" srcId="{DD7020AA-B0A2-4414-B529-2019241216BA}" destId="{460D6580-4D7D-4C7B-A8F4-32D23981ADB5}" srcOrd="0" destOrd="0" presId="urn:microsoft.com/office/officeart/2005/8/layout/StepDownProcess"/>
    <dgm:cxn modelId="{09AA6A2B-7A21-4A57-9E44-A370163311C1}" type="presOf" srcId="{B2950A87-96DA-405D-8B36-84C46715968C}" destId="{F3020BBB-4741-4B89-87E4-1FFA41613424}" srcOrd="0" destOrd="0" presId="urn:microsoft.com/office/officeart/2005/8/layout/StepDownProcess"/>
    <dgm:cxn modelId="{81D9C139-895C-4614-BC91-35CE1D387A95}" srcId="{0245DA2B-6C77-44E3-B552-204930AA461C}" destId="{C74BB37E-EDF4-406F-A746-55F5AB3660EB}" srcOrd="0" destOrd="0" parTransId="{90B141B2-4059-499B-A5F8-AAE45DE0AAA1}" sibTransId="{91ACDA55-FFC9-4808-A990-8EC95BF1A718}"/>
    <dgm:cxn modelId="{C01E2642-B70D-4ADA-AB62-2965E94A12BA}" srcId="{754B4D19-AAA0-42FC-9ABA-CEAFC2FD701B}" destId="{9CD3519B-7681-4954-ADF0-1E1A8A11B9E0}" srcOrd="0" destOrd="0" parTransId="{9AD07D09-CF2E-496E-97CD-BE8A0427FD9E}" sibTransId="{84A51DA9-7B1D-44AA-9CCE-4A501DC83D9D}"/>
    <dgm:cxn modelId="{8FCEB686-C259-4891-B074-F4FE43057C78}" type="presOf" srcId="{C74BB37E-EDF4-406F-A746-55F5AB3660EB}" destId="{B08700E4-681B-4E03-88E6-56A22F80F235}" srcOrd="0" destOrd="0" presId="urn:microsoft.com/office/officeart/2005/8/layout/StepDownProcess"/>
    <dgm:cxn modelId="{7BCF7E9C-DEC5-488E-9091-35ABF4E02D6C}" srcId="{B2950A87-96DA-405D-8B36-84C46715968C}" destId="{DD7020AA-B0A2-4414-B529-2019241216BA}" srcOrd="0" destOrd="0" parTransId="{A59BCFE5-39C8-496E-97F6-BDAB7FFD49F7}" sibTransId="{BC847B89-CDB9-44CE-95E4-249373D5267E}"/>
    <dgm:cxn modelId="{07813CB4-E625-42F5-95D8-3AD6BF69E609}" type="presOf" srcId="{0245DA2B-6C77-44E3-B552-204930AA461C}" destId="{28C6BBD3-2BD2-4F20-B75A-34653877AB3E}" srcOrd="0" destOrd="0" presId="urn:microsoft.com/office/officeart/2005/8/layout/StepDownProcess"/>
    <dgm:cxn modelId="{A8CB2ABD-080C-4CD9-A2E5-20663BB503F4}" type="presOf" srcId="{D1256D35-9E3F-4B1E-8716-FB8FA859117A}" destId="{FBF978CC-4167-4E25-9714-CA049D74D41D}" srcOrd="0" destOrd="0" presId="urn:microsoft.com/office/officeart/2005/8/layout/StepDownProcess"/>
    <dgm:cxn modelId="{99335CBE-192F-4A16-BF0A-394EDC269A04}" srcId="{D1256D35-9E3F-4B1E-8716-FB8FA859117A}" destId="{0245DA2B-6C77-44E3-B552-204930AA461C}" srcOrd="2" destOrd="0" parTransId="{40035098-37AB-4EBE-949B-B142E3FE66BA}" sibTransId="{A89E176B-7611-47C9-9256-26756C003AEA}"/>
    <dgm:cxn modelId="{A9A0CABE-3469-4D54-B1C0-8839B6B0BA16}" srcId="{D1256D35-9E3F-4B1E-8716-FB8FA859117A}" destId="{B2950A87-96DA-405D-8B36-84C46715968C}" srcOrd="1" destOrd="0" parTransId="{E8C9BAE8-7B63-4F9C-BD24-79B02C1E3B02}" sibTransId="{C14ED603-58E3-47D1-B7AD-2CC13E5211E2}"/>
    <dgm:cxn modelId="{C949C8E5-8E5B-4A58-8C8C-81B972744A5A}" type="presOf" srcId="{9CD3519B-7681-4954-ADF0-1E1A8A11B9E0}" destId="{96FEC73E-A2B3-40E6-80ED-CA4E07AE4E70}" srcOrd="0" destOrd="0" presId="urn:microsoft.com/office/officeart/2005/8/layout/StepDownProcess"/>
    <dgm:cxn modelId="{E4A589F5-1E3D-4F1C-A4BD-023CBF0E502C}" type="presOf" srcId="{5E447C89-F287-40EE-AFDF-07D6ACF01043}" destId="{96FEC73E-A2B3-40E6-80ED-CA4E07AE4E70}" srcOrd="0" destOrd="1" presId="urn:microsoft.com/office/officeart/2005/8/layout/StepDownProcess"/>
    <dgm:cxn modelId="{8CA107F8-03B5-456D-99B6-FFDE918BD9E4}" srcId="{B2950A87-96DA-405D-8B36-84C46715968C}" destId="{DFE35830-B6C8-4667-A89E-560318E29486}" srcOrd="1" destOrd="0" parTransId="{F2BD59F9-B478-4E0B-9ACF-0D0AF131FA63}" sibTransId="{8D9E054F-8DD3-4516-BDB4-5E15D533B80E}"/>
    <dgm:cxn modelId="{79F1EAFB-58FD-4976-89F3-106A437E9B17}" type="presOf" srcId="{69A2F47F-9039-406C-8173-E9A5C2A0C438}" destId="{B08700E4-681B-4E03-88E6-56A22F80F235}" srcOrd="0" destOrd="1" presId="urn:microsoft.com/office/officeart/2005/8/layout/StepDownProcess"/>
    <dgm:cxn modelId="{783E19FF-2E68-4A3A-9870-B4A9067EA2F7}" type="presOf" srcId="{DFE35830-B6C8-4667-A89E-560318E29486}" destId="{460D6580-4D7D-4C7B-A8F4-32D23981ADB5}" srcOrd="0" destOrd="1" presId="urn:microsoft.com/office/officeart/2005/8/layout/StepDownProcess"/>
    <dgm:cxn modelId="{2ED248E4-833D-4012-8515-8443A1B1CF33}" type="presParOf" srcId="{FBF978CC-4167-4E25-9714-CA049D74D41D}" destId="{B1A84913-ACA3-4CC5-9705-70D632C49850}" srcOrd="0" destOrd="0" presId="urn:microsoft.com/office/officeart/2005/8/layout/StepDownProcess"/>
    <dgm:cxn modelId="{C08442ED-2DF9-471A-A51E-8C8B4951ACA2}" type="presParOf" srcId="{B1A84913-ACA3-4CC5-9705-70D632C49850}" destId="{D10279C4-9236-4053-958C-8731156D6962}" srcOrd="0" destOrd="0" presId="urn:microsoft.com/office/officeart/2005/8/layout/StepDownProcess"/>
    <dgm:cxn modelId="{FED9C49C-A188-4AB9-A18E-1A920F0A1C5A}" type="presParOf" srcId="{B1A84913-ACA3-4CC5-9705-70D632C49850}" destId="{7C47DAEF-CC3E-46B1-880E-7FBCFCB07898}" srcOrd="1" destOrd="0" presId="urn:microsoft.com/office/officeart/2005/8/layout/StepDownProcess"/>
    <dgm:cxn modelId="{C378334E-F1BC-4507-A0C2-88A485B50CD9}" type="presParOf" srcId="{B1A84913-ACA3-4CC5-9705-70D632C49850}" destId="{96FEC73E-A2B3-40E6-80ED-CA4E07AE4E70}" srcOrd="2" destOrd="0" presId="urn:microsoft.com/office/officeart/2005/8/layout/StepDownProcess"/>
    <dgm:cxn modelId="{22B911D9-4104-40A8-AD20-DE5772BF8A67}" type="presParOf" srcId="{FBF978CC-4167-4E25-9714-CA049D74D41D}" destId="{7AFEEB07-5A95-4937-BA76-1AC5C69E207A}" srcOrd="1" destOrd="0" presId="urn:microsoft.com/office/officeart/2005/8/layout/StepDownProcess"/>
    <dgm:cxn modelId="{0A9CB74B-A660-4D65-9AE0-58A49D02B4F4}" type="presParOf" srcId="{FBF978CC-4167-4E25-9714-CA049D74D41D}" destId="{6F750E4D-8CBF-4CC4-B974-4930CE2FB9A7}" srcOrd="2" destOrd="0" presId="urn:microsoft.com/office/officeart/2005/8/layout/StepDownProcess"/>
    <dgm:cxn modelId="{A9F31321-5181-46E4-9592-AA65D60C6326}" type="presParOf" srcId="{6F750E4D-8CBF-4CC4-B974-4930CE2FB9A7}" destId="{41000E23-904B-4F32-8585-D3902EC8499C}" srcOrd="0" destOrd="0" presId="urn:microsoft.com/office/officeart/2005/8/layout/StepDownProcess"/>
    <dgm:cxn modelId="{8FB235B5-C5BE-4DEC-ABE3-04969E93050D}" type="presParOf" srcId="{6F750E4D-8CBF-4CC4-B974-4930CE2FB9A7}" destId="{F3020BBB-4741-4B89-87E4-1FFA41613424}" srcOrd="1" destOrd="0" presId="urn:microsoft.com/office/officeart/2005/8/layout/StepDownProcess"/>
    <dgm:cxn modelId="{78CC2F80-CE19-4347-B960-2015F13DB8E5}" type="presParOf" srcId="{6F750E4D-8CBF-4CC4-B974-4930CE2FB9A7}" destId="{460D6580-4D7D-4C7B-A8F4-32D23981ADB5}" srcOrd="2" destOrd="0" presId="urn:microsoft.com/office/officeart/2005/8/layout/StepDownProcess"/>
    <dgm:cxn modelId="{06B0C95F-F199-4FF7-86A3-1CAEC41710AE}" type="presParOf" srcId="{FBF978CC-4167-4E25-9714-CA049D74D41D}" destId="{8800DABA-79B9-4A1B-A82C-69EDAC3FC9C0}" srcOrd="3" destOrd="0" presId="urn:microsoft.com/office/officeart/2005/8/layout/StepDownProcess"/>
    <dgm:cxn modelId="{6BA7DBF2-6C91-4811-B701-98EE4FFEC12D}" type="presParOf" srcId="{FBF978CC-4167-4E25-9714-CA049D74D41D}" destId="{C5003DDC-6FBF-43F7-8E2A-265B5F288D79}" srcOrd="4" destOrd="0" presId="urn:microsoft.com/office/officeart/2005/8/layout/StepDownProcess"/>
    <dgm:cxn modelId="{6270BC90-6371-4700-824E-715D0A1D678B}" type="presParOf" srcId="{C5003DDC-6FBF-43F7-8E2A-265B5F288D79}" destId="{28C6BBD3-2BD2-4F20-B75A-34653877AB3E}" srcOrd="0" destOrd="0" presId="urn:microsoft.com/office/officeart/2005/8/layout/StepDownProcess"/>
    <dgm:cxn modelId="{596AE727-07C2-4B12-8D5B-EECD9E39D465}" type="presParOf" srcId="{C5003DDC-6FBF-43F7-8E2A-265B5F288D79}" destId="{B08700E4-681B-4E03-88E6-56A22F80F23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758D0-5995-42B7-AD37-307270003D41}"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9FA86930-4F63-4EE4-BA33-AD4D90560B4C}">
      <dgm:prSet/>
      <dgm:spPr/>
      <dgm:t>
        <a:bodyPr/>
        <a:lstStyle/>
        <a:p>
          <a:r>
            <a:rPr lang="en-US"/>
            <a:t>Summative is really about evaluating the full year or learning about the group of students you will be working with in the fall.</a:t>
          </a:r>
        </a:p>
      </dgm:t>
    </dgm:pt>
    <dgm:pt modelId="{973FC2E2-3330-4FD3-B2BE-896FA7146D7A}" type="parTrans" cxnId="{506AEF65-5B49-4AD3-BECF-781277B2390A}">
      <dgm:prSet/>
      <dgm:spPr/>
      <dgm:t>
        <a:bodyPr/>
        <a:lstStyle/>
        <a:p>
          <a:endParaRPr lang="en-US"/>
        </a:p>
      </dgm:t>
    </dgm:pt>
    <dgm:pt modelId="{F35215DC-2A1D-4AE3-9404-702D730A5817}" type="sibTrans" cxnId="{506AEF65-5B49-4AD3-BECF-781277B2390A}">
      <dgm:prSet/>
      <dgm:spPr/>
      <dgm:t>
        <a:bodyPr/>
        <a:lstStyle/>
        <a:p>
          <a:endParaRPr lang="en-US"/>
        </a:p>
      </dgm:t>
    </dgm:pt>
    <dgm:pt modelId="{E99C2D9E-2C06-4A16-BFEA-23BEC4E9810F}">
      <dgm:prSet/>
      <dgm:spPr/>
      <dgm:t>
        <a:bodyPr/>
        <a:lstStyle/>
        <a:p>
          <a:r>
            <a:rPr lang="en-US"/>
            <a:t>Interim has several purposes:</a:t>
          </a:r>
        </a:p>
      </dgm:t>
    </dgm:pt>
    <dgm:pt modelId="{4F9FA68E-1F62-4FF6-9FEB-66569DD6FC49}" type="parTrans" cxnId="{8E9B520E-D84A-43F3-9DF8-975AFF1D3AE8}">
      <dgm:prSet/>
      <dgm:spPr/>
      <dgm:t>
        <a:bodyPr/>
        <a:lstStyle/>
        <a:p>
          <a:endParaRPr lang="en-US"/>
        </a:p>
      </dgm:t>
    </dgm:pt>
    <dgm:pt modelId="{7C068CE8-8621-433C-8D76-7792B1CDA448}" type="sibTrans" cxnId="{8E9B520E-D84A-43F3-9DF8-975AFF1D3AE8}">
      <dgm:prSet/>
      <dgm:spPr/>
      <dgm:t>
        <a:bodyPr/>
        <a:lstStyle/>
        <a:p>
          <a:endParaRPr lang="en-US"/>
        </a:p>
      </dgm:t>
    </dgm:pt>
    <dgm:pt modelId="{0E7FDF4C-27A7-4052-BA78-03A887E38099}">
      <dgm:prSet/>
      <dgm:spPr/>
      <dgm:t>
        <a:bodyPr/>
        <a:lstStyle/>
        <a:p>
          <a:r>
            <a:rPr lang="en-US"/>
            <a:t>Instructional: Which standards are students doing best/worst on?</a:t>
          </a:r>
        </a:p>
      </dgm:t>
    </dgm:pt>
    <dgm:pt modelId="{F34EF64E-F75C-4841-BE4F-91C00114313C}" type="parTrans" cxnId="{88B00ABC-7214-469F-9697-2ADDD2AA5B1B}">
      <dgm:prSet/>
      <dgm:spPr/>
      <dgm:t>
        <a:bodyPr/>
        <a:lstStyle/>
        <a:p>
          <a:endParaRPr lang="en-US"/>
        </a:p>
      </dgm:t>
    </dgm:pt>
    <dgm:pt modelId="{1763F53C-61DA-4F99-AEDC-D7647F67BABA}" type="sibTrans" cxnId="{88B00ABC-7214-469F-9697-2ADDD2AA5B1B}">
      <dgm:prSet/>
      <dgm:spPr/>
      <dgm:t>
        <a:bodyPr/>
        <a:lstStyle/>
        <a:p>
          <a:endParaRPr lang="en-US"/>
        </a:p>
      </dgm:t>
    </dgm:pt>
    <dgm:pt modelId="{0950B3A0-B4F2-4EDC-A464-2E05B3F3C57E}">
      <dgm:prSet/>
      <dgm:spPr/>
      <dgm:t>
        <a:bodyPr/>
        <a:lstStyle/>
        <a:p>
          <a:r>
            <a:rPr lang="en-US"/>
            <a:t>Growth: How much progress has each student made in the past few months and how does that related to expectations or to national norms?</a:t>
          </a:r>
        </a:p>
      </dgm:t>
    </dgm:pt>
    <dgm:pt modelId="{2A6D2650-5AB7-41AA-A637-2DA76588D15B}" type="parTrans" cxnId="{F13A01B7-A269-4E5D-A636-12A4D1163C84}">
      <dgm:prSet/>
      <dgm:spPr/>
      <dgm:t>
        <a:bodyPr/>
        <a:lstStyle/>
        <a:p>
          <a:endParaRPr lang="en-US"/>
        </a:p>
      </dgm:t>
    </dgm:pt>
    <dgm:pt modelId="{38051824-4864-4965-83B7-8F4716F60D41}" type="sibTrans" cxnId="{F13A01B7-A269-4E5D-A636-12A4D1163C84}">
      <dgm:prSet/>
      <dgm:spPr/>
      <dgm:t>
        <a:bodyPr/>
        <a:lstStyle/>
        <a:p>
          <a:endParaRPr lang="en-US"/>
        </a:p>
      </dgm:t>
    </dgm:pt>
    <dgm:pt modelId="{F661EB9A-54FA-4CC6-83C0-86EA46702138}">
      <dgm:prSet/>
      <dgm:spPr/>
      <dgm:t>
        <a:bodyPr/>
        <a:lstStyle/>
        <a:p>
          <a:r>
            <a:rPr lang="en-US"/>
            <a:t>Predictive: How well are my students predicted to do on KAP/ACT next month?</a:t>
          </a:r>
        </a:p>
      </dgm:t>
    </dgm:pt>
    <dgm:pt modelId="{51042846-6985-4641-967F-95C4355B20A2}" type="parTrans" cxnId="{0ADE9C7D-0A5E-4B3A-B68F-ABACF7AA909B}">
      <dgm:prSet/>
      <dgm:spPr/>
      <dgm:t>
        <a:bodyPr/>
        <a:lstStyle/>
        <a:p>
          <a:endParaRPr lang="en-US"/>
        </a:p>
      </dgm:t>
    </dgm:pt>
    <dgm:pt modelId="{2A27152F-3A20-47A0-9CE3-C9BCA36DFDD1}" type="sibTrans" cxnId="{0ADE9C7D-0A5E-4B3A-B68F-ABACF7AA909B}">
      <dgm:prSet/>
      <dgm:spPr/>
      <dgm:t>
        <a:bodyPr/>
        <a:lstStyle/>
        <a:p>
          <a:endParaRPr lang="en-US"/>
        </a:p>
      </dgm:t>
    </dgm:pt>
    <dgm:pt modelId="{24FA33A0-BE24-4206-AE18-3A925F343E4F}">
      <dgm:prSet/>
      <dgm:spPr/>
      <dgm:t>
        <a:bodyPr/>
        <a:lstStyle/>
        <a:p>
          <a:r>
            <a:rPr lang="en-US"/>
            <a:t>Formative is for day-to-day instruction:</a:t>
          </a:r>
        </a:p>
      </dgm:t>
    </dgm:pt>
    <dgm:pt modelId="{222045BE-2B0B-4A72-84BB-D96C78809236}" type="parTrans" cxnId="{5F698388-C5E6-4A63-AF71-1635F346F023}">
      <dgm:prSet/>
      <dgm:spPr/>
      <dgm:t>
        <a:bodyPr/>
        <a:lstStyle/>
        <a:p>
          <a:endParaRPr lang="en-US"/>
        </a:p>
      </dgm:t>
    </dgm:pt>
    <dgm:pt modelId="{0609A9EF-4AD0-43D0-AD91-2A2549472B3A}" type="sibTrans" cxnId="{5F698388-C5E6-4A63-AF71-1635F346F023}">
      <dgm:prSet/>
      <dgm:spPr/>
      <dgm:t>
        <a:bodyPr/>
        <a:lstStyle/>
        <a:p>
          <a:endParaRPr lang="en-US"/>
        </a:p>
      </dgm:t>
    </dgm:pt>
    <dgm:pt modelId="{78D3E3E5-E7BD-46D2-943E-3AD192444412}">
      <dgm:prSet/>
      <dgm:spPr/>
      <dgm:t>
        <a:bodyPr/>
        <a:lstStyle/>
        <a:p>
          <a:r>
            <a:rPr lang="en-US"/>
            <a:t>How well did my students understand that lesson?</a:t>
          </a:r>
        </a:p>
      </dgm:t>
    </dgm:pt>
    <dgm:pt modelId="{90D69628-76C4-46A4-8DA1-77DFA217EAA5}" type="parTrans" cxnId="{084630D0-DAA1-4E83-88A3-8828DD279665}">
      <dgm:prSet/>
      <dgm:spPr/>
      <dgm:t>
        <a:bodyPr/>
        <a:lstStyle/>
        <a:p>
          <a:endParaRPr lang="en-US"/>
        </a:p>
      </dgm:t>
    </dgm:pt>
    <dgm:pt modelId="{2AD2FBCE-17BC-42B1-BAC0-26B9224B602F}" type="sibTrans" cxnId="{084630D0-DAA1-4E83-88A3-8828DD279665}">
      <dgm:prSet/>
      <dgm:spPr/>
      <dgm:t>
        <a:bodyPr/>
        <a:lstStyle/>
        <a:p>
          <a:endParaRPr lang="en-US"/>
        </a:p>
      </dgm:t>
    </dgm:pt>
    <dgm:pt modelId="{366D5300-4AC5-4B2B-9EE3-38432225A5A0}">
      <dgm:prSet/>
      <dgm:spPr/>
      <dgm:t>
        <a:bodyPr/>
        <a:lstStyle/>
        <a:p>
          <a:r>
            <a:rPr lang="en-US"/>
            <a:t>What part is challenging for them?</a:t>
          </a:r>
        </a:p>
      </dgm:t>
    </dgm:pt>
    <dgm:pt modelId="{CC290D1D-E43B-414A-AD65-54729E3E59FB}" type="parTrans" cxnId="{F3BBA06F-06F2-44E7-8CCA-6843DE10ED03}">
      <dgm:prSet/>
      <dgm:spPr/>
      <dgm:t>
        <a:bodyPr/>
        <a:lstStyle/>
        <a:p>
          <a:endParaRPr lang="en-US"/>
        </a:p>
      </dgm:t>
    </dgm:pt>
    <dgm:pt modelId="{20AD19E0-ED69-4886-9257-A50C385C56B6}" type="sibTrans" cxnId="{F3BBA06F-06F2-44E7-8CCA-6843DE10ED03}">
      <dgm:prSet/>
      <dgm:spPr/>
      <dgm:t>
        <a:bodyPr/>
        <a:lstStyle/>
        <a:p>
          <a:endParaRPr lang="en-US"/>
        </a:p>
      </dgm:t>
    </dgm:pt>
    <dgm:pt modelId="{0A727939-78B1-42C5-94CC-9B2101AE44EE}">
      <dgm:prSet/>
      <dgm:spPr/>
      <dgm:t>
        <a:bodyPr/>
        <a:lstStyle/>
        <a:p>
          <a:r>
            <a:rPr lang="en-US"/>
            <a:t>How deep is their understanding of this concept?</a:t>
          </a:r>
        </a:p>
      </dgm:t>
    </dgm:pt>
    <dgm:pt modelId="{E4811614-4856-45C1-8DD1-BDAF7668E279}" type="parTrans" cxnId="{113FFA5F-A993-49EB-9261-CF3E4BC0DC5F}">
      <dgm:prSet/>
      <dgm:spPr/>
      <dgm:t>
        <a:bodyPr/>
        <a:lstStyle/>
        <a:p>
          <a:endParaRPr lang="en-US"/>
        </a:p>
      </dgm:t>
    </dgm:pt>
    <dgm:pt modelId="{891BB193-C484-4682-958C-01B29825051C}" type="sibTrans" cxnId="{113FFA5F-A993-49EB-9261-CF3E4BC0DC5F}">
      <dgm:prSet/>
      <dgm:spPr/>
      <dgm:t>
        <a:bodyPr/>
        <a:lstStyle/>
        <a:p>
          <a:endParaRPr lang="en-US"/>
        </a:p>
      </dgm:t>
    </dgm:pt>
    <dgm:pt modelId="{3D3EB3AB-BD05-4B3D-9DDA-D0DD73BD5BC4}">
      <dgm:prSet/>
      <dgm:spPr/>
      <dgm:t>
        <a:bodyPr/>
        <a:lstStyle/>
        <a:p>
          <a:r>
            <a:rPr lang="en-US" dirty="0"/>
            <a:t>How well did my class do in meeting the standards?</a:t>
          </a:r>
        </a:p>
      </dgm:t>
    </dgm:pt>
    <dgm:pt modelId="{632EF198-868C-4549-A650-81CA846C18D1}" type="parTrans" cxnId="{FA5E9ACB-96E6-4F76-8C78-E32E908AF189}">
      <dgm:prSet/>
      <dgm:spPr/>
      <dgm:t>
        <a:bodyPr/>
        <a:lstStyle/>
        <a:p>
          <a:endParaRPr lang="en-US"/>
        </a:p>
      </dgm:t>
    </dgm:pt>
    <dgm:pt modelId="{59BCD44A-F013-4F83-A660-E673D8CBD397}" type="sibTrans" cxnId="{FA5E9ACB-96E6-4F76-8C78-E32E908AF189}">
      <dgm:prSet/>
      <dgm:spPr/>
      <dgm:t>
        <a:bodyPr/>
        <a:lstStyle/>
        <a:p>
          <a:endParaRPr lang="en-US"/>
        </a:p>
      </dgm:t>
    </dgm:pt>
    <dgm:pt modelId="{98E708CF-D66B-430B-A180-B8CB5964CF86}">
      <dgm:prSet/>
      <dgm:spPr/>
      <dgm:t>
        <a:bodyPr/>
        <a:lstStyle/>
        <a:p>
          <a:r>
            <a:rPr lang="en-US" dirty="0"/>
            <a:t>How did my school compare to another?</a:t>
          </a:r>
        </a:p>
      </dgm:t>
    </dgm:pt>
    <dgm:pt modelId="{0EC58974-5BB4-4479-9B06-712750E351EA}" type="parTrans" cxnId="{877E592B-976B-4827-99FE-8F3D7E144362}">
      <dgm:prSet/>
      <dgm:spPr/>
      <dgm:t>
        <a:bodyPr/>
        <a:lstStyle/>
        <a:p>
          <a:endParaRPr lang="en-US"/>
        </a:p>
      </dgm:t>
    </dgm:pt>
    <dgm:pt modelId="{FF15322D-20E1-41B5-8327-768301517DC2}" type="sibTrans" cxnId="{877E592B-976B-4827-99FE-8F3D7E144362}">
      <dgm:prSet/>
      <dgm:spPr/>
      <dgm:t>
        <a:bodyPr/>
        <a:lstStyle/>
        <a:p>
          <a:endParaRPr lang="en-US"/>
        </a:p>
      </dgm:t>
    </dgm:pt>
    <dgm:pt modelId="{4306546B-3FC7-4D62-99A7-3ACD6E835728}">
      <dgm:prSet/>
      <dgm:spPr/>
      <dgm:t>
        <a:bodyPr/>
        <a:lstStyle/>
        <a:p>
          <a:r>
            <a:rPr lang="en-US" dirty="0"/>
            <a:t>How well did English Learners in my district do compared to a similar district?</a:t>
          </a:r>
        </a:p>
      </dgm:t>
    </dgm:pt>
    <dgm:pt modelId="{6CC7291C-8ECF-4E25-B39F-1090FBFDCBA9}" type="parTrans" cxnId="{00BEB2A6-82E9-430F-A592-5E5A8AC68191}">
      <dgm:prSet/>
      <dgm:spPr/>
      <dgm:t>
        <a:bodyPr/>
        <a:lstStyle/>
        <a:p>
          <a:endParaRPr lang="en-US"/>
        </a:p>
      </dgm:t>
    </dgm:pt>
    <dgm:pt modelId="{7703480E-B8DD-4C5D-8D34-38A8E7967EB6}" type="sibTrans" cxnId="{00BEB2A6-82E9-430F-A592-5E5A8AC68191}">
      <dgm:prSet/>
      <dgm:spPr/>
      <dgm:t>
        <a:bodyPr/>
        <a:lstStyle/>
        <a:p>
          <a:endParaRPr lang="en-US"/>
        </a:p>
      </dgm:t>
    </dgm:pt>
    <dgm:pt modelId="{2246519A-2DFB-4CFD-BC2B-FF7AE65BA0E5}" type="pres">
      <dgm:prSet presAssocID="{4E8758D0-5995-42B7-AD37-307270003D41}" presName="Name0" presStyleCnt="0">
        <dgm:presLayoutVars>
          <dgm:dir/>
          <dgm:animLvl val="lvl"/>
          <dgm:resizeHandles val="exact"/>
        </dgm:presLayoutVars>
      </dgm:prSet>
      <dgm:spPr/>
    </dgm:pt>
    <dgm:pt modelId="{ECC67790-CF66-42E2-AA75-7EF7118C3772}" type="pres">
      <dgm:prSet presAssocID="{9FA86930-4F63-4EE4-BA33-AD4D90560B4C}" presName="composite" presStyleCnt="0"/>
      <dgm:spPr/>
    </dgm:pt>
    <dgm:pt modelId="{22353D32-4BA1-46F8-AF52-4C33F271334B}" type="pres">
      <dgm:prSet presAssocID="{9FA86930-4F63-4EE4-BA33-AD4D90560B4C}" presName="parTx" presStyleLbl="alignNode1" presStyleIdx="0" presStyleCnt="3">
        <dgm:presLayoutVars>
          <dgm:chMax val="0"/>
          <dgm:chPref val="0"/>
          <dgm:bulletEnabled val="1"/>
        </dgm:presLayoutVars>
      </dgm:prSet>
      <dgm:spPr/>
    </dgm:pt>
    <dgm:pt modelId="{0C3CA6A0-E737-48D0-9623-84BE795E58F7}" type="pres">
      <dgm:prSet presAssocID="{9FA86930-4F63-4EE4-BA33-AD4D90560B4C}" presName="desTx" presStyleLbl="alignAccFollowNode1" presStyleIdx="0" presStyleCnt="3">
        <dgm:presLayoutVars>
          <dgm:bulletEnabled val="1"/>
        </dgm:presLayoutVars>
      </dgm:prSet>
      <dgm:spPr/>
    </dgm:pt>
    <dgm:pt modelId="{66D42EDA-C611-4AFB-A582-20EF7FDD8B5F}" type="pres">
      <dgm:prSet presAssocID="{F35215DC-2A1D-4AE3-9404-702D730A5817}" presName="space" presStyleCnt="0"/>
      <dgm:spPr/>
    </dgm:pt>
    <dgm:pt modelId="{F728A1AA-F3A4-473A-B2EF-9D45F254C231}" type="pres">
      <dgm:prSet presAssocID="{E99C2D9E-2C06-4A16-BFEA-23BEC4E9810F}" presName="composite" presStyleCnt="0"/>
      <dgm:spPr/>
    </dgm:pt>
    <dgm:pt modelId="{FDA39E1E-A665-4D8C-B0B4-945E5E022849}" type="pres">
      <dgm:prSet presAssocID="{E99C2D9E-2C06-4A16-BFEA-23BEC4E9810F}" presName="parTx" presStyleLbl="alignNode1" presStyleIdx="1" presStyleCnt="3">
        <dgm:presLayoutVars>
          <dgm:chMax val="0"/>
          <dgm:chPref val="0"/>
          <dgm:bulletEnabled val="1"/>
        </dgm:presLayoutVars>
      </dgm:prSet>
      <dgm:spPr/>
    </dgm:pt>
    <dgm:pt modelId="{3DAB1BCA-8AA3-4221-9661-A4460D6A3059}" type="pres">
      <dgm:prSet presAssocID="{E99C2D9E-2C06-4A16-BFEA-23BEC4E9810F}" presName="desTx" presStyleLbl="alignAccFollowNode1" presStyleIdx="1" presStyleCnt="3">
        <dgm:presLayoutVars>
          <dgm:bulletEnabled val="1"/>
        </dgm:presLayoutVars>
      </dgm:prSet>
      <dgm:spPr/>
    </dgm:pt>
    <dgm:pt modelId="{E97D8065-1A22-441A-83C8-E4E63B6FE4B9}" type="pres">
      <dgm:prSet presAssocID="{7C068CE8-8621-433C-8D76-7792B1CDA448}" presName="space" presStyleCnt="0"/>
      <dgm:spPr/>
    </dgm:pt>
    <dgm:pt modelId="{0DD190AB-BCA5-4973-A2F8-9B74B6DA5FA7}" type="pres">
      <dgm:prSet presAssocID="{24FA33A0-BE24-4206-AE18-3A925F343E4F}" presName="composite" presStyleCnt="0"/>
      <dgm:spPr/>
    </dgm:pt>
    <dgm:pt modelId="{93D786E7-54DE-4B6F-A5B7-CAB4707F2464}" type="pres">
      <dgm:prSet presAssocID="{24FA33A0-BE24-4206-AE18-3A925F343E4F}" presName="parTx" presStyleLbl="alignNode1" presStyleIdx="2" presStyleCnt="3">
        <dgm:presLayoutVars>
          <dgm:chMax val="0"/>
          <dgm:chPref val="0"/>
          <dgm:bulletEnabled val="1"/>
        </dgm:presLayoutVars>
      </dgm:prSet>
      <dgm:spPr/>
    </dgm:pt>
    <dgm:pt modelId="{4CD3779A-CAAB-4965-9FE1-120604618059}" type="pres">
      <dgm:prSet presAssocID="{24FA33A0-BE24-4206-AE18-3A925F343E4F}" presName="desTx" presStyleLbl="alignAccFollowNode1" presStyleIdx="2" presStyleCnt="3">
        <dgm:presLayoutVars>
          <dgm:bulletEnabled val="1"/>
        </dgm:presLayoutVars>
      </dgm:prSet>
      <dgm:spPr/>
    </dgm:pt>
  </dgm:ptLst>
  <dgm:cxnLst>
    <dgm:cxn modelId="{8E9B520E-D84A-43F3-9DF8-975AFF1D3AE8}" srcId="{4E8758D0-5995-42B7-AD37-307270003D41}" destId="{E99C2D9E-2C06-4A16-BFEA-23BEC4E9810F}" srcOrd="1" destOrd="0" parTransId="{4F9FA68E-1F62-4FF6-9FEB-66569DD6FC49}" sibTransId="{7C068CE8-8621-433C-8D76-7792B1CDA448}"/>
    <dgm:cxn modelId="{E9E28F1D-8CB1-4A2A-AB62-D99527EB63A3}" type="presOf" srcId="{E99C2D9E-2C06-4A16-BFEA-23BEC4E9810F}" destId="{FDA39E1E-A665-4D8C-B0B4-945E5E022849}" srcOrd="0" destOrd="0" presId="urn:microsoft.com/office/officeart/2005/8/layout/hList1"/>
    <dgm:cxn modelId="{877E592B-976B-4827-99FE-8F3D7E144362}" srcId="{9FA86930-4F63-4EE4-BA33-AD4D90560B4C}" destId="{98E708CF-D66B-430B-A180-B8CB5964CF86}" srcOrd="1" destOrd="0" parTransId="{0EC58974-5BB4-4479-9B06-712750E351EA}" sibTransId="{FF15322D-20E1-41B5-8327-768301517DC2}"/>
    <dgm:cxn modelId="{147B595C-B8F5-4CA0-AE58-100BB89C074A}" type="presOf" srcId="{0950B3A0-B4F2-4EDC-A464-2E05B3F3C57E}" destId="{3DAB1BCA-8AA3-4221-9661-A4460D6A3059}" srcOrd="0" destOrd="1" presId="urn:microsoft.com/office/officeart/2005/8/layout/hList1"/>
    <dgm:cxn modelId="{DB338B5C-144A-4208-8A1D-C5543C192DBD}" type="presOf" srcId="{24FA33A0-BE24-4206-AE18-3A925F343E4F}" destId="{93D786E7-54DE-4B6F-A5B7-CAB4707F2464}" srcOrd="0" destOrd="0" presId="urn:microsoft.com/office/officeart/2005/8/layout/hList1"/>
    <dgm:cxn modelId="{113FFA5F-A993-49EB-9261-CF3E4BC0DC5F}" srcId="{24FA33A0-BE24-4206-AE18-3A925F343E4F}" destId="{0A727939-78B1-42C5-94CC-9B2101AE44EE}" srcOrd="2" destOrd="0" parTransId="{E4811614-4856-45C1-8DD1-BDAF7668E279}" sibTransId="{891BB193-C484-4682-958C-01B29825051C}"/>
    <dgm:cxn modelId="{506AEF65-5B49-4AD3-BECF-781277B2390A}" srcId="{4E8758D0-5995-42B7-AD37-307270003D41}" destId="{9FA86930-4F63-4EE4-BA33-AD4D90560B4C}" srcOrd="0" destOrd="0" parTransId="{973FC2E2-3330-4FD3-B2BE-896FA7146D7A}" sibTransId="{F35215DC-2A1D-4AE3-9404-702D730A5817}"/>
    <dgm:cxn modelId="{CA20E94A-E464-43A6-91DF-5CD9E84D8C48}" type="presOf" srcId="{4306546B-3FC7-4D62-99A7-3ACD6E835728}" destId="{0C3CA6A0-E737-48D0-9623-84BE795E58F7}" srcOrd="0" destOrd="2" presId="urn:microsoft.com/office/officeart/2005/8/layout/hList1"/>
    <dgm:cxn modelId="{A75B544B-489D-40BE-BBA5-63D85CCF8090}" type="presOf" srcId="{78D3E3E5-E7BD-46D2-943E-3AD192444412}" destId="{4CD3779A-CAAB-4965-9FE1-120604618059}" srcOrd="0" destOrd="0" presId="urn:microsoft.com/office/officeart/2005/8/layout/hList1"/>
    <dgm:cxn modelId="{F3BBA06F-06F2-44E7-8CCA-6843DE10ED03}" srcId="{24FA33A0-BE24-4206-AE18-3A925F343E4F}" destId="{366D5300-4AC5-4B2B-9EE3-38432225A5A0}" srcOrd="1" destOrd="0" parTransId="{CC290D1D-E43B-414A-AD65-54729E3E59FB}" sibTransId="{20AD19E0-ED69-4886-9257-A50C385C56B6}"/>
    <dgm:cxn modelId="{5C6CA271-4553-4FB8-84B9-B8C0BCB2585C}" type="presOf" srcId="{98E708CF-D66B-430B-A180-B8CB5964CF86}" destId="{0C3CA6A0-E737-48D0-9623-84BE795E58F7}" srcOrd="0" destOrd="1" presId="urn:microsoft.com/office/officeart/2005/8/layout/hList1"/>
    <dgm:cxn modelId="{D4E79555-B999-47B6-84B0-8DF2352AAC70}" type="presOf" srcId="{366D5300-4AC5-4B2B-9EE3-38432225A5A0}" destId="{4CD3779A-CAAB-4965-9FE1-120604618059}" srcOrd="0" destOrd="1" presId="urn:microsoft.com/office/officeart/2005/8/layout/hList1"/>
    <dgm:cxn modelId="{0ADE9C7D-0A5E-4B3A-B68F-ABACF7AA909B}" srcId="{E99C2D9E-2C06-4A16-BFEA-23BEC4E9810F}" destId="{F661EB9A-54FA-4CC6-83C0-86EA46702138}" srcOrd="2" destOrd="0" parTransId="{51042846-6985-4641-967F-95C4355B20A2}" sibTransId="{2A27152F-3A20-47A0-9CE3-C9BCA36DFDD1}"/>
    <dgm:cxn modelId="{5F698388-C5E6-4A63-AF71-1635F346F023}" srcId="{4E8758D0-5995-42B7-AD37-307270003D41}" destId="{24FA33A0-BE24-4206-AE18-3A925F343E4F}" srcOrd="2" destOrd="0" parTransId="{222045BE-2B0B-4A72-84BB-D96C78809236}" sibTransId="{0609A9EF-4AD0-43D0-AD91-2A2549472B3A}"/>
    <dgm:cxn modelId="{3369B68A-8270-4C99-A65F-B2E299E28CB3}" type="presOf" srcId="{0A727939-78B1-42C5-94CC-9B2101AE44EE}" destId="{4CD3779A-CAAB-4965-9FE1-120604618059}" srcOrd="0" destOrd="2" presId="urn:microsoft.com/office/officeart/2005/8/layout/hList1"/>
    <dgm:cxn modelId="{5DD73294-9111-43A7-A3FB-805571FCA803}" type="presOf" srcId="{9FA86930-4F63-4EE4-BA33-AD4D90560B4C}" destId="{22353D32-4BA1-46F8-AF52-4C33F271334B}" srcOrd="0" destOrd="0" presId="urn:microsoft.com/office/officeart/2005/8/layout/hList1"/>
    <dgm:cxn modelId="{202EFD9E-2D43-46D0-9F01-647BF8F18A53}" type="presOf" srcId="{4E8758D0-5995-42B7-AD37-307270003D41}" destId="{2246519A-2DFB-4CFD-BC2B-FF7AE65BA0E5}" srcOrd="0" destOrd="0" presId="urn:microsoft.com/office/officeart/2005/8/layout/hList1"/>
    <dgm:cxn modelId="{00BEB2A6-82E9-430F-A592-5E5A8AC68191}" srcId="{9FA86930-4F63-4EE4-BA33-AD4D90560B4C}" destId="{4306546B-3FC7-4D62-99A7-3ACD6E835728}" srcOrd="2" destOrd="0" parTransId="{6CC7291C-8ECF-4E25-B39F-1090FBFDCBA9}" sibTransId="{7703480E-B8DD-4C5D-8D34-38A8E7967EB6}"/>
    <dgm:cxn modelId="{17AEADB5-A4EC-4030-BE75-7F37C38DAE11}" type="presOf" srcId="{3D3EB3AB-BD05-4B3D-9DDA-D0DD73BD5BC4}" destId="{0C3CA6A0-E737-48D0-9623-84BE795E58F7}" srcOrd="0" destOrd="0" presId="urn:microsoft.com/office/officeart/2005/8/layout/hList1"/>
    <dgm:cxn modelId="{F13A01B7-A269-4E5D-A636-12A4D1163C84}" srcId="{E99C2D9E-2C06-4A16-BFEA-23BEC4E9810F}" destId="{0950B3A0-B4F2-4EDC-A464-2E05B3F3C57E}" srcOrd="1" destOrd="0" parTransId="{2A6D2650-5AB7-41AA-A637-2DA76588D15B}" sibTransId="{38051824-4864-4965-83B7-8F4716F60D41}"/>
    <dgm:cxn modelId="{88B00ABC-7214-469F-9697-2ADDD2AA5B1B}" srcId="{E99C2D9E-2C06-4A16-BFEA-23BEC4E9810F}" destId="{0E7FDF4C-27A7-4052-BA78-03A887E38099}" srcOrd="0" destOrd="0" parTransId="{F34EF64E-F75C-4841-BE4F-91C00114313C}" sibTransId="{1763F53C-61DA-4F99-AEDC-D7647F67BABA}"/>
    <dgm:cxn modelId="{FA5E9ACB-96E6-4F76-8C78-E32E908AF189}" srcId="{9FA86930-4F63-4EE4-BA33-AD4D90560B4C}" destId="{3D3EB3AB-BD05-4B3D-9DDA-D0DD73BD5BC4}" srcOrd="0" destOrd="0" parTransId="{632EF198-868C-4549-A650-81CA846C18D1}" sibTransId="{59BCD44A-F013-4F83-A660-E673D8CBD397}"/>
    <dgm:cxn modelId="{084630D0-DAA1-4E83-88A3-8828DD279665}" srcId="{24FA33A0-BE24-4206-AE18-3A925F343E4F}" destId="{78D3E3E5-E7BD-46D2-943E-3AD192444412}" srcOrd="0" destOrd="0" parTransId="{90D69628-76C4-46A4-8DA1-77DFA217EAA5}" sibTransId="{2AD2FBCE-17BC-42B1-BAC0-26B9224B602F}"/>
    <dgm:cxn modelId="{407C3AD6-18B3-4C06-B35C-08C74A401ED1}" type="presOf" srcId="{0E7FDF4C-27A7-4052-BA78-03A887E38099}" destId="{3DAB1BCA-8AA3-4221-9661-A4460D6A3059}" srcOrd="0" destOrd="0" presId="urn:microsoft.com/office/officeart/2005/8/layout/hList1"/>
    <dgm:cxn modelId="{C94ABFDC-281C-4A5C-8AC5-C94DA60240F9}" type="presOf" srcId="{F661EB9A-54FA-4CC6-83C0-86EA46702138}" destId="{3DAB1BCA-8AA3-4221-9661-A4460D6A3059}" srcOrd="0" destOrd="2" presId="urn:microsoft.com/office/officeart/2005/8/layout/hList1"/>
    <dgm:cxn modelId="{11D50CB8-7747-48DB-B998-1131E7A1C1DD}" type="presParOf" srcId="{2246519A-2DFB-4CFD-BC2B-FF7AE65BA0E5}" destId="{ECC67790-CF66-42E2-AA75-7EF7118C3772}" srcOrd="0" destOrd="0" presId="urn:microsoft.com/office/officeart/2005/8/layout/hList1"/>
    <dgm:cxn modelId="{4AE7B3D3-4587-4D35-A63A-843EB34FA178}" type="presParOf" srcId="{ECC67790-CF66-42E2-AA75-7EF7118C3772}" destId="{22353D32-4BA1-46F8-AF52-4C33F271334B}" srcOrd="0" destOrd="0" presId="urn:microsoft.com/office/officeart/2005/8/layout/hList1"/>
    <dgm:cxn modelId="{1502940B-E8DD-42A6-BD13-F8B9677DDBD1}" type="presParOf" srcId="{ECC67790-CF66-42E2-AA75-7EF7118C3772}" destId="{0C3CA6A0-E737-48D0-9623-84BE795E58F7}" srcOrd="1" destOrd="0" presId="urn:microsoft.com/office/officeart/2005/8/layout/hList1"/>
    <dgm:cxn modelId="{B8051754-8060-4FD2-A6CB-1BF5E215A361}" type="presParOf" srcId="{2246519A-2DFB-4CFD-BC2B-FF7AE65BA0E5}" destId="{66D42EDA-C611-4AFB-A582-20EF7FDD8B5F}" srcOrd="1" destOrd="0" presId="urn:microsoft.com/office/officeart/2005/8/layout/hList1"/>
    <dgm:cxn modelId="{028DFAEE-382E-4346-BC15-AD8512295CD0}" type="presParOf" srcId="{2246519A-2DFB-4CFD-BC2B-FF7AE65BA0E5}" destId="{F728A1AA-F3A4-473A-B2EF-9D45F254C231}" srcOrd="2" destOrd="0" presId="urn:microsoft.com/office/officeart/2005/8/layout/hList1"/>
    <dgm:cxn modelId="{E8393C5C-D12A-413E-A4AB-DAAF4C13B9B5}" type="presParOf" srcId="{F728A1AA-F3A4-473A-B2EF-9D45F254C231}" destId="{FDA39E1E-A665-4D8C-B0B4-945E5E022849}" srcOrd="0" destOrd="0" presId="urn:microsoft.com/office/officeart/2005/8/layout/hList1"/>
    <dgm:cxn modelId="{9C92FDE5-ACED-473D-A15F-2C4E2C205E36}" type="presParOf" srcId="{F728A1AA-F3A4-473A-B2EF-9D45F254C231}" destId="{3DAB1BCA-8AA3-4221-9661-A4460D6A3059}" srcOrd="1" destOrd="0" presId="urn:microsoft.com/office/officeart/2005/8/layout/hList1"/>
    <dgm:cxn modelId="{677CD0D7-106D-4783-9837-1B0DF2FEEB5A}" type="presParOf" srcId="{2246519A-2DFB-4CFD-BC2B-FF7AE65BA0E5}" destId="{E97D8065-1A22-441A-83C8-E4E63B6FE4B9}" srcOrd="3" destOrd="0" presId="urn:microsoft.com/office/officeart/2005/8/layout/hList1"/>
    <dgm:cxn modelId="{99105971-C272-4AB4-A150-74C252DF140F}" type="presParOf" srcId="{2246519A-2DFB-4CFD-BC2B-FF7AE65BA0E5}" destId="{0DD190AB-BCA5-4973-A2F8-9B74B6DA5FA7}" srcOrd="4" destOrd="0" presId="urn:microsoft.com/office/officeart/2005/8/layout/hList1"/>
    <dgm:cxn modelId="{4A6CBBEC-3AEB-41F4-B214-F61A0AC4154B}" type="presParOf" srcId="{0DD190AB-BCA5-4973-A2F8-9B74B6DA5FA7}" destId="{93D786E7-54DE-4B6F-A5B7-CAB4707F2464}" srcOrd="0" destOrd="0" presId="urn:microsoft.com/office/officeart/2005/8/layout/hList1"/>
    <dgm:cxn modelId="{9A1FEE88-913E-4CC5-9D0E-173DF85F7CE7}" type="presParOf" srcId="{0DD190AB-BCA5-4973-A2F8-9B74B6DA5FA7}" destId="{4CD3779A-CAAB-4965-9FE1-1206046180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83050-63D2-460F-82CE-DD25B61F1C4F}">
      <dsp:nvSpPr>
        <dsp:cNvPr id="0" name=""/>
        <dsp:cNvSpPr/>
      </dsp:nvSpPr>
      <dsp:spPr>
        <a:xfrm>
          <a:off x="653942" y="10059"/>
          <a:ext cx="8944189" cy="1302614"/>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6790" numCol="1" spcCol="1270" anchor="ctr" anchorCtr="0">
          <a:noAutofit/>
        </a:bodyPr>
        <a:lstStyle/>
        <a:p>
          <a:pPr marL="0" lvl="0" indent="0" algn="l" defTabSz="977900">
            <a:lnSpc>
              <a:spcPct val="90000"/>
            </a:lnSpc>
            <a:spcBef>
              <a:spcPct val="0"/>
            </a:spcBef>
            <a:spcAft>
              <a:spcPct val="35000"/>
            </a:spcAft>
            <a:buNone/>
          </a:pPr>
          <a:r>
            <a:rPr lang="en-US" sz="2200" kern="1200" dirty="0"/>
            <a:t>Formative Tools</a:t>
          </a:r>
        </a:p>
      </dsp:txBody>
      <dsp:txXfrm>
        <a:off x="653942" y="335713"/>
        <a:ext cx="8618536" cy="651307"/>
      </dsp:txXfrm>
    </dsp:sp>
    <dsp:sp modelId="{9A999FFF-B09B-43F0-B878-21D3E1526CB6}">
      <dsp:nvSpPr>
        <dsp:cNvPr id="0" name=""/>
        <dsp:cNvSpPr/>
      </dsp:nvSpPr>
      <dsp:spPr>
        <a:xfrm>
          <a:off x="653942" y="1014563"/>
          <a:ext cx="2754810" cy="250931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Based on learning theory</a:t>
          </a:r>
        </a:p>
        <a:p>
          <a:pPr marL="0" lvl="0" indent="0" algn="l" defTabSz="666750">
            <a:lnSpc>
              <a:spcPct val="90000"/>
            </a:lnSpc>
            <a:spcBef>
              <a:spcPct val="0"/>
            </a:spcBef>
            <a:spcAft>
              <a:spcPct val="35000"/>
            </a:spcAft>
            <a:buNone/>
          </a:pPr>
          <a:r>
            <a:rPr lang="en-US" sz="1500" kern="1200" dirty="0"/>
            <a:t>Minute by minute between teacher and student</a:t>
          </a:r>
        </a:p>
        <a:p>
          <a:pPr marL="0" lvl="0" indent="0" algn="l" defTabSz="666750">
            <a:lnSpc>
              <a:spcPct val="90000"/>
            </a:lnSpc>
            <a:spcBef>
              <a:spcPct val="0"/>
            </a:spcBef>
            <a:spcAft>
              <a:spcPct val="35000"/>
            </a:spcAft>
            <a:buNone/>
          </a:pPr>
          <a:r>
            <a:rPr lang="en-US" sz="1500" kern="1200" dirty="0"/>
            <a:t>Includes instructional resources to build student learning</a:t>
          </a:r>
        </a:p>
        <a:p>
          <a:pPr marL="0" lvl="0" indent="0" algn="l" defTabSz="666750">
            <a:lnSpc>
              <a:spcPct val="90000"/>
            </a:lnSpc>
            <a:spcBef>
              <a:spcPct val="0"/>
            </a:spcBef>
            <a:spcAft>
              <a:spcPct val="35000"/>
            </a:spcAft>
            <a:buNone/>
          </a:pPr>
          <a:r>
            <a:rPr lang="en-US" sz="1500" kern="1200" dirty="0"/>
            <a:t>Not intended for aggregation or teacher/program evaluation</a:t>
          </a:r>
        </a:p>
      </dsp:txBody>
      <dsp:txXfrm>
        <a:off x="653942" y="1014563"/>
        <a:ext cx="2754810" cy="2509315"/>
      </dsp:txXfrm>
    </dsp:sp>
    <dsp:sp modelId="{7D3EDC88-5215-4288-B780-165016037AC0}">
      <dsp:nvSpPr>
        <dsp:cNvPr id="0" name=""/>
        <dsp:cNvSpPr/>
      </dsp:nvSpPr>
      <dsp:spPr>
        <a:xfrm>
          <a:off x="3408753" y="444264"/>
          <a:ext cx="6189379" cy="13026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6790" numCol="1" spcCol="1270" anchor="ctr" anchorCtr="0">
          <a:noAutofit/>
        </a:bodyPr>
        <a:lstStyle/>
        <a:p>
          <a:pPr marL="0" lvl="0" indent="0" algn="l" defTabSz="977900">
            <a:lnSpc>
              <a:spcPct val="90000"/>
            </a:lnSpc>
            <a:spcBef>
              <a:spcPct val="0"/>
            </a:spcBef>
            <a:spcAft>
              <a:spcPct val="35000"/>
            </a:spcAft>
            <a:buNone/>
          </a:pPr>
          <a:r>
            <a:rPr lang="en-US" sz="2200" kern="1200" dirty="0"/>
            <a:t>Interim Assessment</a:t>
          </a:r>
        </a:p>
      </dsp:txBody>
      <dsp:txXfrm>
        <a:off x="3408753" y="769918"/>
        <a:ext cx="5863726" cy="651307"/>
      </dsp:txXfrm>
    </dsp:sp>
    <dsp:sp modelId="{38CBDBA9-B160-4BD8-83DE-2E9B9F3DE726}">
      <dsp:nvSpPr>
        <dsp:cNvPr id="0" name=""/>
        <dsp:cNvSpPr/>
      </dsp:nvSpPr>
      <dsp:spPr>
        <a:xfrm>
          <a:off x="3408753" y="1448768"/>
          <a:ext cx="2754810" cy="250931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Optional – District choice</a:t>
          </a:r>
        </a:p>
        <a:p>
          <a:pPr marL="0" lvl="0" indent="0" algn="l" defTabSz="666750">
            <a:lnSpc>
              <a:spcPct val="90000"/>
            </a:lnSpc>
            <a:spcBef>
              <a:spcPct val="0"/>
            </a:spcBef>
            <a:spcAft>
              <a:spcPct val="35000"/>
            </a:spcAft>
            <a:buNone/>
          </a:pPr>
          <a:r>
            <a:rPr lang="en-US" sz="1500" kern="1200" dirty="0"/>
            <a:t>Typically focuses on a smaller number of standards</a:t>
          </a:r>
        </a:p>
        <a:p>
          <a:pPr marL="0" lvl="0" indent="0" algn="l" defTabSz="666750">
            <a:lnSpc>
              <a:spcPct val="90000"/>
            </a:lnSpc>
            <a:spcBef>
              <a:spcPct val="0"/>
            </a:spcBef>
            <a:spcAft>
              <a:spcPct val="35000"/>
            </a:spcAft>
            <a:buNone/>
          </a:pPr>
          <a:r>
            <a:rPr lang="en-US" sz="1500" kern="1200" dirty="0"/>
            <a:t>Diagnostic information</a:t>
          </a:r>
        </a:p>
        <a:p>
          <a:pPr marL="0" lvl="0" indent="0" algn="l" defTabSz="666750">
            <a:lnSpc>
              <a:spcPct val="90000"/>
            </a:lnSpc>
            <a:spcBef>
              <a:spcPct val="0"/>
            </a:spcBef>
            <a:spcAft>
              <a:spcPct val="35000"/>
            </a:spcAft>
            <a:buNone/>
          </a:pPr>
          <a:r>
            <a:rPr lang="en-US" sz="1500" kern="1200" dirty="0"/>
            <a:t>May track growth</a:t>
          </a:r>
        </a:p>
        <a:p>
          <a:pPr marL="0" lvl="0" indent="0" algn="l" defTabSz="666750">
            <a:lnSpc>
              <a:spcPct val="90000"/>
            </a:lnSpc>
            <a:spcBef>
              <a:spcPct val="0"/>
            </a:spcBef>
            <a:spcAft>
              <a:spcPct val="35000"/>
            </a:spcAft>
            <a:buNone/>
          </a:pPr>
          <a:r>
            <a:rPr lang="en-US" sz="1500" kern="1200" dirty="0"/>
            <a:t>May predict summative</a:t>
          </a:r>
        </a:p>
        <a:p>
          <a:pPr marL="0" lvl="0" indent="0" algn="l" defTabSz="666750">
            <a:lnSpc>
              <a:spcPct val="90000"/>
            </a:lnSpc>
            <a:spcBef>
              <a:spcPct val="0"/>
            </a:spcBef>
            <a:spcAft>
              <a:spcPct val="35000"/>
            </a:spcAft>
            <a:buNone/>
          </a:pPr>
          <a:r>
            <a:rPr lang="en-US" sz="1500" kern="1200" dirty="0"/>
            <a:t>Can be aggregated at classroom or building level</a:t>
          </a:r>
        </a:p>
      </dsp:txBody>
      <dsp:txXfrm>
        <a:off x="3408753" y="1448768"/>
        <a:ext cx="2754810" cy="2509315"/>
      </dsp:txXfrm>
    </dsp:sp>
    <dsp:sp modelId="{08595646-0690-4D38-96F8-A64E2BA52261}">
      <dsp:nvSpPr>
        <dsp:cNvPr id="0" name=""/>
        <dsp:cNvSpPr/>
      </dsp:nvSpPr>
      <dsp:spPr>
        <a:xfrm>
          <a:off x="6172149" y="990429"/>
          <a:ext cx="3434568" cy="1302614"/>
        </a:xfrm>
        <a:prstGeom prst="rightArrow">
          <a:avLst>
            <a:gd name="adj1" fmla="val 50000"/>
            <a:gd name="adj2" fmla="val 5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6790" numCol="1" spcCol="1270" anchor="ctr" anchorCtr="0">
          <a:noAutofit/>
        </a:bodyPr>
        <a:lstStyle/>
        <a:p>
          <a:pPr marL="0" lvl="0" indent="0" algn="l" defTabSz="977900">
            <a:lnSpc>
              <a:spcPct val="90000"/>
            </a:lnSpc>
            <a:spcBef>
              <a:spcPct val="0"/>
            </a:spcBef>
            <a:spcAft>
              <a:spcPct val="35000"/>
            </a:spcAft>
            <a:buNone/>
          </a:pPr>
          <a:r>
            <a:rPr lang="en-US" sz="2200" kern="1200" dirty="0"/>
            <a:t>Summative Assessment</a:t>
          </a:r>
        </a:p>
      </dsp:txBody>
      <dsp:txXfrm>
        <a:off x="6172149" y="1316083"/>
        <a:ext cx="3108915" cy="651307"/>
      </dsp:txXfrm>
    </dsp:sp>
    <dsp:sp modelId="{6C379F94-9365-4A3B-BB2C-E0D78168586C}">
      <dsp:nvSpPr>
        <dsp:cNvPr id="0" name=""/>
        <dsp:cNvSpPr/>
      </dsp:nvSpPr>
      <dsp:spPr>
        <a:xfrm>
          <a:off x="6163563" y="1882973"/>
          <a:ext cx="2754810" cy="247259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End of year</a:t>
          </a:r>
        </a:p>
        <a:p>
          <a:pPr marL="0" lvl="0" indent="0" algn="l" defTabSz="666750">
            <a:lnSpc>
              <a:spcPct val="90000"/>
            </a:lnSpc>
            <a:spcBef>
              <a:spcPct val="0"/>
            </a:spcBef>
            <a:spcAft>
              <a:spcPct val="35000"/>
            </a:spcAft>
            <a:buNone/>
          </a:pPr>
          <a:r>
            <a:rPr lang="en-US" sz="1500" kern="1200" dirty="0"/>
            <a:t>Comprehensive</a:t>
          </a:r>
        </a:p>
        <a:p>
          <a:pPr marL="0" lvl="0" indent="0" algn="l" defTabSz="666750">
            <a:lnSpc>
              <a:spcPct val="90000"/>
            </a:lnSpc>
            <a:spcBef>
              <a:spcPct val="0"/>
            </a:spcBef>
            <a:spcAft>
              <a:spcPct val="35000"/>
            </a:spcAft>
            <a:buNone/>
          </a:pPr>
          <a:r>
            <a:rPr lang="en-US" sz="1500" kern="1200" dirty="0"/>
            <a:t>Can be used as a snapshot within and across schools and districts</a:t>
          </a:r>
        </a:p>
        <a:p>
          <a:pPr marL="0" lvl="0" indent="0" algn="l" defTabSz="666750">
            <a:lnSpc>
              <a:spcPct val="90000"/>
            </a:lnSpc>
            <a:spcBef>
              <a:spcPct val="0"/>
            </a:spcBef>
            <a:spcAft>
              <a:spcPct val="35000"/>
            </a:spcAft>
            <a:buNone/>
          </a:pPr>
          <a:r>
            <a:rPr lang="en-US" sz="1500" kern="1200" dirty="0"/>
            <a:t>Information &amp; transparency</a:t>
          </a:r>
        </a:p>
        <a:p>
          <a:pPr marL="0" lvl="0" indent="0" algn="l" defTabSz="666750">
            <a:lnSpc>
              <a:spcPct val="90000"/>
            </a:lnSpc>
            <a:spcBef>
              <a:spcPct val="0"/>
            </a:spcBef>
            <a:spcAft>
              <a:spcPct val="35000"/>
            </a:spcAft>
            <a:buNone/>
          </a:pPr>
          <a:r>
            <a:rPr lang="en-US" sz="1500" kern="1200" dirty="0"/>
            <a:t>Examine equity and resource allocation</a:t>
          </a:r>
        </a:p>
        <a:p>
          <a:pPr marL="0" lvl="0" indent="0" algn="l" defTabSz="666750">
            <a:lnSpc>
              <a:spcPct val="90000"/>
            </a:lnSpc>
            <a:spcBef>
              <a:spcPct val="0"/>
            </a:spcBef>
            <a:spcAft>
              <a:spcPct val="35000"/>
            </a:spcAft>
            <a:buNone/>
          </a:pPr>
          <a:endParaRPr lang="en-US" sz="1500" kern="1200" dirty="0"/>
        </a:p>
      </dsp:txBody>
      <dsp:txXfrm>
        <a:off x="6163563" y="1882973"/>
        <a:ext cx="2754810" cy="2472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EE288-4064-4864-A131-C52CF64572CF}">
      <dsp:nvSpPr>
        <dsp:cNvPr id="0" name=""/>
        <dsp:cNvSpPr/>
      </dsp:nvSpPr>
      <dsp:spPr>
        <a:xfrm>
          <a:off x="0" y="320056"/>
          <a:ext cx="8130040" cy="147367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0" algn="l" defTabSz="755650">
            <a:lnSpc>
              <a:spcPct val="90000"/>
            </a:lnSpc>
            <a:spcBef>
              <a:spcPct val="0"/>
            </a:spcBef>
            <a:spcAft>
              <a:spcPct val="15000"/>
            </a:spcAft>
            <a:buChar char="•"/>
          </a:pPr>
          <a:endParaRPr lang="en-US" sz="1700" kern="1200" dirty="0"/>
        </a:p>
        <a:p>
          <a:pPr marL="171450" lvl="1" indent="0" algn="l" defTabSz="755650">
            <a:lnSpc>
              <a:spcPct val="90000"/>
            </a:lnSpc>
            <a:spcBef>
              <a:spcPct val="0"/>
            </a:spcBef>
            <a:spcAft>
              <a:spcPct val="15000"/>
            </a:spcAft>
            <a:buChar char="•"/>
          </a:pPr>
          <a:r>
            <a:rPr lang="en-US" sz="1700" kern="1200" dirty="0"/>
            <a:t>How much of the standards did Johnny learn this year?</a:t>
          </a:r>
        </a:p>
        <a:p>
          <a:pPr marL="169863" lvl="1" indent="0" algn="l" defTabSz="755650">
            <a:lnSpc>
              <a:spcPct val="90000"/>
            </a:lnSpc>
            <a:spcBef>
              <a:spcPct val="0"/>
            </a:spcBef>
            <a:spcAft>
              <a:spcPct val="15000"/>
            </a:spcAft>
            <a:buChar char="•"/>
          </a:pPr>
          <a:r>
            <a:rPr lang="en-US" sz="1700" kern="1200" dirty="0"/>
            <a:t>Overall, where were the strengths and weakness in my class?</a:t>
          </a:r>
        </a:p>
        <a:p>
          <a:pPr marL="171450" lvl="1" indent="0" algn="l" defTabSz="755650">
            <a:lnSpc>
              <a:spcPct val="90000"/>
            </a:lnSpc>
            <a:spcBef>
              <a:spcPct val="0"/>
            </a:spcBef>
            <a:spcAft>
              <a:spcPct val="15000"/>
            </a:spcAft>
            <a:buChar char="•"/>
          </a:pPr>
          <a:r>
            <a:rPr lang="en-US" sz="1700" kern="1200" dirty="0"/>
            <a:t>Which schools in my district were most successful in meeting the standards? </a:t>
          </a:r>
        </a:p>
      </dsp:txBody>
      <dsp:txXfrm>
        <a:off x="0" y="320056"/>
        <a:ext cx="8130040" cy="1473678"/>
      </dsp:txXfrm>
    </dsp:sp>
    <dsp:sp modelId="{5EDC14AD-616F-4F72-906A-33BDB763822E}">
      <dsp:nvSpPr>
        <dsp:cNvPr id="0" name=""/>
        <dsp:cNvSpPr/>
      </dsp:nvSpPr>
      <dsp:spPr>
        <a:xfrm>
          <a:off x="28312" y="0"/>
          <a:ext cx="56910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107" tIns="0" rIns="215107" bIns="0" numCol="1" spcCol="1270" anchor="ctr" anchorCtr="0">
          <a:noAutofit/>
        </a:bodyPr>
        <a:lstStyle/>
        <a:p>
          <a:pPr marL="0" lvl="0" indent="0" algn="l" defTabSz="755650">
            <a:lnSpc>
              <a:spcPct val="90000"/>
            </a:lnSpc>
            <a:spcBef>
              <a:spcPct val="0"/>
            </a:spcBef>
            <a:spcAft>
              <a:spcPct val="35000"/>
            </a:spcAft>
            <a:buNone/>
          </a:pPr>
          <a:r>
            <a:rPr lang="en-US" sz="1700" kern="1200"/>
            <a:t>Summative Questions: </a:t>
          </a:r>
        </a:p>
      </dsp:txBody>
      <dsp:txXfrm>
        <a:off x="52810" y="24498"/>
        <a:ext cx="5642032" cy="452844"/>
      </dsp:txXfrm>
    </dsp:sp>
    <dsp:sp modelId="{EF3DAA06-E2B3-409C-B6FE-4399A6D8E077}">
      <dsp:nvSpPr>
        <dsp:cNvPr id="0" name=""/>
        <dsp:cNvSpPr/>
      </dsp:nvSpPr>
      <dsp:spPr>
        <a:xfrm>
          <a:off x="0" y="2136454"/>
          <a:ext cx="813004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981" tIns="354076" rIns="6309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Which standards has Maria mastered?</a:t>
          </a:r>
        </a:p>
        <a:p>
          <a:pPr marL="171450" lvl="1" indent="-171450" algn="l" defTabSz="755650">
            <a:lnSpc>
              <a:spcPct val="90000"/>
            </a:lnSpc>
            <a:spcBef>
              <a:spcPct val="0"/>
            </a:spcBef>
            <a:spcAft>
              <a:spcPct val="15000"/>
            </a:spcAft>
            <a:buChar char="•"/>
          </a:pPr>
          <a:r>
            <a:rPr lang="en-US" sz="1700" kern="1200" dirty="0"/>
            <a:t>How much has Maria grown from October to January? Is that a lot?</a:t>
          </a:r>
        </a:p>
        <a:p>
          <a:pPr marL="171450" lvl="1" indent="-171450" algn="l" defTabSz="755650">
            <a:lnSpc>
              <a:spcPct val="90000"/>
            </a:lnSpc>
            <a:spcBef>
              <a:spcPct val="0"/>
            </a:spcBef>
            <a:spcAft>
              <a:spcPct val="15000"/>
            </a:spcAft>
            <a:buChar char="•"/>
          </a:pPr>
          <a:r>
            <a:rPr lang="en-US" sz="1700" kern="1200" dirty="0"/>
            <a:t>If Maria took the summative test today, how would she likely perform?</a:t>
          </a:r>
        </a:p>
      </dsp:txBody>
      <dsp:txXfrm>
        <a:off x="0" y="2136454"/>
        <a:ext cx="8130040" cy="1285200"/>
      </dsp:txXfrm>
    </dsp:sp>
    <dsp:sp modelId="{DE973F8C-191B-4D84-A046-C90B020C6D80}">
      <dsp:nvSpPr>
        <dsp:cNvPr id="0" name=""/>
        <dsp:cNvSpPr/>
      </dsp:nvSpPr>
      <dsp:spPr>
        <a:xfrm>
          <a:off x="525025" y="1789582"/>
          <a:ext cx="56910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107" tIns="0" rIns="215107" bIns="0" numCol="1" spcCol="1270" anchor="ctr" anchorCtr="0">
          <a:noAutofit/>
        </a:bodyPr>
        <a:lstStyle/>
        <a:p>
          <a:pPr marL="0" lvl="0" indent="0" algn="l" defTabSz="755650">
            <a:lnSpc>
              <a:spcPct val="90000"/>
            </a:lnSpc>
            <a:spcBef>
              <a:spcPct val="0"/>
            </a:spcBef>
            <a:spcAft>
              <a:spcPct val="35000"/>
            </a:spcAft>
            <a:buNone/>
          </a:pPr>
          <a:r>
            <a:rPr lang="en-US" sz="1700" kern="1200"/>
            <a:t>Interim Questions:</a:t>
          </a:r>
        </a:p>
      </dsp:txBody>
      <dsp:txXfrm>
        <a:off x="549523" y="1814080"/>
        <a:ext cx="5642032" cy="452844"/>
      </dsp:txXfrm>
    </dsp:sp>
    <dsp:sp modelId="{F2FCCB78-E960-4786-92AA-9C9BD307866D}">
      <dsp:nvSpPr>
        <dsp:cNvPr id="0" name=""/>
        <dsp:cNvSpPr/>
      </dsp:nvSpPr>
      <dsp:spPr>
        <a:xfrm>
          <a:off x="0" y="3764374"/>
          <a:ext cx="8130040"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981" tIns="354076" rIns="630981" bIns="120904" numCol="1" spcCol="1270" anchor="t" anchorCtr="0">
          <a:noAutofit/>
        </a:bodyPr>
        <a:lstStyle/>
        <a:p>
          <a:pPr marL="519113" lvl="1" indent="0" algn="l" defTabSz="755650">
            <a:lnSpc>
              <a:spcPct val="90000"/>
            </a:lnSpc>
            <a:spcBef>
              <a:spcPct val="0"/>
            </a:spcBef>
            <a:spcAft>
              <a:spcPct val="15000"/>
            </a:spcAft>
            <a:buChar char="•"/>
          </a:pPr>
          <a:r>
            <a:rPr lang="en-US" sz="1700" kern="1200" dirty="0"/>
            <a:t>Do my students understand what I just taught them?</a:t>
          </a:r>
        </a:p>
        <a:p>
          <a:pPr marL="519113" lvl="1" indent="0" algn="l" defTabSz="755650">
            <a:lnSpc>
              <a:spcPct val="90000"/>
            </a:lnSpc>
            <a:spcBef>
              <a:spcPct val="0"/>
            </a:spcBef>
            <a:spcAft>
              <a:spcPct val="15000"/>
            </a:spcAft>
            <a:buChar char="•"/>
          </a:pPr>
          <a:r>
            <a:rPr lang="en-US" sz="1700" kern="1200" dirty="0"/>
            <a:t>Where are they struggling?</a:t>
          </a:r>
        </a:p>
      </dsp:txBody>
      <dsp:txXfrm>
        <a:off x="0" y="3764374"/>
        <a:ext cx="8130040" cy="990675"/>
      </dsp:txXfrm>
    </dsp:sp>
    <dsp:sp modelId="{69082016-4C6D-4615-8917-7DC670A1BA92}">
      <dsp:nvSpPr>
        <dsp:cNvPr id="0" name=""/>
        <dsp:cNvSpPr/>
      </dsp:nvSpPr>
      <dsp:spPr>
        <a:xfrm>
          <a:off x="965295" y="3417497"/>
          <a:ext cx="56910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107" tIns="0" rIns="215107" bIns="0" numCol="1" spcCol="1270" anchor="ctr" anchorCtr="0">
          <a:noAutofit/>
        </a:bodyPr>
        <a:lstStyle/>
        <a:p>
          <a:pPr marL="0" lvl="0" indent="0" algn="l" defTabSz="755650">
            <a:lnSpc>
              <a:spcPct val="90000"/>
            </a:lnSpc>
            <a:spcBef>
              <a:spcPct val="0"/>
            </a:spcBef>
            <a:spcAft>
              <a:spcPct val="35000"/>
            </a:spcAft>
            <a:buNone/>
          </a:pPr>
          <a:r>
            <a:rPr lang="en-US" sz="1700" kern="1200"/>
            <a:t>Formative Questions:</a:t>
          </a:r>
        </a:p>
      </dsp:txBody>
      <dsp:txXfrm>
        <a:off x="989793" y="3441995"/>
        <a:ext cx="564203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279C4-9236-4053-958C-8731156D6962}">
      <dsp:nvSpPr>
        <dsp:cNvPr id="0" name=""/>
        <dsp:cNvSpPr/>
      </dsp:nvSpPr>
      <dsp:spPr>
        <a:xfrm rot="5400000">
          <a:off x="897417" y="1455898"/>
          <a:ext cx="1072356" cy="122083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47DAEF-CC3E-46B1-880E-7FBCFCB07898}">
      <dsp:nvSpPr>
        <dsp:cNvPr id="0" name=""/>
        <dsp:cNvSpPr/>
      </dsp:nvSpPr>
      <dsp:spPr>
        <a:xfrm>
          <a:off x="594425" y="267169"/>
          <a:ext cx="1842981" cy="126359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656120" y="328864"/>
        <a:ext cx="1719591" cy="1140203"/>
      </dsp:txXfrm>
    </dsp:sp>
    <dsp:sp modelId="{96FEC73E-A2B3-40E6-80ED-CA4E07AE4E70}">
      <dsp:nvSpPr>
        <dsp:cNvPr id="0" name=""/>
        <dsp:cNvSpPr/>
      </dsp:nvSpPr>
      <dsp:spPr>
        <a:xfrm>
          <a:off x="2501200" y="374323"/>
          <a:ext cx="6144492"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None/>
          </a:pPr>
          <a:r>
            <a:rPr lang="en-US" sz="1700" kern="1200" dirty="0"/>
            <a:t>Q: Overall, where are my incoming students the weakest in reading? </a:t>
          </a:r>
        </a:p>
        <a:p>
          <a:pPr marL="171450" lvl="1" indent="-171450" algn="l" defTabSz="755650">
            <a:lnSpc>
              <a:spcPct val="90000"/>
            </a:lnSpc>
            <a:spcBef>
              <a:spcPct val="0"/>
            </a:spcBef>
            <a:spcAft>
              <a:spcPct val="15000"/>
            </a:spcAft>
            <a:buNone/>
          </a:pPr>
          <a:r>
            <a:rPr lang="en-US" sz="1700" kern="1200" dirty="0"/>
            <a:t>A: Making and Supporting Conclusions is the only reporting category marked “below.”</a:t>
          </a:r>
        </a:p>
      </dsp:txBody>
      <dsp:txXfrm>
        <a:off x="2501200" y="374323"/>
        <a:ext cx="6144492" cy="1021291"/>
      </dsp:txXfrm>
    </dsp:sp>
    <dsp:sp modelId="{41000E23-904B-4F32-8585-D3902EC8499C}">
      <dsp:nvSpPr>
        <dsp:cNvPr id="0" name=""/>
        <dsp:cNvSpPr/>
      </dsp:nvSpPr>
      <dsp:spPr>
        <a:xfrm rot="5400000">
          <a:off x="2700828" y="3189582"/>
          <a:ext cx="1072356" cy="122083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020BBB-4741-4B89-87E4-1FFA41613424}">
      <dsp:nvSpPr>
        <dsp:cNvPr id="0" name=""/>
        <dsp:cNvSpPr/>
      </dsp:nvSpPr>
      <dsp:spPr>
        <a:xfrm>
          <a:off x="2368876" y="1991676"/>
          <a:ext cx="1805216" cy="126359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Interim</a:t>
          </a:r>
        </a:p>
      </dsp:txBody>
      <dsp:txXfrm>
        <a:off x="2430571" y="2053371"/>
        <a:ext cx="1681826" cy="1140203"/>
      </dsp:txXfrm>
    </dsp:sp>
    <dsp:sp modelId="{460D6580-4D7D-4C7B-A8F4-32D23981ADB5}">
      <dsp:nvSpPr>
        <dsp:cNvPr id="0" name=""/>
        <dsp:cNvSpPr/>
      </dsp:nvSpPr>
      <dsp:spPr>
        <a:xfrm>
          <a:off x="4188096" y="1519610"/>
          <a:ext cx="4811173" cy="193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None/>
          </a:pPr>
          <a:r>
            <a:rPr lang="en-US" sz="1700" kern="1200" dirty="0"/>
            <a:t>Q: What part of making and supporting conclusions is the problem?</a:t>
          </a:r>
        </a:p>
        <a:p>
          <a:pPr marL="171450" lvl="1" indent="-171450" algn="l" defTabSz="755650">
            <a:lnSpc>
              <a:spcPct val="90000"/>
            </a:lnSpc>
            <a:spcBef>
              <a:spcPct val="0"/>
            </a:spcBef>
            <a:spcAft>
              <a:spcPct val="15000"/>
            </a:spcAft>
            <a:buNone/>
          </a:pPr>
          <a:r>
            <a:rPr lang="en-US" sz="1700" kern="1200" dirty="0"/>
            <a:t>A: Many in my class missed questions related to the standard “Refer to details and examples in a text when explaining what the text says explicitly and when drawing inferences from the text.”</a:t>
          </a:r>
        </a:p>
      </dsp:txBody>
      <dsp:txXfrm>
        <a:off x="4188096" y="1519610"/>
        <a:ext cx="4811173" cy="1932815"/>
      </dsp:txXfrm>
    </dsp:sp>
    <dsp:sp modelId="{28C6BBD3-2BD2-4F20-B75A-34653877AB3E}">
      <dsp:nvSpPr>
        <dsp:cNvPr id="0" name=""/>
        <dsp:cNvSpPr/>
      </dsp:nvSpPr>
      <dsp:spPr>
        <a:xfrm>
          <a:off x="4184340" y="3486446"/>
          <a:ext cx="1805216" cy="126359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4246035" y="3548141"/>
        <a:ext cx="1681826" cy="1140203"/>
      </dsp:txXfrm>
    </dsp:sp>
    <dsp:sp modelId="{B08700E4-681B-4E03-88E6-56A22F80F235}">
      <dsp:nvSpPr>
        <dsp:cNvPr id="0" name=""/>
        <dsp:cNvSpPr/>
      </dsp:nvSpPr>
      <dsp:spPr>
        <a:xfrm>
          <a:off x="6114598" y="3331953"/>
          <a:ext cx="3941125" cy="1710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None/>
          </a:pPr>
          <a:r>
            <a:rPr lang="en-US" sz="1800" kern="1200" dirty="0"/>
            <a:t>Q: Which part of the standard is the problem?</a:t>
          </a:r>
        </a:p>
        <a:p>
          <a:pPr marL="171450" lvl="1" indent="-171450" algn="l" defTabSz="800100">
            <a:lnSpc>
              <a:spcPct val="90000"/>
            </a:lnSpc>
            <a:spcBef>
              <a:spcPct val="0"/>
            </a:spcBef>
            <a:spcAft>
              <a:spcPct val="15000"/>
            </a:spcAft>
            <a:buNone/>
          </a:pPr>
          <a:r>
            <a:rPr lang="en-US" sz="1800" kern="1200" dirty="0"/>
            <a:t>A: In having students retell parts of the story, they are focused on explicit details and not making inferences.</a:t>
          </a:r>
        </a:p>
      </dsp:txBody>
      <dsp:txXfrm>
        <a:off x="6114598" y="3331953"/>
        <a:ext cx="3941125" cy="1710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53D32-4BA1-46F8-AF52-4C33F271334B}">
      <dsp:nvSpPr>
        <dsp:cNvPr id="0" name=""/>
        <dsp:cNvSpPr/>
      </dsp:nvSpPr>
      <dsp:spPr>
        <a:xfrm>
          <a:off x="3286" y="394246"/>
          <a:ext cx="3203971" cy="10250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Summative is really about evaluating the full year or learning about the group of students you will be working with in the fall.</a:t>
          </a:r>
        </a:p>
      </dsp:txBody>
      <dsp:txXfrm>
        <a:off x="3286" y="394246"/>
        <a:ext cx="3203971" cy="1025092"/>
      </dsp:txXfrm>
    </dsp:sp>
    <dsp:sp modelId="{0C3CA6A0-E737-48D0-9623-84BE795E58F7}">
      <dsp:nvSpPr>
        <dsp:cNvPr id="0" name=""/>
        <dsp:cNvSpPr/>
      </dsp:nvSpPr>
      <dsp:spPr>
        <a:xfrm>
          <a:off x="3286" y="1419338"/>
          <a:ext cx="3203971" cy="253775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How well did my class do in meeting the standards?</a:t>
          </a:r>
        </a:p>
        <a:p>
          <a:pPr marL="171450" lvl="1" indent="-171450" algn="l" defTabSz="711200">
            <a:lnSpc>
              <a:spcPct val="90000"/>
            </a:lnSpc>
            <a:spcBef>
              <a:spcPct val="0"/>
            </a:spcBef>
            <a:spcAft>
              <a:spcPct val="15000"/>
            </a:spcAft>
            <a:buChar char="•"/>
          </a:pPr>
          <a:r>
            <a:rPr lang="en-US" sz="1600" kern="1200" dirty="0"/>
            <a:t>How did my school compare to another?</a:t>
          </a:r>
        </a:p>
        <a:p>
          <a:pPr marL="171450" lvl="1" indent="-171450" algn="l" defTabSz="711200">
            <a:lnSpc>
              <a:spcPct val="90000"/>
            </a:lnSpc>
            <a:spcBef>
              <a:spcPct val="0"/>
            </a:spcBef>
            <a:spcAft>
              <a:spcPct val="15000"/>
            </a:spcAft>
            <a:buChar char="•"/>
          </a:pPr>
          <a:r>
            <a:rPr lang="en-US" sz="1600" kern="1200" dirty="0"/>
            <a:t>How well did English Learners in my district do compared to a similar district?</a:t>
          </a:r>
        </a:p>
      </dsp:txBody>
      <dsp:txXfrm>
        <a:off x="3286" y="1419338"/>
        <a:ext cx="3203971" cy="2537752"/>
      </dsp:txXfrm>
    </dsp:sp>
    <dsp:sp modelId="{FDA39E1E-A665-4D8C-B0B4-945E5E022849}">
      <dsp:nvSpPr>
        <dsp:cNvPr id="0" name=""/>
        <dsp:cNvSpPr/>
      </dsp:nvSpPr>
      <dsp:spPr>
        <a:xfrm>
          <a:off x="3655814" y="394246"/>
          <a:ext cx="3203971" cy="10250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Interim has several purposes:</a:t>
          </a:r>
        </a:p>
      </dsp:txBody>
      <dsp:txXfrm>
        <a:off x="3655814" y="394246"/>
        <a:ext cx="3203971" cy="1025092"/>
      </dsp:txXfrm>
    </dsp:sp>
    <dsp:sp modelId="{3DAB1BCA-8AA3-4221-9661-A4460D6A3059}">
      <dsp:nvSpPr>
        <dsp:cNvPr id="0" name=""/>
        <dsp:cNvSpPr/>
      </dsp:nvSpPr>
      <dsp:spPr>
        <a:xfrm>
          <a:off x="3655814" y="1419338"/>
          <a:ext cx="3203971" cy="253775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Instructional: Which standards are students doing best/worst on?</a:t>
          </a:r>
        </a:p>
        <a:p>
          <a:pPr marL="171450" lvl="1" indent="-171450" algn="l" defTabSz="711200">
            <a:lnSpc>
              <a:spcPct val="90000"/>
            </a:lnSpc>
            <a:spcBef>
              <a:spcPct val="0"/>
            </a:spcBef>
            <a:spcAft>
              <a:spcPct val="15000"/>
            </a:spcAft>
            <a:buChar char="•"/>
          </a:pPr>
          <a:r>
            <a:rPr lang="en-US" sz="1600" kern="1200"/>
            <a:t>Growth: How much progress has each student made in the past few months and how does that related to expectations or to national norms?</a:t>
          </a:r>
        </a:p>
        <a:p>
          <a:pPr marL="171450" lvl="1" indent="-171450" algn="l" defTabSz="711200">
            <a:lnSpc>
              <a:spcPct val="90000"/>
            </a:lnSpc>
            <a:spcBef>
              <a:spcPct val="0"/>
            </a:spcBef>
            <a:spcAft>
              <a:spcPct val="15000"/>
            </a:spcAft>
            <a:buChar char="•"/>
          </a:pPr>
          <a:r>
            <a:rPr lang="en-US" sz="1600" kern="1200"/>
            <a:t>Predictive: How well are my students predicted to do on KAP/ACT next month?</a:t>
          </a:r>
        </a:p>
      </dsp:txBody>
      <dsp:txXfrm>
        <a:off x="3655814" y="1419338"/>
        <a:ext cx="3203971" cy="2537752"/>
      </dsp:txXfrm>
    </dsp:sp>
    <dsp:sp modelId="{93D786E7-54DE-4B6F-A5B7-CAB4707F2464}">
      <dsp:nvSpPr>
        <dsp:cNvPr id="0" name=""/>
        <dsp:cNvSpPr/>
      </dsp:nvSpPr>
      <dsp:spPr>
        <a:xfrm>
          <a:off x="7308342" y="394246"/>
          <a:ext cx="3203971" cy="10250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Formative is for day-to-day instruction:</a:t>
          </a:r>
        </a:p>
      </dsp:txBody>
      <dsp:txXfrm>
        <a:off x="7308342" y="394246"/>
        <a:ext cx="3203971" cy="1025092"/>
      </dsp:txXfrm>
    </dsp:sp>
    <dsp:sp modelId="{4CD3779A-CAAB-4965-9FE1-120604618059}">
      <dsp:nvSpPr>
        <dsp:cNvPr id="0" name=""/>
        <dsp:cNvSpPr/>
      </dsp:nvSpPr>
      <dsp:spPr>
        <a:xfrm>
          <a:off x="7308342" y="1419338"/>
          <a:ext cx="3203971" cy="253775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How well did my students understand that lesson?</a:t>
          </a:r>
        </a:p>
        <a:p>
          <a:pPr marL="171450" lvl="1" indent="-171450" algn="l" defTabSz="711200">
            <a:lnSpc>
              <a:spcPct val="90000"/>
            </a:lnSpc>
            <a:spcBef>
              <a:spcPct val="0"/>
            </a:spcBef>
            <a:spcAft>
              <a:spcPct val="15000"/>
            </a:spcAft>
            <a:buChar char="•"/>
          </a:pPr>
          <a:r>
            <a:rPr lang="en-US" sz="1600" kern="1200"/>
            <a:t>What part is challenging for them?</a:t>
          </a:r>
        </a:p>
        <a:p>
          <a:pPr marL="171450" lvl="1" indent="-171450" algn="l" defTabSz="711200">
            <a:lnSpc>
              <a:spcPct val="90000"/>
            </a:lnSpc>
            <a:spcBef>
              <a:spcPct val="0"/>
            </a:spcBef>
            <a:spcAft>
              <a:spcPct val="15000"/>
            </a:spcAft>
            <a:buChar char="•"/>
          </a:pPr>
          <a:r>
            <a:rPr lang="en-US" sz="1600" kern="1200"/>
            <a:t>How deep is their understanding of this concept?</a:t>
          </a:r>
        </a:p>
      </dsp:txBody>
      <dsp:txXfrm>
        <a:off x="7308342" y="1419338"/>
        <a:ext cx="3203971" cy="253775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77DC3-CC7D-4084-90E2-FD16F6959802}"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11981-F587-4A88-8860-46A4EEEF9CE1}" type="slidenum">
              <a:rPr lang="en-US" smtClean="0"/>
              <a:t>‹#›</a:t>
            </a:fld>
            <a:endParaRPr lang="en-US"/>
          </a:p>
        </p:txBody>
      </p:sp>
    </p:spTree>
    <p:extLst>
      <p:ext uri="{BB962C8B-B14F-4D97-AF65-F5344CB8AC3E}">
        <p14:creationId xmlns:p14="http://schemas.microsoft.com/office/powerpoint/2010/main" val="159213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a:t>
            </a:r>
            <a:r>
              <a:rPr lang="en-US" dirty="0" err="1"/>
              <a:t>LiNK</a:t>
            </a:r>
            <a:r>
              <a:rPr lang="en-US" dirty="0"/>
              <a:t> Assessment Literacy series. This presentation is about Balanced Assessment Systems, delivered by Dr. Marianne Perie of Measurement in Practice, LLC.  </a:t>
            </a:r>
          </a:p>
        </p:txBody>
      </p:sp>
      <p:sp>
        <p:nvSpPr>
          <p:cNvPr id="4" name="Slide Number Placeholder 3"/>
          <p:cNvSpPr>
            <a:spLocks noGrp="1"/>
          </p:cNvSpPr>
          <p:nvPr>
            <p:ph type="sldNum" sz="quarter" idx="5"/>
          </p:nvPr>
        </p:nvSpPr>
        <p:spPr/>
        <p:txBody>
          <a:bodyPr/>
          <a:lstStyle/>
          <a:p>
            <a:fld id="{A0D11981-F587-4A88-8860-46A4EEEF9CE1}" type="slidenum">
              <a:rPr lang="en-US" smtClean="0"/>
              <a:t>1</a:t>
            </a:fld>
            <a:endParaRPr lang="en-US"/>
          </a:p>
        </p:txBody>
      </p:sp>
    </p:spTree>
    <p:extLst>
      <p:ext uri="{BB962C8B-B14F-4D97-AF65-F5344CB8AC3E}">
        <p14:creationId xmlns:p14="http://schemas.microsoft.com/office/powerpoint/2010/main" val="145101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another break from this presentation to talk about what we’ve learned. </a:t>
            </a:r>
          </a:p>
          <a:p>
            <a:endParaRPr lang="en-US" dirty="0"/>
          </a:p>
          <a:p>
            <a:r>
              <a:rPr lang="en-US" dirty="0"/>
              <a:t>Think about questions you want to answer. What are the 2-3 most important questions you face during the school year? What type of assessment could help you answer these? Are you already using that test or do you need to select or design a new one?</a:t>
            </a:r>
          </a:p>
          <a:p>
            <a:endParaRPr lang="en-US" dirty="0"/>
          </a:p>
          <a:p>
            <a:r>
              <a:rPr lang="en-US" dirty="0"/>
              <a:t>You can pause this video now.</a:t>
            </a:r>
          </a:p>
        </p:txBody>
      </p:sp>
      <p:sp>
        <p:nvSpPr>
          <p:cNvPr id="4" name="Slide Number Placeholder 3"/>
          <p:cNvSpPr>
            <a:spLocks noGrp="1"/>
          </p:cNvSpPr>
          <p:nvPr>
            <p:ph type="sldNum" sz="quarter" idx="5"/>
          </p:nvPr>
        </p:nvSpPr>
        <p:spPr/>
        <p:txBody>
          <a:bodyPr/>
          <a:lstStyle/>
          <a:p>
            <a:fld id="{A0D11981-F587-4A88-8860-46A4EEEF9CE1}" type="slidenum">
              <a:rPr lang="en-US" smtClean="0"/>
              <a:t>10</a:t>
            </a:fld>
            <a:endParaRPr lang="en-US"/>
          </a:p>
        </p:txBody>
      </p:sp>
    </p:spTree>
    <p:extLst>
      <p:ext uri="{BB962C8B-B14F-4D97-AF65-F5344CB8AC3E}">
        <p14:creationId xmlns:p14="http://schemas.microsoft.com/office/powerpoint/2010/main" val="170990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right assessment is all about picking the best tool to give you the information you need to answer your most pressing question(s).</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A0D11981-F587-4A88-8860-46A4EEEF9CE1}" type="slidenum">
              <a:rPr lang="en-US" smtClean="0"/>
              <a:t>11</a:t>
            </a:fld>
            <a:endParaRPr lang="en-US"/>
          </a:p>
        </p:txBody>
      </p:sp>
    </p:spTree>
    <p:extLst>
      <p:ext uri="{BB962C8B-B14F-4D97-AF65-F5344CB8AC3E}">
        <p14:creationId xmlns:p14="http://schemas.microsoft.com/office/powerpoint/2010/main" val="363962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decided you need an interim assessment, the next question is “which one?” Now, you may not have much of a choice if you’re a teacher and the district has already paid for a specific example, but you can at least choose between a district purchased assessment, the KS interims, and something you create yourself. </a:t>
            </a:r>
          </a:p>
          <a:p>
            <a:endParaRPr lang="en-US" dirty="0"/>
          </a:p>
          <a:p>
            <a:r>
              <a:rPr lang="en-US" dirty="0"/>
              <a:t>If your goal is to check on how well students have learned the standards, you need to make sure the test measures those standards. The KS interim is the best for that. Or you could write your own test.</a:t>
            </a:r>
          </a:p>
          <a:p>
            <a:r>
              <a:rPr lang="en-US" dirty="0"/>
              <a:t>If your goal is to see how your students match up to others, you will want an assessment that is normed. These are typically purchased by the district.</a:t>
            </a:r>
          </a:p>
          <a:p>
            <a:r>
              <a:rPr lang="en-US" dirty="0"/>
              <a:t>If your goal is to monitor the progress your student makes through the  year, you want to give a test that tracks growth, which again is typically purchased. </a:t>
            </a:r>
          </a:p>
          <a:p>
            <a:endParaRPr lang="en-US" dirty="0"/>
          </a:p>
          <a:p>
            <a:r>
              <a:rPr lang="en-US" dirty="0"/>
              <a:t>If you’re someone who gets to decide which test to purchase, you’ll want to think about which of the first three questions are most important. Second, you’ll need to think about other features such as accommodations and ease of use. </a:t>
            </a:r>
          </a:p>
        </p:txBody>
      </p:sp>
      <p:sp>
        <p:nvSpPr>
          <p:cNvPr id="4" name="Slide Number Placeholder 3"/>
          <p:cNvSpPr>
            <a:spLocks noGrp="1"/>
          </p:cNvSpPr>
          <p:nvPr>
            <p:ph type="sldNum" sz="quarter" idx="5"/>
          </p:nvPr>
        </p:nvSpPr>
        <p:spPr/>
        <p:txBody>
          <a:bodyPr/>
          <a:lstStyle/>
          <a:p>
            <a:fld id="{A0D11981-F587-4A88-8860-46A4EEEF9CE1}" type="slidenum">
              <a:rPr lang="en-US" smtClean="0"/>
              <a:t>12</a:t>
            </a:fld>
            <a:endParaRPr lang="en-US"/>
          </a:p>
        </p:txBody>
      </p:sp>
    </p:spTree>
    <p:extLst>
      <p:ext uri="{BB962C8B-B14F-4D97-AF65-F5344CB8AC3E}">
        <p14:creationId xmlns:p14="http://schemas.microsoft.com/office/powerpoint/2010/main" val="141109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you really want to work more on formative assessment, these can be easy to implement. Many teachers call formative assessment “good teaching,” </a:t>
            </a:r>
          </a:p>
          <a:p>
            <a:endParaRPr lang="en-US" dirty="0"/>
          </a:p>
          <a:p>
            <a:r>
              <a:rPr lang="en-US" dirty="0"/>
              <a:t>There are many types of quick check-ins you can use to see how well a student is understanding material. If you’re interested in seeing what your class took from your instruction that day, an exit interview question may be most appropriate. If you want to gauge understanding of a concept as you’re teaching it, whiteboards, red-yellow-green markers will be helpful. If you’re focused on a single student or small group of students and trying to figure out what concepts they are not understanding, asking “what is wrong with this approach” questions or “pick the best explanation” may help. </a:t>
            </a:r>
          </a:p>
          <a:p>
            <a:endParaRPr lang="en-US" dirty="0"/>
          </a:p>
          <a:p>
            <a:r>
              <a:rPr lang="en-US" dirty="0"/>
              <a:t>There are many resources out there on formative techniques and your facilitator can help you find them. </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13</a:t>
            </a:fld>
            <a:endParaRPr lang="en-US"/>
          </a:p>
        </p:txBody>
      </p:sp>
    </p:spTree>
    <p:extLst>
      <p:ext uri="{BB962C8B-B14F-4D97-AF65-F5344CB8AC3E}">
        <p14:creationId xmlns:p14="http://schemas.microsoft.com/office/powerpoint/2010/main" val="243208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grain size of information from the interim will be bigger than that from formative. Interim can identify standards that are mastered or problematic for an individual student and give you an overview of your classroom as a whole. However, it can only answer the “what” and not the “why.” To really probe a misunderstanding or the depth of understanding, you need to use formative tools.</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14</a:t>
            </a:fld>
            <a:endParaRPr lang="en-US"/>
          </a:p>
        </p:txBody>
      </p:sp>
    </p:spTree>
    <p:extLst>
      <p:ext uri="{BB962C8B-B14F-4D97-AF65-F5344CB8AC3E}">
        <p14:creationId xmlns:p14="http://schemas.microsoft.com/office/powerpoint/2010/main" val="1618111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break to talk amongst yourselves about formative assessments or strategies. What have you tried? What has worked well for you? What haven’t you tried yet but want to?</a:t>
            </a:r>
          </a:p>
          <a:p>
            <a:endParaRPr lang="en-US" dirty="0"/>
          </a:p>
          <a:p>
            <a:r>
              <a:rPr lang="en-US" dirty="0"/>
              <a:t>You can now pause this video.</a:t>
            </a:r>
          </a:p>
        </p:txBody>
      </p:sp>
      <p:sp>
        <p:nvSpPr>
          <p:cNvPr id="4" name="Slide Number Placeholder 3"/>
          <p:cNvSpPr>
            <a:spLocks noGrp="1"/>
          </p:cNvSpPr>
          <p:nvPr>
            <p:ph type="sldNum" sz="quarter" idx="5"/>
          </p:nvPr>
        </p:nvSpPr>
        <p:spPr/>
        <p:txBody>
          <a:bodyPr/>
          <a:lstStyle/>
          <a:p>
            <a:fld id="{A0D11981-F587-4A88-8860-46A4EEEF9CE1}" type="slidenum">
              <a:rPr lang="en-US" smtClean="0"/>
              <a:t>15</a:t>
            </a:fld>
            <a:endParaRPr lang="en-US"/>
          </a:p>
        </p:txBody>
      </p:sp>
    </p:spTree>
    <p:extLst>
      <p:ext uri="{BB962C8B-B14F-4D97-AF65-F5344CB8AC3E}">
        <p14:creationId xmlns:p14="http://schemas.microsoft.com/office/powerpoint/2010/main" val="10324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once we understand the difference amount assessments in a balanced assessment system and when to use each kind, we need to understand how to use the information from each of these. </a:t>
            </a:r>
          </a:p>
          <a:p>
            <a:endParaRPr lang="en-US" dirty="0"/>
          </a:p>
          <a:p>
            <a:r>
              <a:rPr lang="en-US" dirty="0"/>
              <a:t>In order to be able to move seamlessly across the three types of assessment and consider what the information from all three is telling you, all three assessments must be aligned to the content standards. We will talk about alignment in a separate video, but basically, all three assessments must measure the Kansas content standards and not anything outside of the standards. </a:t>
            </a:r>
          </a:p>
          <a:p>
            <a:endParaRPr lang="en-US" dirty="0"/>
          </a:p>
          <a:p>
            <a:r>
              <a:rPr lang="en-US" dirty="0"/>
              <a:t>For instance, KAP measures all of the standards in a grade and subject area. Depending on the level of emphasis, there may only be 1-2 items on a single standard, but it measures all of them and does not include any items that are not in the standards. However, summative assessments do not give you information at the standard level. Instead, the reports group standards into meaningful categories to give you information on how a student does on Reading Literary Texts separately from Reading Informational Texts, for example.</a:t>
            </a:r>
          </a:p>
          <a:p>
            <a:endParaRPr lang="en-US" dirty="0"/>
          </a:p>
          <a:p>
            <a:r>
              <a:rPr lang="en-US" dirty="0"/>
              <a:t>The KS interim assessments are also fully aligned to the KS content standards. Assessments developed by commercial vendors, such as NWEA MAP or Renaissance Start, will have some items that align to KS standards and others that do not. KS interims will give you information about individual items, while most commercial tests will give you different subcategory information. They will also tell you how many items a student got right and wrong. </a:t>
            </a:r>
          </a:p>
          <a:p>
            <a:endParaRPr lang="en-US" dirty="0"/>
          </a:p>
          <a:p>
            <a:r>
              <a:rPr lang="en-US" dirty="0"/>
              <a:t>Formative assessments typically focus on one standard or even a part of a standard. These are the tests that give the most insight about a student but with the fewest reference points. </a:t>
            </a:r>
          </a:p>
        </p:txBody>
      </p:sp>
      <p:sp>
        <p:nvSpPr>
          <p:cNvPr id="4" name="Slide Number Placeholder 3"/>
          <p:cNvSpPr>
            <a:spLocks noGrp="1"/>
          </p:cNvSpPr>
          <p:nvPr>
            <p:ph type="sldNum" sz="quarter" idx="5"/>
          </p:nvPr>
        </p:nvSpPr>
        <p:spPr/>
        <p:txBody>
          <a:bodyPr/>
          <a:lstStyle/>
          <a:p>
            <a:fld id="{A0D11981-F587-4A88-8860-46A4EEEF9CE1}" type="slidenum">
              <a:rPr lang="en-US" smtClean="0"/>
              <a:t>16</a:t>
            </a:fld>
            <a:endParaRPr lang="en-US"/>
          </a:p>
        </p:txBody>
      </p:sp>
    </p:spTree>
    <p:extLst>
      <p:ext uri="{BB962C8B-B14F-4D97-AF65-F5344CB8AC3E}">
        <p14:creationId xmlns:p14="http://schemas.microsoft.com/office/powerpoint/2010/main" val="205975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This is Zoe’s KAP report. From this, we can see that her weakest area is “Reading: Informational texts.” However, it doesn’t tell us whether this weakness is about all standards in that category or specific ones. To get more information about the standards within that category, we can look at an interim assessment. </a:t>
            </a:r>
          </a:p>
        </p:txBody>
      </p:sp>
      <p:sp>
        <p:nvSpPr>
          <p:cNvPr id="4" name="Slide Number Placeholder 3"/>
          <p:cNvSpPr>
            <a:spLocks noGrp="1"/>
          </p:cNvSpPr>
          <p:nvPr>
            <p:ph type="sldNum" sz="quarter" idx="5"/>
          </p:nvPr>
        </p:nvSpPr>
        <p:spPr/>
        <p:txBody>
          <a:bodyPr/>
          <a:lstStyle/>
          <a:p>
            <a:fld id="{A0D11981-F587-4A88-8860-46A4EEEF9CE1}" type="slidenum">
              <a:rPr lang="en-US" smtClean="0"/>
              <a:t>17</a:t>
            </a:fld>
            <a:endParaRPr lang="en-US"/>
          </a:p>
        </p:txBody>
      </p:sp>
    </p:spTree>
    <p:extLst>
      <p:ext uri="{BB962C8B-B14F-4D97-AF65-F5344CB8AC3E}">
        <p14:creationId xmlns:p14="http://schemas.microsoft.com/office/powerpoint/2010/main" val="345798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 the Kansas interim, we can select mini tests directly related to that reporting category and analyze the items to see which ones they are missing and which distractors they are selecting. </a:t>
            </a:r>
          </a:p>
          <a:p>
            <a:endParaRPr lang="en-US" dirty="0"/>
          </a:p>
          <a:p>
            <a:r>
              <a:rPr lang="en-US" dirty="0"/>
              <a:t>This is an example of a couple of NWEA map reports. Staying with the example of Zoe and assuming these are her test results, we see a drop off in performance on the informational text items and an improvement in the other two categories. In this example, these data reinforce what we learned from KAP, but does not give us any new information. </a:t>
            </a:r>
          </a:p>
        </p:txBody>
      </p:sp>
      <p:sp>
        <p:nvSpPr>
          <p:cNvPr id="4" name="Slide Number Placeholder 3"/>
          <p:cNvSpPr>
            <a:spLocks noGrp="1"/>
          </p:cNvSpPr>
          <p:nvPr>
            <p:ph type="sldNum" sz="quarter" idx="5"/>
          </p:nvPr>
        </p:nvSpPr>
        <p:spPr/>
        <p:txBody>
          <a:bodyPr/>
          <a:lstStyle/>
          <a:p>
            <a:fld id="{A0D11981-F587-4A88-8860-46A4EEEF9CE1}" type="slidenum">
              <a:rPr lang="en-US" smtClean="0"/>
              <a:t>18</a:t>
            </a:fld>
            <a:endParaRPr lang="en-US"/>
          </a:p>
        </p:txBody>
      </p:sp>
    </p:spTree>
    <p:extLst>
      <p:ext uri="{BB962C8B-B14F-4D97-AF65-F5344CB8AC3E}">
        <p14:creationId xmlns:p14="http://schemas.microsoft.com/office/powerpoint/2010/main" val="210490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get more information, here’s a scenario where the teacher uses two formative techniques.</a:t>
            </a:r>
          </a:p>
          <a:p>
            <a:endParaRPr lang="en-US" dirty="0"/>
          </a:p>
          <a:p>
            <a:r>
              <a:rPr lang="en-US" dirty="0"/>
              <a:t>In the first, the teacher pairs students up to ask each other questions about the informational passage they read. </a:t>
            </a:r>
          </a:p>
          <a:p>
            <a:r>
              <a:rPr lang="en-US" dirty="0"/>
              <a:t>In the second, the teachers asks an “exit” question where she has the students write their answers on a slip of paper and drop it in a box as they leave the classroom.</a:t>
            </a:r>
          </a:p>
          <a:p>
            <a:endParaRPr lang="en-US" dirty="0"/>
          </a:p>
          <a:p>
            <a:r>
              <a:rPr lang="en-US" dirty="0"/>
              <a:t>From the first exercise, she learns that Zoe got the gist of the idea but can’t talk about the passage very specifically, and in the second she learns that many kids are bored by their reading assignments. </a:t>
            </a:r>
          </a:p>
        </p:txBody>
      </p:sp>
      <p:sp>
        <p:nvSpPr>
          <p:cNvPr id="4" name="Slide Number Placeholder 3"/>
          <p:cNvSpPr>
            <a:spLocks noGrp="1"/>
          </p:cNvSpPr>
          <p:nvPr>
            <p:ph type="sldNum" sz="quarter" idx="5"/>
          </p:nvPr>
        </p:nvSpPr>
        <p:spPr/>
        <p:txBody>
          <a:bodyPr/>
          <a:lstStyle/>
          <a:p>
            <a:fld id="{A0D11981-F587-4A88-8860-46A4EEEF9CE1}" type="slidenum">
              <a:rPr lang="en-US" smtClean="0"/>
              <a:t>19</a:t>
            </a:fld>
            <a:endParaRPr lang="en-US"/>
          </a:p>
        </p:txBody>
      </p:sp>
    </p:spTree>
    <p:extLst>
      <p:ext uri="{BB962C8B-B14F-4D97-AF65-F5344CB8AC3E}">
        <p14:creationId xmlns:p14="http://schemas.microsoft.com/office/powerpoint/2010/main" val="236445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this presentation are threefold:</a:t>
            </a:r>
          </a:p>
          <a:p>
            <a:r>
              <a:rPr lang="en-US" dirty="0"/>
              <a:t>First, by the end of this slideshow, you will understand the components of a balanced assessment system and be able to describe and provide examples of formative, interim, and summative assessment.</a:t>
            </a:r>
          </a:p>
          <a:p>
            <a:r>
              <a:rPr lang="en-US" dirty="0"/>
              <a:t>Second, you will learn what to look for in selecting and implanting the different types of assessments.</a:t>
            </a:r>
          </a:p>
          <a:p>
            <a:r>
              <a:rPr lang="en-US" dirty="0"/>
              <a:t>Third, you will better understand how the three components work together and when to use each type to better know your students. </a:t>
            </a:r>
          </a:p>
        </p:txBody>
      </p:sp>
      <p:sp>
        <p:nvSpPr>
          <p:cNvPr id="4" name="Slide Number Placeholder 3"/>
          <p:cNvSpPr>
            <a:spLocks noGrp="1"/>
          </p:cNvSpPr>
          <p:nvPr>
            <p:ph type="sldNum" sz="quarter" idx="5"/>
          </p:nvPr>
        </p:nvSpPr>
        <p:spPr/>
        <p:txBody>
          <a:bodyPr/>
          <a:lstStyle/>
          <a:p>
            <a:fld id="{A0D11981-F587-4A88-8860-46A4EEEF9CE1}" type="slidenum">
              <a:rPr lang="en-US" smtClean="0"/>
              <a:t>2</a:t>
            </a:fld>
            <a:endParaRPr lang="en-US"/>
          </a:p>
        </p:txBody>
      </p:sp>
    </p:spTree>
    <p:extLst>
      <p:ext uri="{BB962C8B-B14F-4D97-AF65-F5344CB8AC3E}">
        <p14:creationId xmlns:p14="http://schemas.microsoft.com/office/powerpoint/2010/main" val="135146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next?</a:t>
            </a:r>
          </a:p>
          <a:p>
            <a:endParaRPr lang="en-US" dirty="0"/>
          </a:p>
          <a:p>
            <a:r>
              <a:rPr lang="en-US" dirty="0"/>
              <a:t>Let’s take a final break to talk through what other information you would want about Zoe to make a plan? How would you get that information? Then, what would you do to improve her comprehension of informational texts?</a:t>
            </a:r>
          </a:p>
          <a:p>
            <a:endParaRPr lang="en-US" dirty="0"/>
          </a:p>
          <a:p>
            <a:r>
              <a:rPr lang="en-US" dirty="0"/>
              <a:t>Pause the video here. </a:t>
            </a:r>
          </a:p>
        </p:txBody>
      </p:sp>
      <p:sp>
        <p:nvSpPr>
          <p:cNvPr id="4" name="Slide Number Placeholder 3"/>
          <p:cNvSpPr>
            <a:spLocks noGrp="1"/>
          </p:cNvSpPr>
          <p:nvPr>
            <p:ph type="sldNum" sz="quarter" idx="5"/>
          </p:nvPr>
        </p:nvSpPr>
        <p:spPr/>
        <p:txBody>
          <a:bodyPr/>
          <a:lstStyle/>
          <a:p>
            <a:fld id="{A0D11981-F587-4A88-8860-46A4EEEF9CE1}" type="slidenum">
              <a:rPr lang="en-US" smtClean="0"/>
              <a:t>20</a:t>
            </a:fld>
            <a:endParaRPr lang="en-US"/>
          </a:p>
        </p:txBody>
      </p:sp>
    </p:spTree>
    <p:extLst>
      <p:ext uri="{BB962C8B-B14F-4D97-AF65-F5344CB8AC3E}">
        <p14:creationId xmlns:p14="http://schemas.microsoft.com/office/powerpoint/2010/main" val="2660144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 balanced assessment system is comprised of summative, interim, and formative assessments all working in conjunction to provide information about students’ knowledge and skills in various levels of detail. </a:t>
            </a:r>
          </a:p>
          <a:p>
            <a:endParaRPr lang="en-US" dirty="0"/>
          </a:p>
          <a:p>
            <a:r>
              <a:rPr lang="en-US" dirty="0"/>
              <a:t>To work well, a balanced assessment system needs to have all components fully aligned to the state content standards. Teachers need to understand what they can learn from each type of assessment and how to make the most of that data without overinterpreting it. </a:t>
            </a:r>
          </a:p>
          <a:p>
            <a:endParaRPr lang="en-US" dirty="0"/>
          </a:p>
          <a:p>
            <a:r>
              <a:rPr lang="en-US" dirty="0"/>
              <a:t>To do so, I recommend articulating your question first and then determining the best assessment to answer it. </a:t>
            </a:r>
          </a:p>
          <a:p>
            <a:endParaRPr lang="en-US" dirty="0"/>
          </a:p>
          <a:p>
            <a:r>
              <a:rPr lang="en-US" dirty="0"/>
              <a:t>Many times, teachers learn more from their students from their own assessments. Formative techniques can help with this.</a:t>
            </a:r>
          </a:p>
          <a:p>
            <a:endParaRPr lang="en-US" dirty="0"/>
          </a:p>
          <a:p>
            <a:r>
              <a:rPr lang="en-US" dirty="0"/>
              <a:t>However although formative assessments are probably the most useful in the classroom, interim and summative assessments provide necessary information about performance relative to an external standard. We need to know how much of the grade-level content a student has learned, which is why the summative assessment has performance level. And, sometimes we want to understand how our students’ achievement and growth compare to others, which we get through norm-referenced data.</a:t>
            </a:r>
          </a:p>
          <a:p>
            <a:endParaRPr lang="en-US" dirty="0"/>
          </a:p>
          <a:p>
            <a:r>
              <a:rPr lang="en-US" dirty="0"/>
              <a:t>It’s all about asking the right question at the right time and interpreting the data appropriately. </a:t>
            </a:r>
          </a:p>
          <a:p>
            <a:r>
              <a:rPr lang="en-US" dirty="0"/>
              <a:t>	</a:t>
            </a:r>
          </a:p>
        </p:txBody>
      </p:sp>
      <p:sp>
        <p:nvSpPr>
          <p:cNvPr id="4" name="Slide Number Placeholder 3"/>
          <p:cNvSpPr>
            <a:spLocks noGrp="1"/>
          </p:cNvSpPr>
          <p:nvPr>
            <p:ph type="sldNum" sz="quarter" idx="5"/>
          </p:nvPr>
        </p:nvSpPr>
        <p:spPr/>
        <p:txBody>
          <a:bodyPr/>
          <a:lstStyle/>
          <a:p>
            <a:fld id="{A0D11981-F587-4A88-8860-46A4EEEF9CE1}" type="slidenum">
              <a:rPr lang="en-US" smtClean="0"/>
              <a:t>21</a:t>
            </a:fld>
            <a:endParaRPr lang="en-US"/>
          </a:p>
        </p:txBody>
      </p:sp>
    </p:spTree>
    <p:extLst>
      <p:ext uri="{BB962C8B-B14F-4D97-AF65-F5344CB8AC3E}">
        <p14:creationId xmlns:p14="http://schemas.microsoft.com/office/powerpoint/2010/main" val="129389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I hope you found the information valuable. </a:t>
            </a:r>
          </a:p>
          <a:p>
            <a:endParaRPr lang="en-US" dirty="0"/>
          </a:p>
          <a:p>
            <a:r>
              <a:rPr lang="en-US" dirty="0"/>
              <a:t>This grant was made available through…and is intended for use by Kansas educators and school administrators. </a:t>
            </a:r>
          </a:p>
          <a:p>
            <a:endParaRPr lang="en-US" dirty="0"/>
          </a:p>
          <a:p>
            <a:r>
              <a:rPr lang="en-US" dirty="0"/>
              <a:t>If you have questions or would like to learn more, please feel free to contact either the author or the </a:t>
            </a:r>
            <a:r>
              <a:rPr lang="en-US"/>
              <a:t>project manager </a:t>
            </a:r>
            <a:r>
              <a:rPr lang="en-US" dirty="0"/>
              <a:t>whose names and emails are listed here.</a:t>
            </a:r>
          </a:p>
        </p:txBody>
      </p:sp>
      <p:sp>
        <p:nvSpPr>
          <p:cNvPr id="4" name="Slide Number Placeholder 3"/>
          <p:cNvSpPr>
            <a:spLocks noGrp="1"/>
          </p:cNvSpPr>
          <p:nvPr>
            <p:ph type="sldNum" sz="quarter" idx="5"/>
          </p:nvPr>
        </p:nvSpPr>
        <p:spPr/>
        <p:txBody>
          <a:bodyPr/>
          <a:lstStyle/>
          <a:p>
            <a:fld id="{A0D11981-F587-4A88-8860-46A4EEEF9CE1}" type="slidenum">
              <a:rPr lang="en-US" smtClean="0"/>
              <a:t>22</a:t>
            </a:fld>
            <a:endParaRPr lang="en-US"/>
          </a:p>
        </p:txBody>
      </p:sp>
    </p:spTree>
    <p:extLst>
      <p:ext uri="{BB962C8B-B14F-4D97-AF65-F5344CB8AC3E}">
        <p14:creationId xmlns:p14="http://schemas.microsoft.com/office/powerpoint/2010/main" val="160538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summative assessment is typically given statewide and used for accountability purposes. It is the largest grain size of all assessments, covering all content standards for a grade and subject. It includes targets of performance, usually called performance or achievement levels. These tests are longer as they require sufficient items for reliability. These items can be selected-response (like multiple-choice or multi-select) or open-ended. Examples include the Kansas Assessment Program (KAP), Dynamic Learning Maps (DLM), Kansas English Language Proficiency Assessment (KELPA).</a:t>
            </a:r>
          </a:p>
          <a:p>
            <a:endParaRPr lang="en-US" dirty="0"/>
          </a:p>
          <a:p>
            <a:r>
              <a:rPr lang="en-US" dirty="0"/>
              <a:t>Interim assessments allow teachers to check student progress throughout the year. </a:t>
            </a:r>
          </a:p>
          <a:p>
            <a:r>
              <a:rPr lang="en-US" dirty="0"/>
              <a:t>Instructionally, an interim assessment gives teachers and students information they can use to identify gaps in knowledge or misconceptions. Some can be used to measure growth within a school year. May are also linked to summative assessment for predictive purposes. Interim tools are used at the discretion of schools, and districts, and teachers can employ them to check students’ progress at mastering specific concepts at strategic points during the school year. They are also called benchmark, diagnostic, and even formative. Examples include KAP Interim, NWEA MAP, Renaissance Star, Exact Path, and </a:t>
            </a:r>
            <a:r>
              <a:rPr lang="en-US" dirty="0" err="1"/>
              <a:t>iReady</a:t>
            </a:r>
            <a:r>
              <a:rPr lang="en-US" dirty="0"/>
              <a:t>.</a:t>
            </a:r>
          </a:p>
          <a:p>
            <a:endParaRPr lang="en-US" dirty="0"/>
          </a:p>
          <a:p>
            <a:r>
              <a:rPr lang="en-US" dirty="0"/>
              <a:t>Black and </a:t>
            </a:r>
            <a:r>
              <a:rPr lang="en-US" dirty="0" err="1"/>
              <a:t>Wiliam</a:t>
            </a:r>
            <a:r>
              <a:rPr lang="en-US" dirty="0"/>
              <a:t> wrote seminal piece in 1998 describing how formative assessment can improve student learning within a classroom, but key components include a requirement to integrate seamlessly with curriculum, provide timely, corrective feedback, and include both diagnostic and prescriptive feedback (i.e., what should teachers do next). Although they are optional, teachers really use them every day to assess student </a:t>
            </a:r>
            <a:r>
              <a:rPr lang="en-US" dirty="0" err="1"/>
              <a:t>learningWhen</a:t>
            </a:r>
            <a:r>
              <a:rPr lang="en-US" dirty="0"/>
              <a:t> described to teachers, they call this “good teaching” and not something you just buy off the shelf.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3</a:t>
            </a:fld>
            <a:endParaRPr lang="en-US"/>
          </a:p>
        </p:txBody>
      </p:sp>
    </p:spTree>
    <p:extLst>
      <p:ext uri="{BB962C8B-B14F-4D97-AF65-F5344CB8AC3E}">
        <p14:creationId xmlns:p14="http://schemas.microsoft.com/office/powerpoint/2010/main" val="113786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how the three assessment types work together in a balanced assessment system.</a:t>
            </a:r>
          </a:p>
          <a:p>
            <a:endParaRPr lang="en-US" dirty="0"/>
          </a:p>
          <a:p>
            <a:r>
              <a:rPr lang="en-US" dirty="0"/>
              <a:t>Summative assessments have the largest scope of content and are given the least frequently.</a:t>
            </a:r>
          </a:p>
          <a:p>
            <a:endParaRPr lang="en-US" dirty="0"/>
          </a:p>
          <a:p>
            <a:r>
              <a:rPr lang="en-US" dirty="0"/>
              <a:t>Interim assessments typically measure only a chunk of content – such as the first third of the curriculum – and are typically given two to four times a year.</a:t>
            </a:r>
          </a:p>
          <a:p>
            <a:endParaRPr lang="en-US" dirty="0"/>
          </a:p>
          <a:p>
            <a:r>
              <a:rPr lang="en-US" dirty="0"/>
              <a:t>Formative assessments measure the smallest scope of content—even just a part of a content standard—but are given the most frequently – at least daily.</a:t>
            </a:r>
          </a:p>
        </p:txBody>
      </p:sp>
      <p:sp>
        <p:nvSpPr>
          <p:cNvPr id="4" name="Slide Number Placeholder 3"/>
          <p:cNvSpPr>
            <a:spLocks noGrp="1"/>
          </p:cNvSpPr>
          <p:nvPr>
            <p:ph type="sldNum" sz="quarter" idx="5"/>
          </p:nvPr>
        </p:nvSpPr>
        <p:spPr/>
        <p:txBody>
          <a:bodyPr/>
          <a:lstStyle/>
          <a:p>
            <a:fld id="{A0D11981-F587-4A88-8860-46A4EEEF9CE1}" type="slidenum">
              <a:rPr lang="en-US" smtClean="0"/>
              <a:t>4</a:t>
            </a:fld>
            <a:endParaRPr lang="en-US"/>
          </a:p>
        </p:txBody>
      </p:sp>
    </p:spTree>
    <p:extLst>
      <p:ext uri="{BB962C8B-B14F-4D97-AF65-F5344CB8AC3E}">
        <p14:creationId xmlns:p14="http://schemas.microsoft.com/office/powerpoint/2010/main" val="417626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think of a balanced assessment system as consisting of formative, interim, and summative assessments, there are other types of assessments used in schools that do not fit the definitions neatly.</a:t>
            </a:r>
          </a:p>
          <a:p>
            <a:endParaRPr lang="en-US" dirty="0"/>
          </a:p>
          <a:p>
            <a:r>
              <a:rPr lang="en-US" dirty="0"/>
              <a:t>For example, you may use an end-of-chapter test from a text book to see what the students have learned from the chapter. Typically, we consider this an interim assessment.</a:t>
            </a:r>
          </a:p>
          <a:p>
            <a:endParaRPr lang="en-US" dirty="0"/>
          </a:p>
          <a:p>
            <a:r>
              <a:rPr lang="en-US" dirty="0"/>
              <a:t>Teachers also create their own end-of-unit tests. These could be considered summative, interim OR formative, depending on how they are used. If they are used to assign a grade for the unit, they are summative. If they are only used for the teacher to determine where students’ knowledge and skills are lacking so she can plan instruction, then they are formative. Any combination of that or aggregate analysis of the data makes them interim.</a:t>
            </a:r>
          </a:p>
          <a:p>
            <a:endParaRPr lang="en-US" dirty="0"/>
          </a:p>
          <a:p>
            <a:r>
              <a:rPr lang="en-US" dirty="0"/>
              <a:t>We also have tests that are screeners. Screeners are used to place students into programs. The various reading tests under Fastbridge are often used as screeners. However, once they are administered multiple times to measure progress, they act more like interim tests.</a:t>
            </a:r>
          </a:p>
          <a:p>
            <a:endParaRPr lang="en-US" dirty="0"/>
          </a:p>
          <a:p>
            <a:r>
              <a:rPr lang="en-US" dirty="0"/>
              <a:t>Finally, admissions tests could be considered summative – the end of high school – but, really, they are more like screeners to see if the student has the requisite knowledge and skill for college. </a:t>
            </a:r>
          </a:p>
          <a:p>
            <a:endParaRPr lang="en-US" dirty="0"/>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5</a:t>
            </a:fld>
            <a:endParaRPr lang="en-US"/>
          </a:p>
        </p:txBody>
      </p:sp>
    </p:spTree>
    <p:extLst>
      <p:ext uri="{BB962C8B-B14F-4D97-AF65-F5344CB8AC3E}">
        <p14:creationId xmlns:p14="http://schemas.microsoft.com/office/powerpoint/2010/main" val="37981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a break so you can talk about what I have presented so far. </a:t>
            </a:r>
          </a:p>
          <a:p>
            <a:endParaRPr lang="en-US" dirty="0"/>
          </a:p>
          <a:p>
            <a:r>
              <a:rPr lang="en-US" dirty="0"/>
              <a:t>Talk to the people at your table about the types of tests you give the most frequently. What types are they? Why do you give them? Could you use more feedback from assessments or are you already giving too many?</a:t>
            </a:r>
          </a:p>
          <a:p>
            <a:endParaRPr lang="en-US" dirty="0"/>
          </a:p>
          <a:p>
            <a:r>
              <a:rPr lang="en-US" dirty="0"/>
              <a:t>You can pause this video now.</a:t>
            </a:r>
          </a:p>
        </p:txBody>
      </p:sp>
      <p:sp>
        <p:nvSpPr>
          <p:cNvPr id="4" name="Slide Number Placeholder 3"/>
          <p:cNvSpPr>
            <a:spLocks noGrp="1"/>
          </p:cNvSpPr>
          <p:nvPr>
            <p:ph type="sldNum" sz="quarter" idx="5"/>
          </p:nvPr>
        </p:nvSpPr>
        <p:spPr/>
        <p:txBody>
          <a:bodyPr/>
          <a:lstStyle/>
          <a:p>
            <a:fld id="{A0D11981-F587-4A88-8860-46A4EEEF9CE1}" type="slidenum">
              <a:rPr lang="en-US" smtClean="0"/>
              <a:t>6</a:t>
            </a:fld>
            <a:endParaRPr lang="en-US"/>
          </a:p>
        </p:txBody>
      </p:sp>
    </p:spTree>
    <p:extLst>
      <p:ext uri="{BB962C8B-B14F-4D97-AF65-F5344CB8AC3E}">
        <p14:creationId xmlns:p14="http://schemas.microsoft.com/office/powerpoint/2010/main" val="81008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what each type of assessment is </a:t>
            </a:r>
            <a:r>
              <a:rPr lang="en-US" dirty="0" err="1"/>
              <a:t>is</a:t>
            </a:r>
            <a:r>
              <a:rPr lang="en-US" dirty="0"/>
              <a:t> only the first step. The next question is which to use when? My recommendation is to first figure out what your question is. What information are you trying to collect? What do you want to know? When you can articulate your question, you can then figure out what type of assessment is most likely to answer it.</a:t>
            </a:r>
          </a:p>
          <a:p>
            <a:endParaRPr lang="en-US" dirty="0"/>
          </a:p>
          <a:p>
            <a:r>
              <a:rPr lang="en-US" dirty="0"/>
              <a:t>This slide shows some typical questions for each assessment type. </a:t>
            </a:r>
          </a:p>
          <a:p>
            <a:r>
              <a:rPr lang="en-US" dirty="0"/>
              <a:t>Summative tests can answer questions like:</a:t>
            </a:r>
          </a:p>
          <a:p>
            <a:pPr marL="171450" indent="-171450">
              <a:buFont typeface="Arial" panose="020B0604020202020204" pitchFamily="34" charset="0"/>
              <a:buChar char="•"/>
            </a:pPr>
            <a:r>
              <a:rPr lang="en-US" dirty="0"/>
              <a:t>How much of the standards did Johnny learn this year?</a:t>
            </a:r>
          </a:p>
          <a:p>
            <a:pPr marL="171450" indent="-171450">
              <a:buFont typeface="Arial" panose="020B0604020202020204" pitchFamily="34" charset="0"/>
              <a:buChar char="•"/>
            </a:pPr>
            <a:r>
              <a:rPr lang="en-US" dirty="0"/>
              <a:t>Overall, where were the strengths and weakness in my class?</a:t>
            </a:r>
          </a:p>
          <a:p>
            <a:pPr marL="171450" indent="-171450">
              <a:buFont typeface="Arial" panose="020B0604020202020204" pitchFamily="34" charset="0"/>
              <a:buChar char="•"/>
            </a:pPr>
            <a:r>
              <a:rPr lang="en-US" dirty="0"/>
              <a:t>Which schools in my district were most successful in meeting the standards? </a:t>
            </a:r>
          </a:p>
          <a:p>
            <a:r>
              <a:rPr lang="en-US" dirty="0"/>
              <a:t>Interim assessments can answer questions such as:</a:t>
            </a:r>
          </a:p>
          <a:p>
            <a:pPr marL="171450" lvl="0" indent="-171450">
              <a:buFont typeface="Arial" panose="020B0604020202020204" pitchFamily="34" charset="0"/>
              <a:buChar char="•"/>
            </a:pPr>
            <a:r>
              <a:rPr lang="en-US" dirty="0"/>
              <a:t>Which standards has Maria mastered?</a:t>
            </a:r>
          </a:p>
          <a:p>
            <a:pPr marL="171450" lvl="0" indent="-171450">
              <a:buFont typeface="Arial" panose="020B0604020202020204" pitchFamily="34" charset="0"/>
              <a:buChar char="•"/>
            </a:pPr>
            <a:r>
              <a:rPr lang="en-US" dirty="0"/>
              <a:t>How much has Maria grown from October to January? Is that a lot?</a:t>
            </a:r>
          </a:p>
          <a:p>
            <a:pPr marL="171450" lvl="0" indent="-171450">
              <a:buFont typeface="Arial" panose="020B0604020202020204" pitchFamily="34" charset="0"/>
              <a:buChar char="•"/>
            </a:pPr>
            <a:r>
              <a:rPr lang="en-US" dirty="0"/>
              <a:t>If Maria took the summative test today, how would she likely perform?</a:t>
            </a:r>
          </a:p>
          <a:p>
            <a:r>
              <a:rPr lang="en-US" dirty="0"/>
              <a:t>And formative assessments help teachers with more immediate questions to help in lesson planning like:</a:t>
            </a:r>
          </a:p>
          <a:p>
            <a:pPr marL="171450" indent="-171450">
              <a:buFont typeface="Arial" panose="020B0604020202020204" pitchFamily="34" charset="0"/>
              <a:buChar char="•"/>
            </a:pPr>
            <a:r>
              <a:rPr lang="en-US" dirty="0"/>
              <a:t>Do my students understand what I just taught them?</a:t>
            </a:r>
          </a:p>
          <a:p>
            <a:pPr marL="171450" indent="-171450">
              <a:buFont typeface="Arial" panose="020B0604020202020204" pitchFamily="34" charset="0"/>
              <a:buChar char="•"/>
            </a:pPr>
            <a:r>
              <a:rPr lang="en-US" dirty="0"/>
              <a:t>Where are they struggling?</a:t>
            </a:r>
          </a:p>
          <a:p>
            <a:endParaRPr lang="en-US" dirty="0"/>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7</a:t>
            </a:fld>
            <a:endParaRPr lang="en-US"/>
          </a:p>
        </p:txBody>
      </p:sp>
    </p:spTree>
    <p:extLst>
      <p:ext uri="{BB962C8B-B14F-4D97-AF65-F5344CB8AC3E}">
        <p14:creationId xmlns:p14="http://schemas.microsoft.com/office/powerpoint/2010/main" val="216520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an example of how all three assessment types can work together, let’s picture a scenario where a teacher is planning for her incoming students in the fall. She has put together a roster of her new class and examined their summative test scores from the KAP assessment given last spring. She sees that the majority of students scored “below” on the category “Making and Supporting Conclusions.” In fact, the school report shows that was an area of weakness for the whole school.</a:t>
            </a:r>
          </a:p>
          <a:p>
            <a:endParaRPr lang="en-US" dirty="0"/>
          </a:p>
          <a:p>
            <a:r>
              <a:rPr lang="en-US" dirty="0"/>
              <a:t>Early in the school year, she gives a KS interim mini test focusing on standards associated with the reporting category “Making and Supporting Conclusions.” In looking over the results, she sees that most of her class missed questions that were related to the standard “refer to details and examples in a text when explaining what the text says explicitly and when drawing inferences from the text.”</a:t>
            </a:r>
          </a:p>
          <a:p>
            <a:endParaRPr lang="en-US" dirty="0"/>
          </a:p>
          <a:p>
            <a:r>
              <a:rPr lang="en-US" dirty="0"/>
              <a:t>The next day, she pairs the students up, has them each read a different essay and summarize it to their partner. In walking around the room and listening to them, she realizes that they only refer to explicit details. When she probes them on inferences they could have made, the students seemed stumped.</a:t>
            </a:r>
          </a:p>
          <a:p>
            <a:endParaRPr lang="en-US" dirty="0"/>
          </a:p>
          <a:p>
            <a:r>
              <a:rPr lang="en-US" dirty="0"/>
              <a:t>Now she has a goal and an area of focus: Her students can make conclusions and can refer to specific details and examples but cannot make inferences. </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8</a:t>
            </a:fld>
            <a:endParaRPr lang="en-US"/>
          </a:p>
        </p:txBody>
      </p:sp>
    </p:spTree>
    <p:extLst>
      <p:ext uri="{BB962C8B-B14F-4D97-AF65-F5344CB8AC3E}">
        <p14:creationId xmlns:p14="http://schemas.microsoft.com/office/powerpoint/2010/main" val="322678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questions that a teacher may ask herself in deciding what assessment to use.</a:t>
            </a:r>
          </a:p>
          <a:p>
            <a:r>
              <a:rPr lang="en-US" dirty="0"/>
              <a:t>For instance:</a:t>
            </a:r>
          </a:p>
          <a:p>
            <a:pPr marL="171450" indent="-171450">
              <a:buFont typeface="Arial" panose="020B0604020202020204" pitchFamily="34" charset="0"/>
              <a:buChar char="•"/>
            </a:pPr>
            <a:r>
              <a:rPr lang="en-US" dirty="0"/>
              <a:t>Am I trying to learn about what an individual student knows? What my class as a whole have mastered? </a:t>
            </a:r>
          </a:p>
          <a:p>
            <a:pPr marL="171450" indent="-171450">
              <a:buFont typeface="Arial" panose="020B0604020202020204" pitchFamily="34" charset="0"/>
              <a:buChar char="•"/>
            </a:pPr>
            <a:r>
              <a:rPr lang="en-US" dirty="0"/>
              <a:t>Do I want to know if the students  have learned this lesson sufficiently that they are ready to move on to the next?</a:t>
            </a:r>
          </a:p>
          <a:p>
            <a:r>
              <a:rPr lang="en-US" dirty="0"/>
              <a:t>To answer this first two questions, a teacher could use a mini-interim assessment from the KS bank to answer this, or develop her own test, or use some formative strategies. </a:t>
            </a:r>
          </a:p>
          <a:p>
            <a:endParaRPr lang="en-US" dirty="0"/>
          </a:p>
          <a:p>
            <a:pPr marL="171450" indent="-171450">
              <a:buFont typeface="Arial" panose="020B0604020202020204" pitchFamily="34" charset="0"/>
              <a:buChar char="•"/>
            </a:pPr>
            <a:r>
              <a:rPr lang="en-US" dirty="0"/>
              <a:t>Do I need to compare my student results to others in the school? In the district? In the state? Nationally?</a:t>
            </a:r>
          </a:p>
          <a:p>
            <a:r>
              <a:rPr lang="en-US" dirty="0"/>
              <a:t>To make comparisons within a school, we need to give the same test across the school. The KS interims can give us some information for the </a:t>
            </a:r>
            <a:r>
              <a:rPr lang="en-US" dirty="0" err="1"/>
              <a:t>distrct</a:t>
            </a:r>
            <a:r>
              <a:rPr lang="en-US" dirty="0"/>
              <a:t> as a whole, but she would need to use an nationally normed test like, MAP or Star to find out how her students compare to the nation.  </a:t>
            </a:r>
          </a:p>
          <a:p>
            <a:endParaRPr lang="en-US" dirty="0"/>
          </a:p>
          <a:p>
            <a:pPr marL="171450" indent="-171450">
              <a:buFont typeface="Arial" panose="020B0604020202020204" pitchFamily="34" charset="0"/>
              <a:buChar char="•"/>
            </a:pPr>
            <a:r>
              <a:rPr lang="en-US" dirty="0"/>
              <a:t>Is a growth measure important? Why? What am I going to do with that information?</a:t>
            </a:r>
          </a:p>
          <a:p>
            <a:r>
              <a:rPr lang="en-US" dirty="0"/>
              <a:t>If monitoring and evaluating progress are important goals, then the teacher will need to select an interim assessment that does that, such as MAP or Star.</a:t>
            </a:r>
          </a:p>
          <a:p>
            <a:endParaRPr lang="en-US" dirty="0"/>
          </a:p>
          <a:p>
            <a:pPr marL="171450" indent="-171450">
              <a:buFont typeface="Arial" panose="020B0604020202020204" pitchFamily="34" charset="0"/>
              <a:buChar char="•"/>
            </a:pPr>
            <a:r>
              <a:rPr lang="en-US" dirty="0"/>
              <a:t>Am I trying to compare classroom teachers or pedagogical approaches?</a:t>
            </a:r>
          </a:p>
          <a:p>
            <a:r>
              <a:rPr lang="en-US" dirty="0"/>
              <a:t>This might be a question a principal or district administrator wants to answer. This, again, cold be answered by any standardized interim assessment or by a summative assessment like KAP, DLM or KELPA. </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9</a:t>
            </a:fld>
            <a:endParaRPr lang="en-US"/>
          </a:p>
        </p:txBody>
      </p:sp>
    </p:spTree>
    <p:extLst>
      <p:ext uri="{BB962C8B-B14F-4D97-AF65-F5344CB8AC3E}">
        <p14:creationId xmlns:p14="http://schemas.microsoft.com/office/powerpoint/2010/main" val="233585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1737-341E-0846-B77C-6346A9961E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A32FA-5254-C64F-B381-9F279D7BE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53D3E-91CD-7549-83CC-497FE1F94D2C}"/>
              </a:ext>
            </a:extLst>
          </p:cNvPr>
          <p:cNvSpPr>
            <a:spLocks noGrp="1"/>
          </p:cNvSpPr>
          <p:nvPr>
            <p:ph type="dt" sz="half" idx="10"/>
          </p:nvPr>
        </p:nvSpPr>
        <p:spPr/>
        <p:txBody>
          <a:bodyPr/>
          <a:lstStyle/>
          <a:p>
            <a:fld id="{8653FF57-A864-411B-BDA7-C4BDD0419D16}" type="datetime1">
              <a:rPr lang="en-US" smtClean="0"/>
              <a:t>4/26/2021</a:t>
            </a:fld>
            <a:endParaRPr lang="en-US"/>
          </a:p>
        </p:txBody>
      </p:sp>
      <p:sp>
        <p:nvSpPr>
          <p:cNvPr id="5" name="Footer Placeholder 4">
            <a:extLst>
              <a:ext uri="{FF2B5EF4-FFF2-40B4-BE49-F238E27FC236}">
                <a16:creationId xmlns:a16="http://schemas.microsoft.com/office/drawing/2014/main" id="{B866728F-E8E0-2D41-A156-40BB34C5B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C1169-A4F1-B04A-93BC-559FF945A987}"/>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125675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3769-9A66-0348-B1A5-3BE13D240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9A5473-CFCF-4648-B863-346AC72A4B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11702-B043-A848-B729-7A10066CBDCF}"/>
              </a:ext>
            </a:extLst>
          </p:cNvPr>
          <p:cNvSpPr>
            <a:spLocks noGrp="1"/>
          </p:cNvSpPr>
          <p:nvPr>
            <p:ph type="dt" sz="half" idx="10"/>
          </p:nvPr>
        </p:nvSpPr>
        <p:spPr/>
        <p:txBody>
          <a:bodyPr/>
          <a:lstStyle/>
          <a:p>
            <a:fld id="{06DC345A-560A-4E8D-B061-E8EB9C123210}" type="datetime1">
              <a:rPr lang="en-US" smtClean="0"/>
              <a:t>4/26/2021</a:t>
            </a:fld>
            <a:endParaRPr lang="en-US"/>
          </a:p>
        </p:txBody>
      </p:sp>
      <p:sp>
        <p:nvSpPr>
          <p:cNvPr id="5" name="Footer Placeholder 4">
            <a:extLst>
              <a:ext uri="{FF2B5EF4-FFF2-40B4-BE49-F238E27FC236}">
                <a16:creationId xmlns:a16="http://schemas.microsoft.com/office/drawing/2014/main" id="{BF2FFCAA-BD69-5246-83F1-B1F694AED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27104-005D-B343-B4DA-1938F8C32D67}"/>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198707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C324-2C80-684F-AAF2-087787E1A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83F66-9712-774F-AC56-090A218B8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B3B06-71E8-B941-8507-3224AB0EAEE4}"/>
              </a:ext>
            </a:extLst>
          </p:cNvPr>
          <p:cNvSpPr>
            <a:spLocks noGrp="1"/>
          </p:cNvSpPr>
          <p:nvPr>
            <p:ph type="dt" sz="half" idx="10"/>
          </p:nvPr>
        </p:nvSpPr>
        <p:spPr/>
        <p:txBody>
          <a:bodyPr/>
          <a:lstStyle/>
          <a:p>
            <a:fld id="{13BAD330-1A2B-458F-AD66-319A7F9D2333}" type="datetime1">
              <a:rPr lang="en-US" smtClean="0"/>
              <a:t>4/26/2021</a:t>
            </a:fld>
            <a:endParaRPr lang="en-US"/>
          </a:p>
        </p:txBody>
      </p:sp>
      <p:sp>
        <p:nvSpPr>
          <p:cNvPr id="5" name="Footer Placeholder 4">
            <a:extLst>
              <a:ext uri="{FF2B5EF4-FFF2-40B4-BE49-F238E27FC236}">
                <a16:creationId xmlns:a16="http://schemas.microsoft.com/office/drawing/2014/main" id="{70A08E5A-BCAA-FF49-BCC2-781C3FB1B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F58E8-3239-A44B-9C58-CED64143872D}"/>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63314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9D7-3EF4-B146-85CC-3F74B8308229}"/>
              </a:ext>
            </a:extLst>
          </p:cNvPr>
          <p:cNvSpPr>
            <a:spLocks noGrp="1"/>
          </p:cNvSpPr>
          <p:nvPr>
            <p:ph type="title"/>
          </p:nvPr>
        </p:nvSpPr>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2ED843-1A93-C142-A744-20048E3AB43A}"/>
              </a:ext>
            </a:extLst>
          </p:cNvPr>
          <p:cNvSpPr>
            <a:spLocks noGrp="1"/>
          </p:cNvSpPr>
          <p:nvPr>
            <p:ph idx="1"/>
          </p:nvPr>
        </p:nvSpPr>
        <p:spPr>
          <a:xfrm>
            <a:off x="838200" y="1700705"/>
            <a:ext cx="10515600" cy="4351338"/>
          </a:xfrm>
        </p:spPr>
        <p:txBody>
          <a:bodyPr/>
          <a:lstStyle>
            <a:lvl2pPr>
              <a:defRPr>
                <a:solidFill>
                  <a:schemeClr val="accent5">
                    <a:lumMod val="75000"/>
                  </a:schemeClr>
                </a:solidFill>
              </a:defRPr>
            </a:lvl2pPr>
            <a:lvl4pPr>
              <a:defRPr>
                <a:solidFill>
                  <a:schemeClr val="accent5">
                    <a:lumMod val="60000"/>
                    <a:lumOff val="4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F6AF87-1602-884D-814C-974AC6C3AD7C}"/>
              </a:ext>
            </a:extLst>
          </p:cNvPr>
          <p:cNvSpPr>
            <a:spLocks noGrp="1"/>
          </p:cNvSpPr>
          <p:nvPr>
            <p:ph type="dt" sz="half" idx="10"/>
          </p:nvPr>
        </p:nvSpPr>
        <p:spPr/>
        <p:txBody>
          <a:bodyPr/>
          <a:lstStyle/>
          <a:p>
            <a:fld id="{A691120B-163C-408C-BC9A-B13B6C591070}" type="datetime1">
              <a:rPr lang="en-US" smtClean="0"/>
              <a:t>4/26/2021</a:t>
            </a:fld>
            <a:endParaRPr lang="en-US"/>
          </a:p>
        </p:txBody>
      </p:sp>
      <p:sp>
        <p:nvSpPr>
          <p:cNvPr id="5" name="Footer Placeholder 4">
            <a:extLst>
              <a:ext uri="{FF2B5EF4-FFF2-40B4-BE49-F238E27FC236}">
                <a16:creationId xmlns:a16="http://schemas.microsoft.com/office/drawing/2014/main" id="{C3996A0E-B954-9F4F-B1E9-62DB1CD28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6941B-A681-8D4F-B9ED-5AB91F026814}"/>
              </a:ext>
            </a:extLst>
          </p:cNvPr>
          <p:cNvSpPr>
            <a:spLocks noGrp="1"/>
          </p:cNvSpPr>
          <p:nvPr>
            <p:ph type="sldNum" sz="quarter" idx="12"/>
          </p:nvPr>
        </p:nvSpPr>
        <p:spPr/>
        <p:txBody>
          <a:bodyPr/>
          <a:lstStyle/>
          <a:p>
            <a:fld id="{F94C5651-F708-497B-A598-45F059B6BCA7}" type="slidenum">
              <a:rPr lang="en-US" smtClean="0"/>
              <a:t>‹#›</a:t>
            </a:fld>
            <a:endParaRPr lang="en-US"/>
          </a:p>
        </p:txBody>
      </p:sp>
      <p:pic>
        <p:nvPicPr>
          <p:cNvPr id="8" name="Picture 7" descr="A drawing of a face&#10;&#10;Description automatically generated">
            <a:extLst>
              <a:ext uri="{FF2B5EF4-FFF2-40B4-BE49-F238E27FC236}">
                <a16:creationId xmlns:a16="http://schemas.microsoft.com/office/drawing/2014/main" id="{35A01FF3-DDE0-42A4-8FD7-A29D0045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119178"/>
            <a:ext cx="1060627" cy="602297"/>
          </a:xfrm>
          <a:prstGeom prst="rect">
            <a:avLst/>
          </a:prstGeom>
        </p:spPr>
      </p:pic>
      <p:cxnSp>
        <p:nvCxnSpPr>
          <p:cNvPr id="10" name="Straight Connector 9">
            <a:extLst>
              <a:ext uri="{FF2B5EF4-FFF2-40B4-BE49-F238E27FC236}">
                <a16:creationId xmlns:a16="http://schemas.microsoft.com/office/drawing/2014/main" id="{0E860B96-7A5C-4954-A9AE-8527543C35C0}"/>
              </a:ext>
            </a:extLst>
          </p:cNvPr>
          <p:cNvCxnSpPr/>
          <p:nvPr/>
        </p:nvCxnSpPr>
        <p:spPr>
          <a:xfrm>
            <a:off x="838200" y="6109160"/>
            <a:ext cx="10515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7872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20AE-846C-3D43-8F35-31E28B1CE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83328E-7CC3-4E44-A6BA-1B03F4B1E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A26FD-69D2-684F-8394-0300898D20A9}"/>
              </a:ext>
            </a:extLst>
          </p:cNvPr>
          <p:cNvSpPr>
            <a:spLocks noGrp="1"/>
          </p:cNvSpPr>
          <p:nvPr>
            <p:ph type="dt" sz="half" idx="10"/>
          </p:nvPr>
        </p:nvSpPr>
        <p:spPr/>
        <p:txBody>
          <a:bodyPr/>
          <a:lstStyle/>
          <a:p>
            <a:fld id="{6571BD6A-7A50-426C-B59D-CC34E5643B95}" type="datetime1">
              <a:rPr lang="en-US" smtClean="0"/>
              <a:t>4/26/2021</a:t>
            </a:fld>
            <a:endParaRPr lang="en-US"/>
          </a:p>
        </p:txBody>
      </p:sp>
      <p:sp>
        <p:nvSpPr>
          <p:cNvPr id="5" name="Footer Placeholder 4">
            <a:extLst>
              <a:ext uri="{FF2B5EF4-FFF2-40B4-BE49-F238E27FC236}">
                <a16:creationId xmlns:a16="http://schemas.microsoft.com/office/drawing/2014/main" id="{88E3FA58-B230-5F4D-A388-B7ACE7B34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76200-F901-BC44-906E-247874F2D397}"/>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75013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647D-4925-BE43-B4D9-7818F0754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5CDFC-89FB-6642-8422-1D7CA260B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E847F-F2FE-DD4E-A20F-C08C4A039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6A943-8561-6549-80B7-1D8243937153}"/>
              </a:ext>
            </a:extLst>
          </p:cNvPr>
          <p:cNvSpPr>
            <a:spLocks noGrp="1"/>
          </p:cNvSpPr>
          <p:nvPr>
            <p:ph type="dt" sz="half" idx="10"/>
          </p:nvPr>
        </p:nvSpPr>
        <p:spPr/>
        <p:txBody>
          <a:bodyPr/>
          <a:lstStyle/>
          <a:p>
            <a:fld id="{446CCB66-72C3-4828-92A7-70770DCF6340}" type="datetime1">
              <a:rPr lang="en-US" smtClean="0"/>
              <a:t>4/26/2021</a:t>
            </a:fld>
            <a:endParaRPr lang="en-US"/>
          </a:p>
        </p:txBody>
      </p:sp>
      <p:sp>
        <p:nvSpPr>
          <p:cNvPr id="6" name="Footer Placeholder 5">
            <a:extLst>
              <a:ext uri="{FF2B5EF4-FFF2-40B4-BE49-F238E27FC236}">
                <a16:creationId xmlns:a16="http://schemas.microsoft.com/office/drawing/2014/main" id="{2DA16CA3-3E13-EA46-ACBE-C96DBF45C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DE62A-B450-F641-83C9-163739D5EA89}"/>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43663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344D-1EA1-8949-9AB0-2F2D189C8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82467-CB93-5C48-8D8C-9A3375B9E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B0F6E-BCF1-F440-89BA-7A5327BAE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879BCE-FFD4-FC41-BCEA-7ED71021E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1E29B-A1A3-A24E-9652-F11D848B7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DAD29-2962-4941-B3A6-EE1E3F412289}"/>
              </a:ext>
            </a:extLst>
          </p:cNvPr>
          <p:cNvSpPr>
            <a:spLocks noGrp="1"/>
          </p:cNvSpPr>
          <p:nvPr>
            <p:ph type="dt" sz="half" idx="10"/>
          </p:nvPr>
        </p:nvSpPr>
        <p:spPr/>
        <p:txBody>
          <a:bodyPr/>
          <a:lstStyle/>
          <a:p>
            <a:fld id="{C62AB485-7EFA-4951-BE0B-C443B9C023F6}" type="datetime1">
              <a:rPr lang="en-US" smtClean="0"/>
              <a:t>4/26/2021</a:t>
            </a:fld>
            <a:endParaRPr lang="en-US"/>
          </a:p>
        </p:txBody>
      </p:sp>
      <p:sp>
        <p:nvSpPr>
          <p:cNvPr id="8" name="Footer Placeholder 7">
            <a:extLst>
              <a:ext uri="{FF2B5EF4-FFF2-40B4-BE49-F238E27FC236}">
                <a16:creationId xmlns:a16="http://schemas.microsoft.com/office/drawing/2014/main" id="{5F2C0C0E-C815-3842-A0AB-F12997D1A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11E487-9AFF-9A4B-A0C6-008050A006C0}"/>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22611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9C0F-AFCC-6943-9258-1B8791B05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38A3D-5932-D94A-91B3-C208D83D579C}"/>
              </a:ext>
            </a:extLst>
          </p:cNvPr>
          <p:cNvSpPr>
            <a:spLocks noGrp="1"/>
          </p:cNvSpPr>
          <p:nvPr>
            <p:ph type="dt" sz="half" idx="10"/>
          </p:nvPr>
        </p:nvSpPr>
        <p:spPr/>
        <p:txBody>
          <a:bodyPr/>
          <a:lstStyle/>
          <a:p>
            <a:fld id="{C3278BEA-D32E-477F-A8F4-30DFB56CB559}" type="datetime1">
              <a:rPr lang="en-US" smtClean="0"/>
              <a:t>4/26/2021</a:t>
            </a:fld>
            <a:endParaRPr lang="en-US"/>
          </a:p>
        </p:txBody>
      </p:sp>
      <p:sp>
        <p:nvSpPr>
          <p:cNvPr id="4" name="Footer Placeholder 3">
            <a:extLst>
              <a:ext uri="{FF2B5EF4-FFF2-40B4-BE49-F238E27FC236}">
                <a16:creationId xmlns:a16="http://schemas.microsoft.com/office/drawing/2014/main" id="{ACC059DF-2C41-E748-8144-889057D33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31BD89-6845-404F-841C-B4102F5A1C3B}"/>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36399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3E571-1CE7-EA4A-91BE-0758EE0C5EBE}"/>
              </a:ext>
            </a:extLst>
          </p:cNvPr>
          <p:cNvSpPr>
            <a:spLocks noGrp="1"/>
          </p:cNvSpPr>
          <p:nvPr>
            <p:ph type="dt" sz="half" idx="10"/>
          </p:nvPr>
        </p:nvSpPr>
        <p:spPr/>
        <p:txBody>
          <a:bodyPr/>
          <a:lstStyle/>
          <a:p>
            <a:fld id="{E25F69CB-9E45-48BF-A851-6A5F7A6815C9}" type="datetime1">
              <a:rPr lang="en-US" smtClean="0"/>
              <a:t>4/26/2021</a:t>
            </a:fld>
            <a:endParaRPr lang="en-US"/>
          </a:p>
        </p:txBody>
      </p:sp>
      <p:sp>
        <p:nvSpPr>
          <p:cNvPr id="3" name="Footer Placeholder 2">
            <a:extLst>
              <a:ext uri="{FF2B5EF4-FFF2-40B4-BE49-F238E27FC236}">
                <a16:creationId xmlns:a16="http://schemas.microsoft.com/office/drawing/2014/main" id="{4D88FEA7-F788-6F4D-AA14-04455CBD1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76D4DA-731E-0441-9B6F-ED5BFA433793}"/>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7827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27BE-3B2A-C74A-8120-8CD25F95F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F21E0-4024-3D4D-A3D2-335BC1327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1E7275-108E-A245-B495-9EECB01C9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28334-AE2A-E948-A92F-BBFE8F2610D6}"/>
              </a:ext>
            </a:extLst>
          </p:cNvPr>
          <p:cNvSpPr>
            <a:spLocks noGrp="1"/>
          </p:cNvSpPr>
          <p:nvPr>
            <p:ph type="dt" sz="half" idx="10"/>
          </p:nvPr>
        </p:nvSpPr>
        <p:spPr/>
        <p:txBody>
          <a:bodyPr/>
          <a:lstStyle/>
          <a:p>
            <a:fld id="{0694AF2D-64C6-4A09-86D5-0459C644D8BA}" type="datetime1">
              <a:rPr lang="en-US" smtClean="0"/>
              <a:t>4/26/2021</a:t>
            </a:fld>
            <a:endParaRPr lang="en-US"/>
          </a:p>
        </p:txBody>
      </p:sp>
      <p:sp>
        <p:nvSpPr>
          <p:cNvPr id="6" name="Footer Placeholder 5">
            <a:extLst>
              <a:ext uri="{FF2B5EF4-FFF2-40B4-BE49-F238E27FC236}">
                <a16:creationId xmlns:a16="http://schemas.microsoft.com/office/drawing/2014/main" id="{FFD20B04-36D6-584D-92C8-4149611AB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5E696-B9E7-5A41-A6FC-222B1EE2543E}"/>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300243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7192-CE28-F14F-917B-D4B9DDD06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8F87F1-952F-DB4A-8A16-871D97A4F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251212F-0368-A74D-8506-26A301FDC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8CFB7-FB62-F249-B9C4-21625A4976C4}"/>
              </a:ext>
            </a:extLst>
          </p:cNvPr>
          <p:cNvSpPr>
            <a:spLocks noGrp="1"/>
          </p:cNvSpPr>
          <p:nvPr>
            <p:ph type="dt" sz="half" idx="10"/>
          </p:nvPr>
        </p:nvSpPr>
        <p:spPr/>
        <p:txBody>
          <a:bodyPr/>
          <a:lstStyle/>
          <a:p>
            <a:fld id="{3269404E-7B05-4FA2-88B0-B81970D479D0}" type="datetime1">
              <a:rPr lang="en-US" smtClean="0"/>
              <a:t>4/26/2021</a:t>
            </a:fld>
            <a:endParaRPr lang="en-US"/>
          </a:p>
        </p:txBody>
      </p:sp>
      <p:sp>
        <p:nvSpPr>
          <p:cNvPr id="6" name="Footer Placeholder 5">
            <a:extLst>
              <a:ext uri="{FF2B5EF4-FFF2-40B4-BE49-F238E27FC236}">
                <a16:creationId xmlns:a16="http://schemas.microsoft.com/office/drawing/2014/main" id="{47F3D559-BCF5-7543-93B7-0CED0C5AA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9D004-019A-D54D-A3F8-67B134E43856}"/>
              </a:ext>
            </a:extLst>
          </p:cNvPr>
          <p:cNvSpPr>
            <a:spLocks noGrp="1"/>
          </p:cNvSpPr>
          <p:nvPr>
            <p:ph type="sldNum" sz="quarter" idx="12"/>
          </p:nvPr>
        </p:nvSpPr>
        <p:spPr/>
        <p:txBody>
          <a:bodyPr/>
          <a:lstStyle/>
          <a:p>
            <a:fld id="{F94C5651-F708-497B-A598-45F059B6BCA7}" type="slidenum">
              <a:rPr lang="en-US" smtClean="0"/>
              <a:t>‹#›</a:t>
            </a:fld>
            <a:endParaRPr lang="en-US"/>
          </a:p>
        </p:txBody>
      </p:sp>
    </p:spTree>
    <p:extLst>
      <p:ext uri="{BB962C8B-B14F-4D97-AF65-F5344CB8AC3E}">
        <p14:creationId xmlns:p14="http://schemas.microsoft.com/office/powerpoint/2010/main" val="299983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50545-33BE-494B-9818-B13F153E0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54D801-73A7-9546-AE6A-CBA4C86D4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886F6-58F1-5848-803D-03E17AAF2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E783-84CE-4823-88B6-B466E7D813FB}" type="datetime1">
              <a:rPr lang="en-US" smtClean="0"/>
              <a:t>4/26/2021</a:t>
            </a:fld>
            <a:endParaRPr lang="en-US"/>
          </a:p>
        </p:txBody>
      </p:sp>
      <p:sp>
        <p:nvSpPr>
          <p:cNvPr id="5" name="Footer Placeholder 4">
            <a:extLst>
              <a:ext uri="{FF2B5EF4-FFF2-40B4-BE49-F238E27FC236}">
                <a16:creationId xmlns:a16="http://schemas.microsoft.com/office/drawing/2014/main" id="{A9A4C7DC-554A-F54B-A9AA-8E44702DA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780949-1E13-A44F-82CB-F54C69C8C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C5651-F708-497B-A598-45F059B6BCA7}" type="slidenum">
              <a:rPr lang="en-US" smtClean="0"/>
              <a:t>‹#›</a:t>
            </a:fld>
            <a:endParaRPr lang="en-US"/>
          </a:p>
        </p:txBody>
      </p:sp>
    </p:spTree>
    <p:extLst>
      <p:ext uri="{BB962C8B-B14F-4D97-AF65-F5344CB8AC3E}">
        <p14:creationId xmlns:p14="http://schemas.microsoft.com/office/powerpoint/2010/main" val="161088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p@measurementinpractic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kmuff@ksde.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29000" b="-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E7AE-C116-47BD-A311-17F7C29C41E5}"/>
              </a:ext>
            </a:extLst>
          </p:cNvPr>
          <p:cNvSpPr>
            <a:spLocks noGrp="1"/>
          </p:cNvSpPr>
          <p:nvPr>
            <p:ph type="ctrTitle"/>
          </p:nvPr>
        </p:nvSpPr>
        <p:spPr>
          <a:xfrm>
            <a:off x="1614311" y="2104496"/>
            <a:ext cx="9144000" cy="1824037"/>
          </a:xfrm>
        </p:spPr>
        <p:txBody>
          <a:bodyPr/>
          <a:lstStyle/>
          <a:p>
            <a:r>
              <a:rPr lang="en-US" b="1" dirty="0" err="1">
                <a:solidFill>
                  <a:schemeClr val="bg2">
                    <a:lumMod val="10000"/>
                  </a:schemeClr>
                </a:solidFill>
              </a:rPr>
              <a:t>LiNK</a:t>
            </a:r>
            <a:r>
              <a:rPr lang="en-US" b="1" dirty="0">
                <a:solidFill>
                  <a:schemeClr val="bg2">
                    <a:lumMod val="10000"/>
                  </a:schemeClr>
                </a:solidFill>
              </a:rPr>
              <a:t> Assessment Literacy: Balanced Assessment System</a:t>
            </a:r>
          </a:p>
        </p:txBody>
      </p:sp>
      <p:sp>
        <p:nvSpPr>
          <p:cNvPr id="3" name="Subtitle 2">
            <a:extLst>
              <a:ext uri="{FF2B5EF4-FFF2-40B4-BE49-F238E27FC236}">
                <a16:creationId xmlns:a16="http://schemas.microsoft.com/office/drawing/2014/main" id="{E64BA333-8178-4D49-AAC3-D4552D0925D0}"/>
              </a:ext>
            </a:extLst>
          </p:cNvPr>
          <p:cNvSpPr>
            <a:spLocks noGrp="1"/>
          </p:cNvSpPr>
          <p:nvPr>
            <p:ph type="subTitle" idx="1"/>
          </p:nvPr>
        </p:nvSpPr>
        <p:spPr>
          <a:xfrm>
            <a:off x="1614311" y="5202238"/>
            <a:ext cx="9144000" cy="1655762"/>
          </a:xfrm>
        </p:spPr>
        <p:txBody>
          <a:bodyPr/>
          <a:lstStyle/>
          <a:p>
            <a:r>
              <a:rPr lang="en-US" dirty="0"/>
              <a:t>Marianne Perie</a:t>
            </a:r>
          </a:p>
          <a:p>
            <a:r>
              <a:rPr lang="en-US" dirty="0"/>
              <a:t>Measurement in Practice, LLC</a:t>
            </a:r>
          </a:p>
        </p:txBody>
      </p:sp>
    </p:spTree>
    <p:extLst>
      <p:ext uri="{BB962C8B-B14F-4D97-AF65-F5344CB8AC3E}">
        <p14:creationId xmlns:p14="http://schemas.microsoft.com/office/powerpoint/2010/main" val="50124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1CAB-49F3-4569-9E1C-9F387704A7E2}"/>
              </a:ext>
            </a:extLst>
          </p:cNvPr>
          <p:cNvSpPr>
            <a:spLocks noGrp="1"/>
          </p:cNvSpPr>
          <p:nvPr>
            <p:ph type="title"/>
          </p:nvPr>
        </p:nvSpPr>
        <p:spPr/>
        <p:txBody>
          <a:bodyPr/>
          <a:lstStyle/>
          <a:p>
            <a:r>
              <a:rPr lang="en-US" dirty="0"/>
              <a:t>Exercise #2</a:t>
            </a:r>
          </a:p>
        </p:txBody>
      </p:sp>
      <p:sp>
        <p:nvSpPr>
          <p:cNvPr id="3" name="Content Placeholder 2">
            <a:extLst>
              <a:ext uri="{FF2B5EF4-FFF2-40B4-BE49-F238E27FC236}">
                <a16:creationId xmlns:a16="http://schemas.microsoft.com/office/drawing/2014/main" id="{CD2988D7-C0B2-497D-ABA1-A260C64D8B10}"/>
              </a:ext>
            </a:extLst>
          </p:cNvPr>
          <p:cNvSpPr>
            <a:spLocks noGrp="1"/>
          </p:cNvSpPr>
          <p:nvPr>
            <p:ph idx="1"/>
          </p:nvPr>
        </p:nvSpPr>
        <p:spPr/>
        <p:txBody>
          <a:bodyPr/>
          <a:lstStyle/>
          <a:p>
            <a:r>
              <a:rPr lang="en-US" dirty="0"/>
              <a:t>What are the reasons you want to use an assessment?</a:t>
            </a:r>
          </a:p>
          <a:p>
            <a:r>
              <a:rPr lang="en-US" dirty="0"/>
              <a:t>Can you pick the 2-3 most important reasons?</a:t>
            </a:r>
          </a:p>
          <a:p>
            <a:r>
              <a:rPr lang="en-US" dirty="0"/>
              <a:t>Do you think those are best answered by</a:t>
            </a:r>
          </a:p>
          <a:p>
            <a:pPr lvl="1"/>
            <a:r>
              <a:rPr lang="en-US" dirty="0"/>
              <a:t>Summative assessment (KAP, DLM, or KELPA)</a:t>
            </a:r>
          </a:p>
          <a:p>
            <a:pPr lvl="1"/>
            <a:r>
              <a:rPr lang="en-US" dirty="0"/>
              <a:t>A state-specific interim directly tied to standards and summative (KAP interim)</a:t>
            </a:r>
          </a:p>
          <a:p>
            <a:pPr lvl="1"/>
            <a:r>
              <a:rPr lang="en-US" dirty="0"/>
              <a:t>A nationally-normed interim (MAP, </a:t>
            </a:r>
            <a:r>
              <a:rPr lang="en-US" dirty="0" err="1"/>
              <a:t>iLearn</a:t>
            </a:r>
            <a:r>
              <a:rPr lang="en-US" dirty="0"/>
              <a:t>, Star, FAST)</a:t>
            </a:r>
          </a:p>
          <a:p>
            <a:pPr lvl="1"/>
            <a:r>
              <a:rPr lang="en-US" dirty="0"/>
              <a:t>A teacher-created test</a:t>
            </a:r>
          </a:p>
          <a:p>
            <a:pPr lvl="1"/>
            <a:r>
              <a:rPr lang="en-US" dirty="0"/>
              <a:t>A quick formative assessment</a:t>
            </a:r>
          </a:p>
        </p:txBody>
      </p:sp>
      <p:sp>
        <p:nvSpPr>
          <p:cNvPr id="4" name="Slide Number Placeholder 3">
            <a:extLst>
              <a:ext uri="{FF2B5EF4-FFF2-40B4-BE49-F238E27FC236}">
                <a16:creationId xmlns:a16="http://schemas.microsoft.com/office/drawing/2014/main" id="{A0C959D3-AD04-4A76-B1C1-C94CB8F7F6FD}"/>
              </a:ext>
            </a:extLst>
          </p:cNvPr>
          <p:cNvSpPr>
            <a:spLocks noGrp="1"/>
          </p:cNvSpPr>
          <p:nvPr>
            <p:ph type="sldNum" sz="quarter" idx="12"/>
          </p:nvPr>
        </p:nvSpPr>
        <p:spPr/>
        <p:txBody>
          <a:bodyPr/>
          <a:lstStyle/>
          <a:p>
            <a:fld id="{F94C5651-F708-497B-A598-45F059B6BCA7}" type="slidenum">
              <a:rPr lang="en-US" smtClean="0"/>
              <a:t>10</a:t>
            </a:fld>
            <a:endParaRPr lang="en-US"/>
          </a:p>
        </p:txBody>
      </p:sp>
    </p:spTree>
    <p:extLst>
      <p:ext uri="{BB962C8B-B14F-4D97-AF65-F5344CB8AC3E}">
        <p14:creationId xmlns:p14="http://schemas.microsoft.com/office/powerpoint/2010/main" val="426118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EDAF-312F-437D-AF79-BC3113351E65}"/>
              </a:ext>
            </a:extLst>
          </p:cNvPr>
          <p:cNvSpPr>
            <a:spLocks noGrp="1"/>
          </p:cNvSpPr>
          <p:nvPr>
            <p:ph type="title"/>
          </p:nvPr>
        </p:nvSpPr>
        <p:spPr>
          <a:xfrm>
            <a:off x="838200" y="365125"/>
            <a:ext cx="10515600" cy="1325563"/>
          </a:xfrm>
        </p:spPr>
        <p:txBody>
          <a:bodyPr anchor="ctr">
            <a:normAutofit/>
          </a:bodyPr>
          <a:lstStyle/>
          <a:p>
            <a:r>
              <a:rPr lang="en-US" dirty="0"/>
              <a:t>Remember: Match your question to the type of assessment</a:t>
            </a:r>
          </a:p>
        </p:txBody>
      </p:sp>
      <p:sp>
        <p:nvSpPr>
          <p:cNvPr id="4" name="Slide Number Placeholder 3">
            <a:extLst>
              <a:ext uri="{FF2B5EF4-FFF2-40B4-BE49-F238E27FC236}">
                <a16:creationId xmlns:a16="http://schemas.microsoft.com/office/drawing/2014/main" id="{FDB69057-0D1C-49F5-9E1B-EB8510899D44}"/>
              </a:ext>
            </a:extLst>
          </p:cNvPr>
          <p:cNvSpPr>
            <a:spLocks noGrp="1"/>
          </p:cNvSpPr>
          <p:nvPr>
            <p:ph type="sldNum" sz="quarter" idx="12"/>
          </p:nvPr>
        </p:nvSpPr>
        <p:spPr>
          <a:xfrm>
            <a:off x="8750085" y="6492875"/>
            <a:ext cx="2743200" cy="365125"/>
          </a:xfrm>
        </p:spPr>
        <p:txBody>
          <a:bodyPr anchor="ctr">
            <a:normAutofit/>
          </a:bodyPr>
          <a:lstStyle/>
          <a:p>
            <a:pPr>
              <a:spcAft>
                <a:spcPts val="600"/>
              </a:spcAft>
            </a:pPr>
            <a:fld id="{F94C5651-F708-497B-A598-45F059B6BCA7}" type="slidenum">
              <a:rPr lang="en-US" smtClean="0"/>
              <a:pPr>
                <a:spcAft>
                  <a:spcPts val="600"/>
                </a:spcAft>
              </a:pPr>
              <a:t>11</a:t>
            </a:fld>
            <a:endParaRPr lang="en-US"/>
          </a:p>
        </p:txBody>
      </p:sp>
      <p:graphicFrame>
        <p:nvGraphicFramePr>
          <p:cNvPr id="11" name="Content Placeholder 2">
            <a:extLst>
              <a:ext uri="{FF2B5EF4-FFF2-40B4-BE49-F238E27FC236}">
                <a16:creationId xmlns:a16="http://schemas.microsoft.com/office/drawing/2014/main" id="{F1427088-6FE7-41BA-93DE-F7F0875275ED}"/>
              </a:ext>
            </a:extLst>
          </p:cNvPr>
          <p:cNvGraphicFramePr>
            <a:graphicFrameLocks noGrp="1"/>
          </p:cNvGraphicFramePr>
          <p:nvPr>
            <p:ph idx="1"/>
            <p:extLst>
              <p:ext uri="{D42A27DB-BD31-4B8C-83A1-F6EECF244321}">
                <p14:modId xmlns:p14="http://schemas.microsoft.com/office/powerpoint/2010/main" val="680093990"/>
              </p:ext>
            </p:extLst>
          </p:nvPr>
        </p:nvGraphicFramePr>
        <p:xfrm>
          <a:off x="838200" y="170070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39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4F79-79AF-4AAF-A6C4-F23C4A299942}"/>
              </a:ext>
            </a:extLst>
          </p:cNvPr>
          <p:cNvSpPr>
            <a:spLocks noGrp="1"/>
          </p:cNvSpPr>
          <p:nvPr>
            <p:ph type="title"/>
          </p:nvPr>
        </p:nvSpPr>
        <p:spPr/>
        <p:txBody>
          <a:bodyPr/>
          <a:lstStyle/>
          <a:p>
            <a:r>
              <a:rPr lang="en-US" dirty="0"/>
              <a:t>Selecting the Best Interim Assessment</a:t>
            </a:r>
          </a:p>
        </p:txBody>
      </p:sp>
      <p:sp>
        <p:nvSpPr>
          <p:cNvPr id="3" name="Content Placeholder 2">
            <a:extLst>
              <a:ext uri="{FF2B5EF4-FFF2-40B4-BE49-F238E27FC236}">
                <a16:creationId xmlns:a16="http://schemas.microsoft.com/office/drawing/2014/main" id="{267A9980-CD06-4E4E-A452-5F0A3E774259}"/>
              </a:ext>
            </a:extLst>
          </p:cNvPr>
          <p:cNvSpPr>
            <a:spLocks noGrp="1"/>
          </p:cNvSpPr>
          <p:nvPr>
            <p:ph idx="1"/>
          </p:nvPr>
        </p:nvSpPr>
        <p:spPr/>
        <p:txBody>
          <a:bodyPr/>
          <a:lstStyle/>
          <a:p>
            <a:r>
              <a:rPr lang="en-US" dirty="0"/>
              <a:t>The first step is to determine why you want to give an interim assessment.</a:t>
            </a:r>
          </a:p>
          <a:p>
            <a:pPr lvl="1"/>
            <a:r>
              <a:rPr lang="en-US" dirty="0"/>
              <a:t>If you want to judge performance on the state content standards, you need to be sure the test is aligned to the state content standards.</a:t>
            </a:r>
          </a:p>
          <a:p>
            <a:pPr lvl="1"/>
            <a:r>
              <a:rPr lang="en-US" dirty="0"/>
              <a:t>If you want to see how your students match up to others, you want a test that is “normed.”</a:t>
            </a:r>
          </a:p>
          <a:p>
            <a:pPr lvl="1"/>
            <a:r>
              <a:rPr lang="en-US" dirty="0"/>
              <a:t>If you want to monitor the progress your student makes throughout the year, you want to give a test that tracks growth.</a:t>
            </a:r>
          </a:p>
          <a:p>
            <a:r>
              <a:rPr lang="en-US" dirty="0"/>
              <a:t>Second is to consider other features</a:t>
            </a:r>
          </a:p>
          <a:p>
            <a:pPr lvl="1"/>
            <a:r>
              <a:rPr lang="en-US" dirty="0"/>
              <a:t>Does it provide the needed accommodations for all my students?</a:t>
            </a:r>
          </a:p>
          <a:p>
            <a:pPr lvl="1"/>
            <a:r>
              <a:rPr lang="en-US" dirty="0"/>
              <a:t>How easy is it to use?</a:t>
            </a:r>
          </a:p>
        </p:txBody>
      </p:sp>
      <p:sp>
        <p:nvSpPr>
          <p:cNvPr id="4" name="Slide Number Placeholder 3">
            <a:extLst>
              <a:ext uri="{FF2B5EF4-FFF2-40B4-BE49-F238E27FC236}">
                <a16:creationId xmlns:a16="http://schemas.microsoft.com/office/drawing/2014/main" id="{BB8822D7-DACF-476A-81AD-42512150B616}"/>
              </a:ext>
            </a:extLst>
          </p:cNvPr>
          <p:cNvSpPr>
            <a:spLocks noGrp="1"/>
          </p:cNvSpPr>
          <p:nvPr>
            <p:ph type="sldNum" sz="quarter" idx="12"/>
          </p:nvPr>
        </p:nvSpPr>
        <p:spPr/>
        <p:txBody>
          <a:bodyPr/>
          <a:lstStyle/>
          <a:p>
            <a:fld id="{F94C5651-F708-497B-A598-45F059B6BCA7}" type="slidenum">
              <a:rPr lang="en-US" smtClean="0"/>
              <a:t>12</a:t>
            </a:fld>
            <a:endParaRPr lang="en-US"/>
          </a:p>
        </p:txBody>
      </p:sp>
    </p:spTree>
    <p:extLst>
      <p:ext uri="{BB962C8B-B14F-4D97-AF65-F5344CB8AC3E}">
        <p14:creationId xmlns:p14="http://schemas.microsoft.com/office/powerpoint/2010/main" val="204336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5823-176A-4833-91A8-2A2312298F63}"/>
              </a:ext>
            </a:extLst>
          </p:cNvPr>
          <p:cNvSpPr>
            <a:spLocks noGrp="1"/>
          </p:cNvSpPr>
          <p:nvPr>
            <p:ph type="title"/>
          </p:nvPr>
        </p:nvSpPr>
        <p:spPr/>
        <p:txBody>
          <a:bodyPr/>
          <a:lstStyle/>
          <a:p>
            <a:r>
              <a:rPr lang="en-US" dirty="0"/>
              <a:t>Selecting types of Formative Assessment</a:t>
            </a:r>
          </a:p>
        </p:txBody>
      </p:sp>
      <p:sp>
        <p:nvSpPr>
          <p:cNvPr id="3" name="Content Placeholder 2">
            <a:extLst>
              <a:ext uri="{FF2B5EF4-FFF2-40B4-BE49-F238E27FC236}">
                <a16:creationId xmlns:a16="http://schemas.microsoft.com/office/drawing/2014/main" id="{EA85E56C-D04E-4A19-BF21-8C720A7E591F}"/>
              </a:ext>
            </a:extLst>
          </p:cNvPr>
          <p:cNvSpPr>
            <a:spLocks noGrp="1"/>
          </p:cNvSpPr>
          <p:nvPr>
            <p:ph idx="1"/>
          </p:nvPr>
        </p:nvSpPr>
        <p:spPr/>
        <p:txBody>
          <a:bodyPr/>
          <a:lstStyle/>
          <a:p>
            <a:r>
              <a:rPr lang="en-US" dirty="0"/>
              <a:t>Some teachers have noted that formative assessment is simply part of good teaching.</a:t>
            </a:r>
          </a:p>
          <a:p>
            <a:r>
              <a:rPr lang="en-US" dirty="0"/>
              <a:t>There are many types of quick check-ins you can use to see how well a student is understanding material.</a:t>
            </a:r>
          </a:p>
          <a:p>
            <a:pPr lvl="1"/>
            <a:r>
              <a:rPr lang="en-US" dirty="0"/>
              <a:t>If you’re interested in seeing what your class took from your instruction that day, an exit interview question may be most appropriate</a:t>
            </a:r>
          </a:p>
          <a:p>
            <a:pPr lvl="1"/>
            <a:r>
              <a:rPr lang="en-US" dirty="0"/>
              <a:t>If you want to gauge understanding of a concept as you’re teaching it, whiteboards, red-yellow-green markers will be helpful.</a:t>
            </a:r>
          </a:p>
          <a:p>
            <a:pPr lvl="1"/>
            <a:r>
              <a:rPr lang="en-US" dirty="0"/>
              <a:t>If you’re focused on a single student or small group of students and trying to figure out what concepts they are not understanding, asking “what is wrong with this approach” questions or “pick the best explanation” may help.</a:t>
            </a:r>
          </a:p>
        </p:txBody>
      </p:sp>
      <p:sp>
        <p:nvSpPr>
          <p:cNvPr id="4" name="Slide Number Placeholder 3">
            <a:extLst>
              <a:ext uri="{FF2B5EF4-FFF2-40B4-BE49-F238E27FC236}">
                <a16:creationId xmlns:a16="http://schemas.microsoft.com/office/drawing/2014/main" id="{1AECF060-3250-4BE9-B3CE-E455D08CBE99}"/>
              </a:ext>
            </a:extLst>
          </p:cNvPr>
          <p:cNvSpPr>
            <a:spLocks noGrp="1"/>
          </p:cNvSpPr>
          <p:nvPr>
            <p:ph type="sldNum" sz="quarter" idx="12"/>
          </p:nvPr>
        </p:nvSpPr>
        <p:spPr/>
        <p:txBody>
          <a:bodyPr/>
          <a:lstStyle/>
          <a:p>
            <a:fld id="{F94C5651-F708-497B-A598-45F059B6BCA7}" type="slidenum">
              <a:rPr lang="en-US" smtClean="0"/>
              <a:t>13</a:t>
            </a:fld>
            <a:endParaRPr lang="en-US"/>
          </a:p>
        </p:txBody>
      </p:sp>
    </p:spTree>
    <p:extLst>
      <p:ext uri="{BB962C8B-B14F-4D97-AF65-F5344CB8AC3E}">
        <p14:creationId xmlns:p14="http://schemas.microsoft.com/office/powerpoint/2010/main" val="272596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E1EF-C342-4355-A460-2D4EDFEBFCAC}"/>
              </a:ext>
            </a:extLst>
          </p:cNvPr>
          <p:cNvSpPr>
            <a:spLocks noGrp="1"/>
          </p:cNvSpPr>
          <p:nvPr>
            <p:ph type="title"/>
          </p:nvPr>
        </p:nvSpPr>
        <p:spPr/>
        <p:txBody>
          <a:bodyPr/>
          <a:lstStyle/>
          <a:p>
            <a:r>
              <a:rPr lang="en-US" dirty="0"/>
              <a:t>Knowing when to use Interim vs Formative</a:t>
            </a:r>
          </a:p>
        </p:txBody>
      </p:sp>
      <p:sp>
        <p:nvSpPr>
          <p:cNvPr id="3" name="Content Placeholder 2">
            <a:extLst>
              <a:ext uri="{FF2B5EF4-FFF2-40B4-BE49-F238E27FC236}">
                <a16:creationId xmlns:a16="http://schemas.microsoft.com/office/drawing/2014/main" id="{B8B20F9D-F64A-4653-A933-D31A2A18F8C0}"/>
              </a:ext>
            </a:extLst>
          </p:cNvPr>
          <p:cNvSpPr>
            <a:spLocks noGrp="1"/>
          </p:cNvSpPr>
          <p:nvPr>
            <p:ph idx="1"/>
          </p:nvPr>
        </p:nvSpPr>
        <p:spPr/>
        <p:txBody>
          <a:bodyPr/>
          <a:lstStyle/>
          <a:p>
            <a:r>
              <a:rPr lang="en-US" dirty="0"/>
              <a:t>Interim can identify standards that are mastered or problematic for an individual student and give you an overview of your classroom as a whole.</a:t>
            </a:r>
          </a:p>
          <a:p>
            <a:r>
              <a:rPr lang="en-US" dirty="0"/>
              <a:t>To really probe a misunderstanding or the depth of understanding, you need to use formative tools.</a:t>
            </a:r>
          </a:p>
        </p:txBody>
      </p:sp>
      <p:sp>
        <p:nvSpPr>
          <p:cNvPr id="4" name="Slide Number Placeholder 3">
            <a:extLst>
              <a:ext uri="{FF2B5EF4-FFF2-40B4-BE49-F238E27FC236}">
                <a16:creationId xmlns:a16="http://schemas.microsoft.com/office/drawing/2014/main" id="{F56A55AA-D77B-4311-B019-13EFB7F5661E}"/>
              </a:ext>
            </a:extLst>
          </p:cNvPr>
          <p:cNvSpPr>
            <a:spLocks noGrp="1"/>
          </p:cNvSpPr>
          <p:nvPr>
            <p:ph type="sldNum" sz="quarter" idx="12"/>
          </p:nvPr>
        </p:nvSpPr>
        <p:spPr/>
        <p:txBody>
          <a:bodyPr/>
          <a:lstStyle/>
          <a:p>
            <a:fld id="{F94C5651-F708-497B-A598-45F059B6BCA7}" type="slidenum">
              <a:rPr lang="en-US" smtClean="0"/>
              <a:t>14</a:t>
            </a:fld>
            <a:endParaRPr lang="en-US"/>
          </a:p>
        </p:txBody>
      </p:sp>
    </p:spTree>
    <p:extLst>
      <p:ext uri="{BB962C8B-B14F-4D97-AF65-F5344CB8AC3E}">
        <p14:creationId xmlns:p14="http://schemas.microsoft.com/office/powerpoint/2010/main" val="343709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ED35-9089-4D16-8C0A-BDD28C6B16C7}"/>
              </a:ext>
            </a:extLst>
          </p:cNvPr>
          <p:cNvSpPr>
            <a:spLocks noGrp="1"/>
          </p:cNvSpPr>
          <p:nvPr>
            <p:ph type="title"/>
          </p:nvPr>
        </p:nvSpPr>
        <p:spPr/>
        <p:txBody>
          <a:bodyPr/>
          <a:lstStyle/>
          <a:p>
            <a:r>
              <a:rPr lang="en-US" dirty="0"/>
              <a:t>Exercise #3</a:t>
            </a:r>
          </a:p>
        </p:txBody>
      </p:sp>
      <p:sp>
        <p:nvSpPr>
          <p:cNvPr id="3" name="Content Placeholder 2">
            <a:extLst>
              <a:ext uri="{FF2B5EF4-FFF2-40B4-BE49-F238E27FC236}">
                <a16:creationId xmlns:a16="http://schemas.microsoft.com/office/drawing/2014/main" id="{E0C5A943-A5FE-4FD1-8D84-A691010A9DC4}"/>
              </a:ext>
            </a:extLst>
          </p:cNvPr>
          <p:cNvSpPr>
            <a:spLocks noGrp="1"/>
          </p:cNvSpPr>
          <p:nvPr>
            <p:ph idx="1"/>
          </p:nvPr>
        </p:nvSpPr>
        <p:spPr/>
        <p:txBody>
          <a:bodyPr/>
          <a:lstStyle/>
          <a:p>
            <a:r>
              <a:rPr lang="en-US" dirty="0"/>
              <a:t>When have you used formative assessments?</a:t>
            </a:r>
          </a:p>
          <a:p>
            <a:r>
              <a:rPr lang="en-US" dirty="0"/>
              <a:t>What types of formative assessment have you tried?</a:t>
            </a:r>
          </a:p>
          <a:p>
            <a:r>
              <a:rPr lang="en-US" dirty="0"/>
              <a:t>What types are you excited to try?</a:t>
            </a:r>
          </a:p>
        </p:txBody>
      </p:sp>
      <p:sp>
        <p:nvSpPr>
          <p:cNvPr id="4" name="Slide Number Placeholder 3">
            <a:extLst>
              <a:ext uri="{FF2B5EF4-FFF2-40B4-BE49-F238E27FC236}">
                <a16:creationId xmlns:a16="http://schemas.microsoft.com/office/drawing/2014/main" id="{4FA2C79B-4932-4C55-9681-B707C3909421}"/>
              </a:ext>
            </a:extLst>
          </p:cNvPr>
          <p:cNvSpPr>
            <a:spLocks noGrp="1"/>
          </p:cNvSpPr>
          <p:nvPr>
            <p:ph type="sldNum" sz="quarter" idx="12"/>
          </p:nvPr>
        </p:nvSpPr>
        <p:spPr/>
        <p:txBody>
          <a:bodyPr/>
          <a:lstStyle/>
          <a:p>
            <a:fld id="{F94C5651-F708-497B-A598-45F059B6BCA7}" type="slidenum">
              <a:rPr lang="en-US" smtClean="0"/>
              <a:t>15</a:t>
            </a:fld>
            <a:endParaRPr lang="en-US"/>
          </a:p>
        </p:txBody>
      </p:sp>
    </p:spTree>
    <p:extLst>
      <p:ext uri="{BB962C8B-B14F-4D97-AF65-F5344CB8AC3E}">
        <p14:creationId xmlns:p14="http://schemas.microsoft.com/office/powerpoint/2010/main" val="411959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6882-C50B-466D-93AF-D9825D7184BC}"/>
              </a:ext>
            </a:extLst>
          </p:cNvPr>
          <p:cNvSpPr>
            <a:spLocks noGrp="1"/>
          </p:cNvSpPr>
          <p:nvPr>
            <p:ph type="title"/>
          </p:nvPr>
        </p:nvSpPr>
        <p:spPr/>
        <p:txBody>
          <a:bodyPr/>
          <a:lstStyle/>
          <a:p>
            <a:r>
              <a:rPr lang="en-US" dirty="0"/>
              <a:t>Interpreting results</a:t>
            </a:r>
          </a:p>
        </p:txBody>
      </p:sp>
      <p:sp>
        <p:nvSpPr>
          <p:cNvPr id="3" name="Content Placeholder 2">
            <a:extLst>
              <a:ext uri="{FF2B5EF4-FFF2-40B4-BE49-F238E27FC236}">
                <a16:creationId xmlns:a16="http://schemas.microsoft.com/office/drawing/2014/main" id="{FA6D95D2-10D3-41E4-8DFE-7B673C3A41BA}"/>
              </a:ext>
            </a:extLst>
          </p:cNvPr>
          <p:cNvSpPr>
            <a:spLocks noGrp="1"/>
          </p:cNvSpPr>
          <p:nvPr>
            <p:ph idx="1"/>
          </p:nvPr>
        </p:nvSpPr>
        <p:spPr/>
        <p:txBody>
          <a:bodyPr/>
          <a:lstStyle/>
          <a:p>
            <a:r>
              <a:rPr lang="en-US" dirty="0"/>
              <a:t>In a balanced assessment system, the common thread should be the content standards. </a:t>
            </a:r>
          </a:p>
          <a:p>
            <a:pPr lvl="1"/>
            <a:r>
              <a:rPr lang="en-US" dirty="0"/>
              <a:t>Summative only gives information relative to a category made up of multiple content standards. E.g., Reading Literary Texts</a:t>
            </a:r>
          </a:p>
          <a:p>
            <a:pPr lvl="1"/>
            <a:r>
              <a:rPr lang="en-US" dirty="0"/>
              <a:t>Interim could give you information about a group of standards or about individual items linked to standards.</a:t>
            </a:r>
          </a:p>
          <a:p>
            <a:pPr lvl="2"/>
            <a:r>
              <a:rPr lang="en-US" dirty="0"/>
              <a:t>The group may be the same as the summative or a smaller grain size</a:t>
            </a:r>
          </a:p>
          <a:p>
            <a:pPr lvl="2"/>
            <a:r>
              <a:rPr lang="en-US" dirty="0"/>
              <a:t>The individual item report will show which items they missed, and which distractor they chose</a:t>
            </a:r>
          </a:p>
          <a:p>
            <a:pPr lvl="1"/>
            <a:r>
              <a:rPr lang="en-US" dirty="0"/>
              <a:t>Formative is the smallest grain size and gives you more insight into student thinking, depth of understanding, lack of understanding, or misunderstanding.</a:t>
            </a:r>
          </a:p>
        </p:txBody>
      </p:sp>
      <p:sp>
        <p:nvSpPr>
          <p:cNvPr id="4" name="Slide Number Placeholder 3">
            <a:extLst>
              <a:ext uri="{FF2B5EF4-FFF2-40B4-BE49-F238E27FC236}">
                <a16:creationId xmlns:a16="http://schemas.microsoft.com/office/drawing/2014/main" id="{13070377-C83C-467E-B18F-637E36486A48}"/>
              </a:ext>
            </a:extLst>
          </p:cNvPr>
          <p:cNvSpPr>
            <a:spLocks noGrp="1"/>
          </p:cNvSpPr>
          <p:nvPr>
            <p:ph type="sldNum" sz="quarter" idx="12"/>
          </p:nvPr>
        </p:nvSpPr>
        <p:spPr/>
        <p:txBody>
          <a:bodyPr/>
          <a:lstStyle/>
          <a:p>
            <a:fld id="{F94C5651-F708-497B-A598-45F059B6BCA7}" type="slidenum">
              <a:rPr lang="en-US" smtClean="0"/>
              <a:t>16</a:t>
            </a:fld>
            <a:endParaRPr lang="en-US"/>
          </a:p>
        </p:txBody>
      </p:sp>
    </p:spTree>
    <p:extLst>
      <p:ext uri="{BB962C8B-B14F-4D97-AF65-F5344CB8AC3E}">
        <p14:creationId xmlns:p14="http://schemas.microsoft.com/office/powerpoint/2010/main" val="425462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E1F3-A3A3-42EC-9C26-C79330655A06}"/>
              </a:ext>
            </a:extLst>
          </p:cNvPr>
          <p:cNvSpPr>
            <a:spLocks noGrp="1"/>
          </p:cNvSpPr>
          <p:nvPr>
            <p:ph type="title"/>
          </p:nvPr>
        </p:nvSpPr>
        <p:spPr/>
        <p:txBody>
          <a:bodyPr>
            <a:normAutofit/>
          </a:bodyPr>
          <a:lstStyle/>
          <a:p>
            <a:r>
              <a:rPr lang="en-US" sz="3600" dirty="0"/>
              <a:t>Example</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9DA56D50-35F1-4B4C-8EEB-2523281CAE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5816" y="1596325"/>
            <a:ext cx="7251712" cy="4122549"/>
          </a:xfrm>
        </p:spPr>
      </p:pic>
      <p:sp>
        <p:nvSpPr>
          <p:cNvPr id="5" name="Text Placeholder 4">
            <a:extLst>
              <a:ext uri="{FF2B5EF4-FFF2-40B4-BE49-F238E27FC236}">
                <a16:creationId xmlns:a16="http://schemas.microsoft.com/office/drawing/2014/main" id="{B616BC06-1A2B-44F1-99CA-02A02D5DC7B4}"/>
              </a:ext>
            </a:extLst>
          </p:cNvPr>
          <p:cNvSpPr>
            <a:spLocks noGrp="1"/>
          </p:cNvSpPr>
          <p:nvPr>
            <p:ph type="body" sz="half" idx="2"/>
          </p:nvPr>
        </p:nvSpPr>
        <p:spPr/>
        <p:txBody>
          <a:bodyPr/>
          <a:lstStyle/>
          <a:p>
            <a:r>
              <a:rPr lang="en-US" sz="2000" dirty="0"/>
              <a:t>Given this summative KAP report for your student, you would infer that the student is struggling with informational text.</a:t>
            </a:r>
          </a:p>
          <a:p>
            <a:endParaRPr lang="en-US" sz="2000" dirty="0"/>
          </a:p>
          <a:p>
            <a:r>
              <a:rPr lang="en-US" sz="2000" dirty="0"/>
              <a:t>However, this is not enough information to tell you what to do next. It is a starting point.</a:t>
            </a:r>
          </a:p>
          <a:p>
            <a:endParaRPr lang="en-US" dirty="0"/>
          </a:p>
          <a:p>
            <a:endParaRPr lang="en-US" dirty="0"/>
          </a:p>
        </p:txBody>
      </p:sp>
      <p:sp>
        <p:nvSpPr>
          <p:cNvPr id="4" name="Slide Number Placeholder 3">
            <a:extLst>
              <a:ext uri="{FF2B5EF4-FFF2-40B4-BE49-F238E27FC236}">
                <a16:creationId xmlns:a16="http://schemas.microsoft.com/office/drawing/2014/main" id="{8E340789-5DB1-4412-B048-420025DFE846}"/>
              </a:ext>
            </a:extLst>
          </p:cNvPr>
          <p:cNvSpPr>
            <a:spLocks noGrp="1"/>
          </p:cNvSpPr>
          <p:nvPr>
            <p:ph type="sldNum" sz="quarter" idx="12"/>
          </p:nvPr>
        </p:nvSpPr>
        <p:spPr/>
        <p:txBody>
          <a:bodyPr/>
          <a:lstStyle/>
          <a:p>
            <a:fld id="{F94C5651-F708-497B-A598-45F059B6BCA7}" type="slidenum">
              <a:rPr lang="en-US" smtClean="0"/>
              <a:t>17</a:t>
            </a:fld>
            <a:endParaRPr lang="en-US"/>
          </a:p>
        </p:txBody>
      </p:sp>
    </p:spTree>
    <p:extLst>
      <p:ext uri="{BB962C8B-B14F-4D97-AF65-F5344CB8AC3E}">
        <p14:creationId xmlns:p14="http://schemas.microsoft.com/office/powerpoint/2010/main" val="23058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F44C-BF2F-490B-863C-40BAF7F47AA7}"/>
              </a:ext>
            </a:extLst>
          </p:cNvPr>
          <p:cNvSpPr>
            <a:spLocks noGrp="1"/>
          </p:cNvSpPr>
          <p:nvPr>
            <p:ph type="title"/>
          </p:nvPr>
        </p:nvSpPr>
        <p:spPr/>
        <p:txBody>
          <a:bodyPr>
            <a:normAutofit/>
          </a:bodyPr>
          <a:lstStyle/>
          <a:p>
            <a:r>
              <a:rPr lang="en-US" sz="3600" dirty="0"/>
              <a:t>Example (continued)</a:t>
            </a:r>
          </a:p>
        </p:txBody>
      </p:sp>
      <p:pic>
        <p:nvPicPr>
          <p:cNvPr id="7" name="Content Placeholder 6" descr="A picture containing timeline&#10;&#10;Description automatically generated">
            <a:extLst>
              <a:ext uri="{FF2B5EF4-FFF2-40B4-BE49-F238E27FC236}">
                <a16:creationId xmlns:a16="http://schemas.microsoft.com/office/drawing/2014/main" id="{740AB674-D6ED-45FD-8F0C-BE20F6190B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0012" y="2051100"/>
            <a:ext cx="6172200" cy="1912094"/>
          </a:xfrm>
        </p:spPr>
      </p:pic>
      <p:sp>
        <p:nvSpPr>
          <p:cNvPr id="4" name="Text Placeholder 3">
            <a:extLst>
              <a:ext uri="{FF2B5EF4-FFF2-40B4-BE49-F238E27FC236}">
                <a16:creationId xmlns:a16="http://schemas.microsoft.com/office/drawing/2014/main" id="{CB87EC0B-AC4F-4270-906C-8BAE186A4720}"/>
              </a:ext>
            </a:extLst>
          </p:cNvPr>
          <p:cNvSpPr>
            <a:spLocks noGrp="1"/>
          </p:cNvSpPr>
          <p:nvPr>
            <p:ph type="body" sz="half" idx="2"/>
          </p:nvPr>
        </p:nvSpPr>
        <p:spPr/>
        <p:txBody>
          <a:bodyPr>
            <a:normAutofit/>
          </a:bodyPr>
          <a:lstStyle/>
          <a:p>
            <a:r>
              <a:rPr lang="en-US" sz="2000" dirty="0"/>
              <a:t>The MAP test shows that the student was doing well with informational text but performance recently dropped.</a:t>
            </a:r>
          </a:p>
          <a:p>
            <a:r>
              <a:rPr lang="en-US" sz="2000" dirty="0"/>
              <a:t>Their growth rate is also low compared to the national norm.</a:t>
            </a:r>
          </a:p>
        </p:txBody>
      </p:sp>
      <p:sp>
        <p:nvSpPr>
          <p:cNvPr id="5" name="Slide Number Placeholder 4">
            <a:extLst>
              <a:ext uri="{FF2B5EF4-FFF2-40B4-BE49-F238E27FC236}">
                <a16:creationId xmlns:a16="http://schemas.microsoft.com/office/drawing/2014/main" id="{988E8B1A-0DC0-40B6-8A38-76B2B8563A9D}"/>
              </a:ext>
            </a:extLst>
          </p:cNvPr>
          <p:cNvSpPr>
            <a:spLocks noGrp="1"/>
          </p:cNvSpPr>
          <p:nvPr>
            <p:ph type="sldNum" sz="quarter" idx="12"/>
          </p:nvPr>
        </p:nvSpPr>
        <p:spPr/>
        <p:txBody>
          <a:bodyPr/>
          <a:lstStyle/>
          <a:p>
            <a:fld id="{F94C5651-F708-497B-A598-45F059B6BCA7}" type="slidenum">
              <a:rPr lang="en-US" smtClean="0"/>
              <a:t>18</a:t>
            </a:fld>
            <a:endParaRPr lang="en-US"/>
          </a:p>
        </p:txBody>
      </p:sp>
      <p:pic>
        <p:nvPicPr>
          <p:cNvPr id="9" name="Picture 8" descr="Chart, bar chart&#10;&#10;Description automatically generated">
            <a:extLst>
              <a:ext uri="{FF2B5EF4-FFF2-40B4-BE49-F238E27FC236}">
                <a16:creationId xmlns:a16="http://schemas.microsoft.com/office/drawing/2014/main" id="{57A9A51F-BA44-421D-BDB5-A0B20EBCF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1731" y="4203724"/>
            <a:ext cx="5848762" cy="1912095"/>
          </a:xfrm>
          <a:prstGeom prst="rect">
            <a:avLst/>
          </a:prstGeom>
        </p:spPr>
      </p:pic>
    </p:spTree>
    <p:extLst>
      <p:ext uri="{BB962C8B-B14F-4D97-AF65-F5344CB8AC3E}">
        <p14:creationId xmlns:p14="http://schemas.microsoft.com/office/powerpoint/2010/main" val="127051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E61B-BF2D-454E-958E-3E0ABCADB6D1}"/>
              </a:ext>
            </a:extLst>
          </p:cNvPr>
          <p:cNvSpPr>
            <a:spLocks noGrp="1"/>
          </p:cNvSpPr>
          <p:nvPr>
            <p:ph type="title"/>
          </p:nvPr>
        </p:nvSpPr>
        <p:spPr/>
        <p:txBody>
          <a:bodyPr anchor="ctr">
            <a:normAutofit/>
          </a:bodyPr>
          <a:lstStyle/>
          <a:p>
            <a:r>
              <a:rPr lang="en-US" dirty="0"/>
              <a:t>Example – formative </a:t>
            </a:r>
          </a:p>
        </p:txBody>
      </p:sp>
      <p:sp>
        <p:nvSpPr>
          <p:cNvPr id="4" name="Text Placeholder 3">
            <a:extLst>
              <a:ext uri="{FF2B5EF4-FFF2-40B4-BE49-F238E27FC236}">
                <a16:creationId xmlns:a16="http://schemas.microsoft.com/office/drawing/2014/main" id="{260A5897-F973-492E-9811-6948712E68DD}"/>
              </a:ext>
            </a:extLst>
          </p:cNvPr>
          <p:cNvSpPr>
            <a:spLocks noGrp="1"/>
          </p:cNvSpPr>
          <p:nvPr>
            <p:ph sz="half" idx="1"/>
          </p:nvPr>
        </p:nvSpPr>
        <p:spPr/>
        <p:txBody>
          <a:bodyPr>
            <a:normAutofit/>
          </a:bodyPr>
          <a:lstStyle/>
          <a:p>
            <a:r>
              <a:rPr lang="en-US" sz="2600"/>
              <a:t>You give them two formative tests:</a:t>
            </a:r>
          </a:p>
          <a:p>
            <a:pPr lvl="1"/>
            <a:r>
              <a:rPr lang="en-US" sz="2600"/>
              <a:t>One, you pair up your students and have them explain to each other the important facts about what they just read.</a:t>
            </a:r>
          </a:p>
          <a:p>
            <a:pPr lvl="1"/>
            <a:r>
              <a:rPr lang="en-US" sz="2600"/>
              <a:t>Second, you ask them to write down the hardest thing about class and hand it in as an exit assignment. </a:t>
            </a:r>
          </a:p>
        </p:txBody>
      </p:sp>
      <p:sp>
        <p:nvSpPr>
          <p:cNvPr id="11" name="Content Placeholder 2">
            <a:extLst>
              <a:ext uri="{FF2B5EF4-FFF2-40B4-BE49-F238E27FC236}">
                <a16:creationId xmlns:a16="http://schemas.microsoft.com/office/drawing/2014/main" id="{0B2F9ECF-33C2-4A9F-A20C-C7E15D0CB342}"/>
              </a:ext>
            </a:extLst>
          </p:cNvPr>
          <p:cNvSpPr>
            <a:spLocks noGrp="1"/>
          </p:cNvSpPr>
          <p:nvPr>
            <p:ph sz="half" idx="2"/>
          </p:nvPr>
        </p:nvSpPr>
        <p:spPr/>
        <p:txBody>
          <a:bodyPr>
            <a:normAutofit/>
          </a:bodyPr>
          <a:lstStyle/>
          <a:p>
            <a:r>
              <a:rPr lang="en-US" dirty="0"/>
              <a:t>From the first, you hear the student explain the main idea but struggle with the details.</a:t>
            </a:r>
          </a:p>
          <a:p>
            <a:r>
              <a:rPr lang="en-US" dirty="0"/>
              <a:t>From the second, you read the student finds the texts boring.</a:t>
            </a:r>
          </a:p>
          <a:p>
            <a:endParaRPr lang="en-US" dirty="0"/>
          </a:p>
          <a:p>
            <a:r>
              <a:rPr lang="en-US" i="1" dirty="0"/>
              <a:t>What now?</a:t>
            </a:r>
          </a:p>
        </p:txBody>
      </p:sp>
      <p:sp>
        <p:nvSpPr>
          <p:cNvPr id="5" name="Slide Number Placeholder 4">
            <a:extLst>
              <a:ext uri="{FF2B5EF4-FFF2-40B4-BE49-F238E27FC236}">
                <a16:creationId xmlns:a16="http://schemas.microsoft.com/office/drawing/2014/main" id="{EA114505-AC68-4336-BC64-C27013CDED44}"/>
              </a:ext>
            </a:extLst>
          </p:cNvPr>
          <p:cNvSpPr>
            <a:spLocks noGrp="1"/>
          </p:cNvSpPr>
          <p:nvPr>
            <p:ph type="sldNum" sz="quarter" idx="12"/>
          </p:nvPr>
        </p:nvSpPr>
        <p:spPr/>
        <p:txBody>
          <a:bodyPr anchor="ctr">
            <a:normAutofit/>
          </a:bodyPr>
          <a:lstStyle/>
          <a:p>
            <a:pPr>
              <a:spcAft>
                <a:spcPts val="600"/>
              </a:spcAft>
            </a:pPr>
            <a:fld id="{F94C5651-F708-497B-A598-45F059B6BCA7}" type="slidenum">
              <a:rPr lang="en-US" smtClean="0"/>
              <a:pPr>
                <a:spcAft>
                  <a:spcPts val="600"/>
                </a:spcAft>
              </a:pPr>
              <a:t>19</a:t>
            </a:fld>
            <a:endParaRPr lang="en-US"/>
          </a:p>
        </p:txBody>
      </p:sp>
    </p:spTree>
    <p:extLst>
      <p:ext uri="{BB962C8B-B14F-4D97-AF65-F5344CB8AC3E}">
        <p14:creationId xmlns:p14="http://schemas.microsoft.com/office/powerpoint/2010/main" val="310813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presentation</a:t>
            </a:r>
          </a:p>
        </p:txBody>
      </p:sp>
      <p:sp>
        <p:nvSpPr>
          <p:cNvPr id="3" name="Content Placeholder 2"/>
          <p:cNvSpPr>
            <a:spLocks noGrp="1"/>
          </p:cNvSpPr>
          <p:nvPr>
            <p:ph idx="1"/>
          </p:nvPr>
        </p:nvSpPr>
        <p:spPr/>
        <p:txBody>
          <a:bodyPr>
            <a:normAutofit/>
          </a:bodyPr>
          <a:lstStyle/>
          <a:p>
            <a:r>
              <a:rPr lang="en-US" dirty="0"/>
              <a:t>Describe the differences among formative, interim, and summative assessments.</a:t>
            </a:r>
          </a:p>
          <a:p>
            <a:pPr lvl="1"/>
            <a:r>
              <a:rPr lang="en-US" dirty="0"/>
              <a:t>Design</a:t>
            </a:r>
          </a:p>
          <a:p>
            <a:pPr lvl="1"/>
            <a:r>
              <a:rPr lang="en-US" dirty="0"/>
              <a:t>Purpose and use</a:t>
            </a:r>
          </a:p>
          <a:p>
            <a:r>
              <a:rPr lang="en-US" dirty="0"/>
              <a:t>Determine how best to select and implement the three types of assessments to achieve a balanced system.</a:t>
            </a:r>
          </a:p>
          <a:p>
            <a:r>
              <a:rPr lang="en-US" dirty="0"/>
              <a:t>Understand how to use the results from each to improve instruction and learning.</a:t>
            </a:r>
          </a:p>
        </p:txBody>
      </p:sp>
      <p:sp>
        <p:nvSpPr>
          <p:cNvPr id="4" name="Slide Number Placeholder 3">
            <a:extLst>
              <a:ext uri="{FF2B5EF4-FFF2-40B4-BE49-F238E27FC236}">
                <a16:creationId xmlns:a16="http://schemas.microsoft.com/office/drawing/2014/main" id="{990C805B-4032-4BF3-B035-41DABE52FEB0}"/>
              </a:ext>
            </a:extLst>
          </p:cNvPr>
          <p:cNvSpPr>
            <a:spLocks noGrp="1"/>
          </p:cNvSpPr>
          <p:nvPr>
            <p:ph type="sldNum" sz="quarter" idx="12"/>
          </p:nvPr>
        </p:nvSpPr>
        <p:spPr/>
        <p:txBody>
          <a:bodyPr/>
          <a:lstStyle/>
          <a:p>
            <a:fld id="{F94C5651-F708-497B-A598-45F059B6BCA7}" type="slidenum">
              <a:rPr lang="en-US" smtClean="0"/>
              <a:t>2</a:t>
            </a:fld>
            <a:endParaRPr lang="en-US" dirty="0"/>
          </a:p>
        </p:txBody>
      </p:sp>
    </p:spTree>
    <p:extLst>
      <p:ext uri="{BB962C8B-B14F-4D97-AF65-F5344CB8AC3E}">
        <p14:creationId xmlns:p14="http://schemas.microsoft.com/office/powerpoint/2010/main" val="161945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86AC-221D-47D4-AE02-E544C06B39CF}"/>
              </a:ext>
            </a:extLst>
          </p:cNvPr>
          <p:cNvSpPr>
            <a:spLocks noGrp="1"/>
          </p:cNvSpPr>
          <p:nvPr>
            <p:ph type="title"/>
          </p:nvPr>
        </p:nvSpPr>
        <p:spPr/>
        <p:txBody>
          <a:bodyPr/>
          <a:lstStyle/>
          <a:p>
            <a:r>
              <a:rPr lang="en-US" dirty="0"/>
              <a:t>Exercise #4</a:t>
            </a:r>
          </a:p>
        </p:txBody>
      </p:sp>
      <p:sp>
        <p:nvSpPr>
          <p:cNvPr id="3" name="Content Placeholder 2">
            <a:extLst>
              <a:ext uri="{FF2B5EF4-FFF2-40B4-BE49-F238E27FC236}">
                <a16:creationId xmlns:a16="http://schemas.microsoft.com/office/drawing/2014/main" id="{BF5E7FCB-6E51-4783-9C13-3FE03A2028EC}"/>
              </a:ext>
            </a:extLst>
          </p:cNvPr>
          <p:cNvSpPr>
            <a:spLocks noGrp="1"/>
          </p:cNvSpPr>
          <p:nvPr>
            <p:ph idx="1"/>
          </p:nvPr>
        </p:nvSpPr>
        <p:spPr/>
        <p:txBody>
          <a:bodyPr/>
          <a:lstStyle/>
          <a:p>
            <a:r>
              <a:rPr lang="en-US" dirty="0"/>
              <a:t>What other information would you want about the student?</a:t>
            </a:r>
          </a:p>
          <a:p>
            <a:r>
              <a:rPr lang="en-US" dirty="0"/>
              <a:t>How would you get it?</a:t>
            </a:r>
          </a:p>
          <a:p>
            <a:r>
              <a:rPr lang="en-US" dirty="0"/>
              <a:t>What would you do next, in terms of planning instruction for her?</a:t>
            </a:r>
          </a:p>
          <a:p>
            <a:pPr marL="457200" lvl="1" indent="0">
              <a:buNone/>
            </a:pPr>
            <a:endParaRPr lang="en-US" dirty="0"/>
          </a:p>
        </p:txBody>
      </p:sp>
      <p:sp>
        <p:nvSpPr>
          <p:cNvPr id="4" name="Slide Number Placeholder 3">
            <a:extLst>
              <a:ext uri="{FF2B5EF4-FFF2-40B4-BE49-F238E27FC236}">
                <a16:creationId xmlns:a16="http://schemas.microsoft.com/office/drawing/2014/main" id="{F68C0C38-E791-445E-9166-DDD3EC329DB0}"/>
              </a:ext>
            </a:extLst>
          </p:cNvPr>
          <p:cNvSpPr>
            <a:spLocks noGrp="1"/>
          </p:cNvSpPr>
          <p:nvPr>
            <p:ph type="sldNum" sz="quarter" idx="12"/>
          </p:nvPr>
        </p:nvSpPr>
        <p:spPr/>
        <p:txBody>
          <a:bodyPr/>
          <a:lstStyle/>
          <a:p>
            <a:fld id="{F94C5651-F708-497B-A598-45F059B6BCA7}" type="slidenum">
              <a:rPr lang="en-US" smtClean="0"/>
              <a:t>20</a:t>
            </a:fld>
            <a:endParaRPr lang="en-US"/>
          </a:p>
        </p:txBody>
      </p:sp>
    </p:spTree>
    <p:extLst>
      <p:ext uri="{BB962C8B-B14F-4D97-AF65-F5344CB8AC3E}">
        <p14:creationId xmlns:p14="http://schemas.microsoft.com/office/powerpoint/2010/main" val="237291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D414-C439-49CD-84C5-E6809A1C8DB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4A9E8D6-B29D-4D81-A63A-5E61FCEFDF83}"/>
              </a:ext>
            </a:extLst>
          </p:cNvPr>
          <p:cNvSpPr>
            <a:spLocks noGrp="1"/>
          </p:cNvSpPr>
          <p:nvPr>
            <p:ph idx="1"/>
          </p:nvPr>
        </p:nvSpPr>
        <p:spPr/>
        <p:txBody>
          <a:bodyPr>
            <a:normAutofit fontScale="85000" lnSpcReduction="20000"/>
          </a:bodyPr>
          <a:lstStyle/>
          <a:p>
            <a:r>
              <a:rPr lang="en-US" dirty="0"/>
              <a:t>A balanced assessment system is comprised of summative, interim, and formative assessments all working in conjunction to provide information about students’ knowledge and skills in various levels of detail. </a:t>
            </a:r>
          </a:p>
          <a:p>
            <a:r>
              <a:rPr lang="en-US" dirty="0"/>
              <a:t>To work well, a balanced assessment system needs to have all components fully aligned to the state content standards.</a:t>
            </a:r>
          </a:p>
          <a:p>
            <a:pPr lvl="1"/>
            <a:r>
              <a:rPr lang="en-US" dirty="0"/>
              <a:t>The next video will discuss the concept of alignment in more detail.</a:t>
            </a:r>
          </a:p>
          <a:p>
            <a:r>
              <a:rPr lang="en-US" dirty="0"/>
              <a:t>Articulate your question first and look to the best assessment to answer it. </a:t>
            </a:r>
          </a:p>
          <a:p>
            <a:r>
              <a:rPr lang="en-US" dirty="0"/>
              <a:t>Many times, teachers learn more from their students from their own assessments.</a:t>
            </a:r>
          </a:p>
          <a:p>
            <a:r>
              <a:rPr lang="en-US" dirty="0"/>
              <a:t>Interim and summative assessments provide necessary information about performance relative to an external standard.</a:t>
            </a:r>
          </a:p>
          <a:p>
            <a:pPr lvl="1"/>
            <a:r>
              <a:rPr lang="en-US" dirty="0"/>
              <a:t>Criterion – performance levels</a:t>
            </a:r>
          </a:p>
          <a:p>
            <a:pPr lvl="1"/>
            <a:r>
              <a:rPr lang="en-US" dirty="0"/>
              <a:t>Normative – compared to other schools, districts, states, or the nation as a whole.	</a:t>
            </a:r>
          </a:p>
        </p:txBody>
      </p:sp>
      <p:sp>
        <p:nvSpPr>
          <p:cNvPr id="4" name="Slide Number Placeholder 3">
            <a:extLst>
              <a:ext uri="{FF2B5EF4-FFF2-40B4-BE49-F238E27FC236}">
                <a16:creationId xmlns:a16="http://schemas.microsoft.com/office/drawing/2014/main" id="{F33D35C9-F0FE-400C-8BDD-F90479C95B04}"/>
              </a:ext>
            </a:extLst>
          </p:cNvPr>
          <p:cNvSpPr>
            <a:spLocks noGrp="1"/>
          </p:cNvSpPr>
          <p:nvPr>
            <p:ph type="sldNum" sz="quarter" idx="12"/>
          </p:nvPr>
        </p:nvSpPr>
        <p:spPr/>
        <p:txBody>
          <a:bodyPr/>
          <a:lstStyle/>
          <a:p>
            <a:fld id="{F94C5651-F708-497B-A598-45F059B6BCA7}" type="slidenum">
              <a:rPr lang="en-US" smtClean="0"/>
              <a:t>21</a:t>
            </a:fld>
            <a:endParaRPr lang="en-US"/>
          </a:p>
        </p:txBody>
      </p:sp>
    </p:spTree>
    <p:extLst>
      <p:ext uri="{BB962C8B-B14F-4D97-AF65-F5344CB8AC3E}">
        <p14:creationId xmlns:p14="http://schemas.microsoft.com/office/powerpoint/2010/main" val="294357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40E64-33A0-4414-970A-A7261C6DED3D}"/>
              </a:ext>
            </a:extLst>
          </p:cNvPr>
          <p:cNvSpPr>
            <a:spLocks noGrp="1"/>
          </p:cNvSpPr>
          <p:nvPr>
            <p:ph type="title"/>
          </p:nvPr>
        </p:nvSpPr>
        <p:spPr/>
        <p:txBody>
          <a:bodyPr/>
          <a:lstStyle/>
          <a:p>
            <a:r>
              <a:rPr lang="en-US" dirty="0"/>
              <a:t>Thank you for your time!</a:t>
            </a:r>
          </a:p>
        </p:txBody>
      </p:sp>
      <p:sp>
        <p:nvSpPr>
          <p:cNvPr id="4" name="Content Placeholder 3">
            <a:extLst>
              <a:ext uri="{FF2B5EF4-FFF2-40B4-BE49-F238E27FC236}">
                <a16:creationId xmlns:a16="http://schemas.microsoft.com/office/drawing/2014/main" id="{07D4164E-BED4-4873-B146-DDDC105FB359}"/>
              </a:ext>
            </a:extLst>
          </p:cNvPr>
          <p:cNvSpPr>
            <a:spLocks noGrp="1"/>
          </p:cNvSpPr>
          <p:nvPr>
            <p:ph idx="1"/>
          </p:nvPr>
        </p:nvSpPr>
        <p:spPr/>
        <p:txBody>
          <a:bodyPr>
            <a:normAutofit/>
          </a:bodyPr>
          <a:lstStyle/>
          <a:p>
            <a:pPr marL="0" indent="0">
              <a:buNone/>
            </a:pPr>
            <a:r>
              <a:rPr lang="en-US" sz="2400" i="1" dirty="0"/>
              <a:t>This recording was made available through the federal Striving Readers Comprehensive Literacy initiative, in partnership with the University of Kansas Center for Research on Learning.  The grant was awarded to the Kansas State Department of Education in 2017 and funds are being distributed to eight literacy projects across Kansas to improve literacy for children, birth through grade 12, at the community, regional and state levels. </a:t>
            </a:r>
          </a:p>
          <a:p>
            <a:pPr marL="0" indent="0">
              <a:buNone/>
            </a:pPr>
            <a:endParaRPr lang="en-US" dirty="0"/>
          </a:p>
          <a:p>
            <a:r>
              <a:rPr lang="en-US" dirty="0"/>
              <a:t>Contact information :</a:t>
            </a:r>
          </a:p>
          <a:p>
            <a:pPr lvl="1"/>
            <a:r>
              <a:rPr lang="en-US" dirty="0"/>
              <a:t>Marianne Perie, </a:t>
            </a:r>
            <a:r>
              <a:rPr lang="en-US" dirty="0">
                <a:hlinkClick r:id="rId3"/>
              </a:rPr>
              <a:t>mp@measurementinpractice.com</a:t>
            </a:r>
            <a:endParaRPr lang="en-US" dirty="0"/>
          </a:p>
          <a:p>
            <a:pPr lvl="1"/>
            <a:r>
              <a:rPr lang="en-US" dirty="0"/>
              <a:t>Kimberly Muff, </a:t>
            </a:r>
            <a:r>
              <a:rPr lang="en-US" dirty="0">
                <a:hlinkClick r:id="rId4"/>
              </a:rPr>
              <a:t>kmuff@ksde.org</a:t>
            </a:r>
            <a:r>
              <a:rPr lang="en-US" dirty="0"/>
              <a:t> </a:t>
            </a:r>
          </a:p>
          <a:p>
            <a:pPr lvl="1"/>
            <a:endParaRPr lang="en-US" dirty="0"/>
          </a:p>
        </p:txBody>
      </p:sp>
      <p:sp>
        <p:nvSpPr>
          <p:cNvPr id="2" name="Slide Number Placeholder 1">
            <a:extLst>
              <a:ext uri="{FF2B5EF4-FFF2-40B4-BE49-F238E27FC236}">
                <a16:creationId xmlns:a16="http://schemas.microsoft.com/office/drawing/2014/main" id="{BFE2F2EC-8BA7-40F0-B71C-2CB15DE17EA4}"/>
              </a:ext>
            </a:extLst>
          </p:cNvPr>
          <p:cNvSpPr>
            <a:spLocks noGrp="1"/>
          </p:cNvSpPr>
          <p:nvPr>
            <p:ph type="sldNum" sz="quarter" idx="12"/>
          </p:nvPr>
        </p:nvSpPr>
        <p:spPr/>
        <p:txBody>
          <a:bodyPr/>
          <a:lstStyle/>
          <a:p>
            <a:fld id="{F94C5651-F708-497B-A598-45F059B6BCA7}" type="slidenum">
              <a:rPr lang="en-US" smtClean="0"/>
              <a:t>22</a:t>
            </a:fld>
            <a:endParaRPr lang="en-US"/>
          </a:p>
        </p:txBody>
      </p:sp>
    </p:spTree>
    <p:extLst>
      <p:ext uri="{BB962C8B-B14F-4D97-AF65-F5344CB8AC3E}">
        <p14:creationId xmlns:p14="http://schemas.microsoft.com/office/powerpoint/2010/main" val="327118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2914" y="957532"/>
            <a:ext cx="11516264" cy="5796951"/>
          </a:xfrm>
          <a:prstGeom prst="ellipse">
            <a:avLst/>
          </a:prstGeom>
          <a:gradFill>
            <a:gsLst>
              <a:gs pos="4000">
                <a:srgbClr val="7030A0">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idx="4294967295"/>
          </p:nvPr>
        </p:nvSpPr>
        <p:spPr>
          <a:xfrm>
            <a:off x="838200" y="365125"/>
            <a:ext cx="10515600" cy="814388"/>
          </a:xfrm>
        </p:spPr>
        <p:txBody>
          <a:bodyPr/>
          <a:lstStyle/>
          <a:p>
            <a:r>
              <a:rPr lang="en-US" b="1" dirty="0">
                <a:ln w="9525">
                  <a:solidFill>
                    <a:schemeClr val="bg1"/>
                  </a:solidFill>
                  <a:prstDash val="solid"/>
                </a:ln>
                <a:effectLst>
                  <a:outerShdw blurRad="12700" dist="38100" dir="2700000" algn="tl" rotWithShape="0">
                    <a:schemeClr val="bg1">
                      <a:lumMod val="50000"/>
                    </a:schemeClr>
                  </a:outerShdw>
                </a:effectLst>
              </a:rPr>
              <a:t>Balanced Assessment System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2240350"/>
              </p:ext>
            </p:extLst>
          </p:nvPr>
        </p:nvGraphicFramePr>
        <p:xfrm>
          <a:off x="457200" y="1499616"/>
          <a:ext cx="10252075" cy="436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24083" y="5865241"/>
            <a:ext cx="4733925" cy="492443"/>
          </a:xfrm>
          <a:prstGeom prst="rect">
            <a:avLst/>
          </a:prstGeom>
          <a:noFill/>
        </p:spPr>
        <p:txBody>
          <a:bodyPr wrap="square" rtlCol="0">
            <a:spAutoFit/>
          </a:bodyPr>
          <a:lstStyle/>
          <a:p>
            <a:r>
              <a:rPr lang="en-US" sz="2600" dirty="0">
                <a:solidFill>
                  <a:schemeClr val="accent4">
                    <a:lumMod val="50000"/>
                  </a:schemeClr>
                </a:solidFill>
              </a:rPr>
              <a:t>All based on Kansas Standards</a:t>
            </a:r>
          </a:p>
        </p:txBody>
      </p:sp>
      <p:sp>
        <p:nvSpPr>
          <p:cNvPr id="7" name="Slide Number Placeholder 6">
            <a:extLst>
              <a:ext uri="{FF2B5EF4-FFF2-40B4-BE49-F238E27FC236}">
                <a16:creationId xmlns:a16="http://schemas.microsoft.com/office/drawing/2014/main" id="{D432C4A5-319C-469D-8C55-9B0F09C709E0}"/>
              </a:ext>
            </a:extLst>
          </p:cNvPr>
          <p:cNvSpPr>
            <a:spLocks noGrp="1"/>
          </p:cNvSpPr>
          <p:nvPr>
            <p:ph type="sldNum" sz="quarter" idx="12"/>
          </p:nvPr>
        </p:nvSpPr>
        <p:spPr/>
        <p:txBody>
          <a:bodyPr/>
          <a:lstStyle/>
          <a:p>
            <a:fld id="{F94C5651-F708-497B-A598-45F059B6BCA7}" type="slidenum">
              <a:rPr lang="en-US" smtClean="0"/>
              <a:t>3</a:t>
            </a:fld>
            <a:endParaRPr lang="en-US"/>
          </a:p>
        </p:txBody>
      </p:sp>
    </p:spTree>
    <p:extLst>
      <p:ext uri="{BB962C8B-B14F-4D97-AF65-F5344CB8AC3E}">
        <p14:creationId xmlns:p14="http://schemas.microsoft.com/office/powerpoint/2010/main" val="20712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C379F94-9365-4A3B-BB2C-E0D78168586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8595646-0690-4D38-96F8-A64E2BA5226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38CBDBA9-B160-4BD8-83DE-2E9B9F3DE72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7D3EDC88-5215-4288-B780-165016037A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A999FFF-B09B-43F0-B878-21D3E1526CB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4C83050-63D2-460F-82CE-DD25B61F1C4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uiExpand="1">
        <p:bldSub>
          <a:bldDgm bld="one" rev="1"/>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A483-D360-4D97-9245-F7ED372981A6}"/>
              </a:ext>
            </a:extLst>
          </p:cNvPr>
          <p:cNvSpPr>
            <a:spLocks noGrp="1"/>
          </p:cNvSpPr>
          <p:nvPr>
            <p:ph type="title"/>
          </p:nvPr>
        </p:nvSpPr>
        <p:spPr/>
        <p:txBody>
          <a:bodyPr/>
          <a:lstStyle/>
          <a:p>
            <a:r>
              <a:rPr lang="en-US" dirty="0"/>
              <a:t>Tiers of assessment</a:t>
            </a:r>
          </a:p>
        </p:txBody>
      </p:sp>
      <p:sp>
        <p:nvSpPr>
          <p:cNvPr id="3" name="Slide Number Placeholder 2">
            <a:extLst>
              <a:ext uri="{FF2B5EF4-FFF2-40B4-BE49-F238E27FC236}">
                <a16:creationId xmlns:a16="http://schemas.microsoft.com/office/drawing/2014/main" id="{79EEDB1E-960A-4319-A4F8-52981265F7F6}"/>
              </a:ext>
            </a:extLst>
          </p:cNvPr>
          <p:cNvSpPr>
            <a:spLocks noGrp="1"/>
          </p:cNvSpPr>
          <p:nvPr>
            <p:ph type="sldNum" sz="quarter" idx="12"/>
          </p:nvPr>
        </p:nvSpPr>
        <p:spPr/>
        <p:txBody>
          <a:bodyPr/>
          <a:lstStyle/>
          <a:p>
            <a:fld id="{F94C5651-F708-497B-A598-45F059B6BCA7}" type="slidenum">
              <a:rPr lang="en-US" smtClean="0"/>
              <a:t>4</a:t>
            </a:fld>
            <a:endParaRPr lang="en-US" dirty="0"/>
          </a:p>
        </p:txBody>
      </p:sp>
      <p:sp>
        <p:nvSpPr>
          <p:cNvPr id="4" name="Rectangle 16">
            <a:extLst>
              <a:ext uri="{FF2B5EF4-FFF2-40B4-BE49-F238E27FC236}">
                <a16:creationId xmlns:a16="http://schemas.microsoft.com/office/drawing/2014/main" id="{2F39CFAA-760C-4965-9DB1-02F03A584279}"/>
              </a:ext>
            </a:extLst>
          </p:cNvPr>
          <p:cNvSpPr>
            <a:spLocks noChangeArrowheads="1"/>
          </p:cNvSpPr>
          <p:nvPr/>
        </p:nvSpPr>
        <p:spPr bwMode="auto">
          <a:xfrm>
            <a:off x="926841" y="1962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a:extLst>
              <a:ext uri="{FF2B5EF4-FFF2-40B4-BE49-F238E27FC236}">
                <a16:creationId xmlns:a16="http://schemas.microsoft.com/office/drawing/2014/main" id="{5A541AEE-EA08-4A90-9E51-4BB86902E3EC}"/>
              </a:ext>
            </a:extLst>
          </p:cNvPr>
          <p:cNvGrpSpPr>
            <a:grpSpLocks noChangeAspect="1"/>
          </p:cNvGrpSpPr>
          <p:nvPr/>
        </p:nvGrpSpPr>
        <p:grpSpPr bwMode="auto">
          <a:xfrm>
            <a:off x="926841" y="1962539"/>
            <a:ext cx="7871926" cy="4478854"/>
            <a:chOff x="1743" y="756"/>
            <a:chExt cx="8030" cy="4598"/>
          </a:xfrm>
        </p:grpSpPr>
        <p:sp>
          <p:nvSpPr>
            <p:cNvPr id="6" name="AutoShape 15">
              <a:extLst>
                <a:ext uri="{FF2B5EF4-FFF2-40B4-BE49-F238E27FC236}">
                  <a16:creationId xmlns:a16="http://schemas.microsoft.com/office/drawing/2014/main" id="{8BE2C8F4-6BE2-42B9-9C5D-609D86A55913}"/>
                </a:ext>
              </a:extLst>
            </p:cNvPr>
            <p:cNvSpPr>
              <a:spLocks noChangeAspect="1" noChangeArrowheads="1" noTextEdit="1"/>
            </p:cNvSpPr>
            <p:nvPr/>
          </p:nvSpPr>
          <p:spPr bwMode="auto">
            <a:xfrm>
              <a:off x="1743" y="756"/>
              <a:ext cx="8030" cy="4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a:extLst>
                <a:ext uri="{FF2B5EF4-FFF2-40B4-BE49-F238E27FC236}">
                  <a16:creationId xmlns:a16="http://schemas.microsoft.com/office/drawing/2014/main" id="{01D5C043-C928-4441-9156-468A4FCDAAAD}"/>
                </a:ext>
              </a:extLst>
            </p:cNvPr>
            <p:cNvSpPr>
              <a:spLocks noChangeArrowheads="1"/>
            </p:cNvSpPr>
            <p:nvPr/>
          </p:nvSpPr>
          <p:spPr bwMode="auto">
            <a:xfrm>
              <a:off x="3772" y="1313"/>
              <a:ext cx="4708" cy="3484"/>
            </a:xfrm>
            <a:prstGeom prst="rtTriangl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AutoShape 13">
              <a:extLst>
                <a:ext uri="{FF2B5EF4-FFF2-40B4-BE49-F238E27FC236}">
                  <a16:creationId xmlns:a16="http://schemas.microsoft.com/office/drawing/2014/main" id="{79F795A6-39D6-434E-882E-FF99B01B877A}"/>
                </a:ext>
              </a:extLst>
            </p:cNvPr>
            <p:cNvSpPr>
              <a:spLocks noChangeShapeType="1"/>
            </p:cNvSpPr>
            <p:nvPr/>
          </p:nvSpPr>
          <p:spPr bwMode="auto">
            <a:xfrm>
              <a:off x="3772" y="4797"/>
              <a:ext cx="470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2">
              <a:extLst>
                <a:ext uri="{FF2B5EF4-FFF2-40B4-BE49-F238E27FC236}">
                  <a16:creationId xmlns:a16="http://schemas.microsoft.com/office/drawing/2014/main" id="{FEE60B0B-2E34-4DB0-90EF-E5E358A82251}"/>
                </a:ext>
              </a:extLst>
            </p:cNvPr>
            <p:cNvSpPr>
              <a:spLocks noChangeShapeType="1"/>
            </p:cNvSpPr>
            <p:nvPr/>
          </p:nvSpPr>
          <p:spPr bwMode="auto">
            <a:xfrm>
              <a:off x="3772" y="3961"/>
              <a:ext cx="3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92927B3D-02C4-45B2-897D-8720588F13DD}"/>
                </a:ext>
              </a:extLst>
            </p:cNvPr>
            <p:cNvSpPr>
              <a:spLocks noChangeShapeType="1"/>
            </p:cNvSpPr>
            <p:nvPr/>
          </p:nvSpPr>
          <p:spPr bwMode="auto">
            <a:xfrm>
              <a:off x="3772" y="2707"/>
              <a:ext cx="18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8B07ED3-505A-4C91-A91B-9B5C72C399B6}"/>
                </a:ext>
              </a:extLst>
            </p:cNvPr>
            <p:cNvSpPr txBox="1">
              <a:spLocks noChangeArrowheads="1"/>
            </p:cNvSpPr>
            <p:nvPr/>
          </p:nvSpPr>
          <p:spPr bwMode="auto">
            <a:xfrm>
              <a:off x="3795" y="2289"/>
              <a:ext cx="1246" cy="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Summative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 name="Text Box 9">
              <a:extLst>
                <a:ext uri="{FF2B5EF4-FFF2-40B4-BE49-F238E27FC236}">
                  <a16:creationId xmlns:a16="http://schemas.microsoft.com/office/drawing/2014/main" id="{D9AAEFC6-7992-48EB-AF9B-899FE458D779}"/>
                </a:ext>
              </a:extLst>
            </p:cNvPr>
            <p:cNvSpPr txBox="1">
              <a:spLocks noChangeArrowheads="1"/>
            </p:cNvSpPr>
            <p:nvPr/>
          </p:nvSpPr>
          <p:spPr bwMode="auto">
            <a:xfrm>
              <a:off x="3795" y="3264"/>
              <a:ext cx="2608"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Interim (instructional, evaluative, predictive)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8167AC28-2872-4757-BD0C-26ED0458D206}"/>
                </a:ext>
              </a:extLst>
            </p:cNvPr>
            <p:cNvSpPr txBox="1">
              <a:spLocks noChangeArrowheads="1"/>
            </p:cNvSpPr>
            <p:nvPr/>
          </p:nvSpPr>
          <p:spPr bwMode="auto">
            <a:xfrm>
              <a:off x="3795" y="4101"/>
              <a:ext cx="3577" cy="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Formative classroom (minute-by-minute, integrated into the lesson)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5" name="Text Box 6">
              <a:extLst>
                <a:ext uri="{FF2B5EF4-FFF2-40B4-BE49-F238E27FC236}">
                  <a16:creationId xmlns:a16="http://schemas.microsoft.com/office/drawing/2014/main" id="{0B9043E4-45F1-4EF8-8B5B-3A1D547B57BE}"/>
                </a:ext>
              </a:extLst>
            </p:cNvPr>
            <p:cNvSpPr txBox="1">
              <a:spLocks noChangeArrowheads="1"/>
            </p:cNvSpPr>
            <p:nvPr/>
          </p:nvSpPr>
          <p:spPr bwMode="auto">
            <a:xfrm>
              <a:off x="2526" y="4379"/>
              <a:ext cx="1108" cy="6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Scope and Duration of Cycle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6" name="Line 5">
              <a:extLst>
                <a:ext uri="{FF2B5EF4-FFF2-40B4-BE49-F238E27FC236}">
                  <a16:creationId xmlns:a16="http://schemas.microsoft.com/office/drawing/2014/main" id="{412B861F-0C47-4549-9B4E-5A48AE46A251}"/>
                </a:ext>
              </a:extLst>
            </p:cNvPr>
            <p:cNvSpPr>
              <a:spLocks noChangeShapeType="1"/>
            </p:cNvSpPr>
            <p:nvPr/>
          </p:nvSpPr>
          <p:spPr bwMode="auto">
            <a:xfrm flipV="1">
              <a:off x="3080" y="1592"/>
              <a:ext cx="1" cy="2787"/>
            </a:xfrm>
            <a:prstGeom prst="line">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 Box 4">
              <a:extLst>
                <a:ext uri="{FF2B5EF4-FFF2-40B4-BE49-F238E27FC236}">
                  <a16:creationId xmlns:a16="http://schemas.microsoft.com/office/drawing/2014/main" id="{86992DFF-FE3E-472C-AAA3-A3C668A17392}"/>
                </a:ext>
              </a:extLst>
            </p:cNvPr>
            <p:cNvSpPr txBox="1">
              <a:spLocks noChangeArrowheads="1"/>
            </p:cNvSpPr>
            <p:nvPr/>
          </p:nvSpPr>
          <p:spPr bwMode="auto">
            <a:xfrm>
              <a:off x="2664" y="1871"/>
              <a:ext cx="278" cy="1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Increasing</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8" name="Line 3">
              <a:extLst>
                <a:ext uri="{FF2B5EF4-FFF2-40B4-BE49-F238E27FC236}">
                  <a16:creationId xmlns:a16="http://schemas.microsoft.com/office/drawing/2014/main" id="{AC8D078D-7BAC-45E8-8C4A-D612FDBFFBC0}"/>
                </a:ext>
              </a:extLst>
            </p:cNvPr>
            <p:cNvSpPr>
              <a:spLocks noChangeShapeType="1"/>
            </p:cNvSpPr>
            <p:nvPr/>
          </p:nvSpPr>
          <p:spPr bwMode="auto">
            <a:xfrm rot="5400000" flipV="1">
              <a:off x="5619" y="3553"/>
              <a:ext cx="2" cy="2769"/>
            </a:xfrm>
            <a:prstGeom prst="line">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Box 2">
              <a:extLst>
                <a:ext uri="{FF2B5EF4-FFF2-40B4-BE49-F238E27FC236}">
                  <a16:creationId xmlns:a16="http://schemas.microsoft.com/office/drawing/2014/main" id="{39A7B03C-AAC5-44E5-BE8B-094AEE40CB0B}"/>
                </a:ext>
              </a:extLst>
            </p:cNvPr>
            <p:cNvSpPr txBox="1">
              <a:spLocks noChangeArrowheads="1"/>
            </p:cNvSpPr>
            <p:nvPr/>
          </p:nvSpPr>
          <p:spPr bwMode="auto">
            <a:xfrm>
              <a:off x="4512" y="5075"/>
              <a:ext cx="2492" cy="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Frequency of administration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pSp>
      <p:sp>
        <p:nvSpPr>
          <p:cNvPr id="20" name="Speech Bubble: Rectangle with Corners Rounded 19">
            <a:extLst>
              <a:ext uri="{FF2B5EF4-FFF2-40B4-BE49-F238E27FC236}">
                <a16:creationId xmlns:a16="http://schemas.microsoft.com/office/drawing/2014/main" id="{64D127B2-2EB0-4ECB-8C82-42BC88581837}"/>
              </a:ext>
            </a:extLst>
          </p:cNvPr>
          <p:cNvSpPr/>
          <p:nvPr/>
        </p:nvSpPr>
        <p:spPr>
          <a:xfrm>
            <a:off x="3753853" y="1961572"/>
            <a:ext cx="3506585" cy="1250860"/>
          </a:xfrm>
          <a:prstGeom prst="wedgeRoundRectCallout">
            <a:avLst>
              <a:gd name="adj1" fmla="val -37302"/>
              <a:gd name="adj2" fmla="val 682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Summative assessments have the largest scope of content and are given the least frequently.</a:t>
            </a:r>
          </a:p>
        </p:txBody>
      </p:sp>
      <p:sp>
        <p:nvSpPr>
          <p:cNvPr id="21" name="Speech Bubble: Rectangle with Corners Rounded 20">
            <a:extLst>
              <a:ext uri="{FF2B5EF4-FFF2-40B4-BE49-F238E27FC236}">
                <a16:creationId xmlns:a16="http://schemas.microsoft.com/office/drawing/2014/main" id="{1C17683C-7527-45B4-9B96-24708450A4BE}"/>
              </a:ext>
            </a:extLst>
          </p:cNvPr>
          <p:cNvSpPr/>
          <p:nvPr/>
        </p:nvSpPr>
        <p:spPr>
          <a:xfrm>
            <a:off x="5507145" y="2776876"/>
            <a:ext cx="4013133" cy="1628674"/>
          </a:xfrm>
          <a:prstGeom prst="wedgeRoundRectCallout">
            <a:avLst>
              <a:gd name="adj1" fmla="val -39421"/>
              <a:gd name="adj2" fmla="val 676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Interim assessments are sometimes called “long-cycle formative” if they give information useful for instruction. They typically cover a partial set of content and are given 3-4 times a year.</a:t>
            </a:r>
          </a:p>
        </p:txBody>
      </p:sp>
      <p:sp>
        <p:nvSpPr>
          <p:cNvPr id="22" name="Speech Bubble: Rectangle with Corners Rounded 21">
            <a:extLst>
              <a:ext uri="{FF2B5EF4-FFF2-40B4-BE49-F238E27FC236}">
                <a16:creationId xmlns:a16="http://schemas.microsoft.com/office/drawing/2014/main" id="{121F5AB8-B8EA-4F80-8059-C9F761B719DA}"/>
              </a:ext>
            </a:extLst>
          </p:cNvPr>
          <p:cNvSpPr/>
          <p:nvPr/>
        </p:nvSpPr>
        <p:spPr>
          <a:xfrm>
            <a:off x="7014411" y="3862984"/>
            <a:ext cx="3853094" cy="1628674"/>
          </a:xfrm>
          <a:prstGeom prst="wedgeRoundRectCallout">
            <a:avLst>
              <a:gd name="adj1" fmla="val -42691"/>
              <a:gd name="adj2" fmla="val 647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Formative assessments are given the most frequently – often multiple times a day – but cover the smallest amount of content. </a:t>
            </a:r>
          </a:p>
        </p:txBody>
      </p:sp>
    </p:spTree>
    <p:extLst>
      <p:ext uri="{BB962C8B-B14F-4D97-AF65-F5344CB8AC3E}">
        <p14:creationId xmlns:p14="http://schemas.microsoft.com/office/powerpoint/2010/main" val="125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2B35-69BE-4118-97BC-C1FBC0EBFBB6}"/>
              </a:ext>
            </a:extLst>
          </p:cNvPr>
          <p:cNvSpPr>
            <a:spLocks noGrp="1"/>
          </p:cNvSpPr>
          <p:nvPr>
            <p:ph type="title"/>
          </p:nvPr>
        </p:nvSpPr>
        <p:spPr/>
        <p:txBody>
          <a:bodyPr/>
          <a:lstStyle/>
          <a:p>
            <a:r>
              <a:rPr lang="en-US" dirty="0"/>
              <a:t>Where do all my tests fit?</a:t>
            </a:r>
          </a:p>
        </p:txBody>
      </p:sp>
      <p:sp>
        <p:nvSpPr>
          <p:cNvPr id="3" name="Content Placeholder 2">
            <a:extLst>
              <a:ext uri="{FF2B5EF4-FFF2-40B4-BE49-F238E27FC236}">
                <a16:creationId xmlns:a16="http://schemas.microsoft.com/office/drawing/2014/main" id="{DFD742B7-5B2C-407B-AEBA-ACC1F7D32991}"/>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A5222ABE-CA6C-4927-B95D-1F1B2F89A1C1}"/>
              </a:ext>
            </a:extLst>
          </p:cNvPr>
          <p:cNvSpPr>
            <a:spLocks noGrp="1"/>
          </p:cNvSpPr>
          <p:nvPr>
            <p:ph type="sldNum" sz="quarter" idx="12"/>
          </p:nvPr>
        </p:nvSpPr>
        <p:spPr/>
        <p:txBody>
          <a:bodyPr/>
          <a:lstStyle/>
          <a:p>
            <a:fld id="{F94C5651-F708-497B-A598-45F059B6BCA7}" type="slidenum">
              <a:rPr lang="en-US" smtClean="0"/>
              <a:t>5</a:t>
            </a:fld>
            <a:endParaRPr lang="en-US" dirty="0"/>
          </a:p>
        </p:txBody>
      </p:sp>
      <p:sp>
        <p:nvSpPr>
          <p:cNvPr id="5" name="Oval 4">
            <a:extLst>
              <a:ext uri="{FF2B5EF4-FFF2-40B4-BE49-F238E27FC236}">
                <a16:creationId xmlns:a16="http://schemas.microsoft.com/office/drawing/2014/main" id="{90CD8C42-A616-4A04-9064-0F9C8BAC52B8}"/>
              </a:ext>
            </a:extLst>
          </p:cNvPr>
          <p:cNvSpPr/>
          <p:nvPr/>
        </p:nvSpPr>
        <p:spPr>
          <a:xfrm>
            <a:off x="1102723" y="1606868"/>
            <a:ext cx="4147458" cy="2050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End of chapter test = interim</a:t>
            </a:r>
          </a:p>
        </p:txBody>
      </p:sp>
      <p:sp>
        <p:nvSpPr>
          <p:cNvPr id="6" name="Oval 5">
            <a:extLst>
              <a:ext uri="{FF2B5EF4-FFF2-40B4-BE49-F238E27FC236}">
                <a16:creationId xmlns:a16="http://schemas.microsoft.com/office/drawing/2014/main" id="{5B05C2E2-F737-462E-B386-F15695589B38}"/>
              </a:ext>
            </a:extLst>
          </p:cNvPr>
          <p:cNvSpPr/>
          <p:nvPr/>
        </p:nvSpPr>
        <p:spPr>
          <a:xfrm>
            <a:off x="6242180" y="1606868"/>
            <a:ext cx="4220080" cy="2050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t>Teacher-created end-of-unit test = all three?</a:t>
            </a:r>
          </a:p>
        </p:txBody>
      </p:sp>
      <p:sp>
        <p:nvSpPr>
          <p:cNvPr id="7" name="Oval 6">
            <a:extLst>
              <a:ext uri="{FF2B5EF4-FFF2-40B4-BE49-F238E27FC236}">
                <a16:creationId xmlns:a16="http://schemas.microsoft.com/office/drawing/2014/main" id="{441D47BE-0A2B-4B58-A35E-17C4B1F279E3}"/>
              </a:ext>
            </a:extLst>
          </p:cNvPr>
          <p:cNvSpPr/>
          <p:nvPr/>
        </p:nvSpPr>
        <p:spPr>
          <a:xfrm>
            <a:off x="1102723" y="3948956"/>
            <a:ext cx="4147457" cy="2059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t>ACT = more like a screener</a:t>
            </a:r>
          </a:p>
        </p:txBody>
      </p:sp>
      <p:sp>
        <p:nvSpPr>
          <p:cNvPr id="8" name="Oval 7">
            <a:extLst>
              <a:ext uri="{FF2B5EF4-FFF2-40B4-BE49-F238E27FC236}">
                <a16:creationId xmlns:a16="http://schemas.microsoft.com/office/drawing/2014/main" id="{EE028D1B-960A-451A-87F9-91C017306D3A}"/>
              </a:ext>
            </a:extLst>
          </p:cNvPr>
          <p:cNvSpPr/>
          <p:nvPr/>
        </p:nvSpPr>
        <p:spPr>
          <a:xfrm>
            <a:off x="6242180" y="3853543"/>
            <a:ext cx="4388031" cy="215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t>Fastbridge dyslexia screener = screeners are different</a:t>
            </a:r>
          </a:p>
        </p:txBody>
      </p:sp>
    </p:spTree>
    <p:extLst>
      <p:ext uri="{BB962C8B-B14F-4D97-AF65-F5344CB8AC3E}">
        <p14:creationId xmlns:p14="http://schemas.microsoft.com/office/powerpoint/2010/main" val="364645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84DB-AA12-4033-A3AB-669F8CA64424}"/>
              </a:ext>
            </a:extLst>
          </p:cNvPr>
          <p:cNvSpPr>
            <a:spLocks noGrp="1"/>
          </p:cNvSpPr>
          <p:nvPr>
            <p:ph type="title"/>
          </p:nvPr>
        </p:nvSpPr>
        <p:spPr/>
        <p:txBody>
          <a:bodyPr/>
          <a:lstStyle/>
          <a:p>
            <a:r>
              <a:rPr lang="en-US" dirty="0"/>
              <a:t>Exercise #1: What assessments do you give throughout the year?</a:t>
            </a:r>
          </a:p>
        </p:txBody>
      </p:sp>
      <p:sp>
        <p:nvSpPr>
          <p:cNvPr id="3" name="Content Placeholder 2">
            <a:extLst>
              <a:ext uri="{FF2B5EF4-FFF2-40B4-BE49-F238E27FC236}">
                <a16:creationId xmlns:a16="http://schemas.microsoft.com/office/drawing/2014/main" id="{5D83C948-581F-40B7-B8F6-50A593631CEE}"/>
              </a:ext>
            </a:extLst>
          </p:cNvPr>
          <p:cNvSpPr>
            <a:spLocks noGrp="1"/>
          </p:cNvSpPr>
          <p:nvPr>
            <p:ph idx="1"/>
          </p:nvPr>
        </p:nvSpPr>
        <p:spPr/>
        <p:txBody>
          <a:bodyPr/>
          <a:lstStyle/>
          <a:p>
            <a:r>
              <a:rPr lang="en-US" dirty="0"/>
              <a:t>Talk to your neighbors about the types of assessments you use. Try to use the three main categories plus “screener” as you do so.</a:t>
            </a:r>
          </a:p>
          <a:p>
            <a:pPr lvl="1"/>
            <a:r>
              <a:rPr lang="en-US" dirty="0"/>
              <a:t>Summative</a:t>
            </a:r>
          </a:p>
          <a:p>
            <a:pPr lvl="1"/>
            <a:r>
              <a:rPr lang="en-US" dirty="0"/>
              <a:t>Interim</a:t>
            </a:r>
          </a:p>
          <a:p>
            <a:pPr lvl="1"/>
            <a:r>
              <a:rPr lang="en-US" dirty="0"/>
              <a:t>Formative</a:t>
            </a:r>
          </a:p>
          <a:p>
            <a:pPr lvl="1"/>
            <a:r>
              <a:rPr lang="en-US" dirty="0"/>
              <a:t>Screener</a:t>
            </a:r>
          </a:p>
          <a:p>
            <a:r>
              <a:rPr lang="en-US" dirty="0"/>
              <a:t>What type of assessment are you giving most frequently?</a:t>
            </a:r>
          </a:p>
          <a:p>
            <a:r>
              <a:rPr lang="en-US" dirty="0"/>
              <a:t>How satisfied are you with the number of assessments you give? Explain.</a:t>
            </a:r>
          </a:p>
        </p:txBody>
      </p:sp>
      <p:sp>
        <p:nvSpPr>
          <p:cNvPr id="4" name="Slide Number Placeholder 3">
            <a:extLst>
              <a:ext uri="{FF2B5EF4-FFF2-40B4-BE49-F238E27FC236}">
                <a16:creationId xmlns:a16="http://schemas.microsoft.com/office/drawing/2014/main" id="{A9131553-8554-448C-856C-C229E02CB184}"/>
              </a:ext>
            </a:extLst>
          </p:cNvPr>
          <p:cNvSpPr>
            <a:spLocks noGrp="1"/>
          </p:cNvSpPr>
          <p:nvPr>
            <p:ph type="sldNum" sz="quarter" idx="12"/>
          </p:nvPr>
        </p:nvSpPr>
        <p:spPr/>
        <p:txBody>
          <a:bodyPr/>
          <a:lstStyle/>
          <a:p>
            <a:fld id="{F94C5651-F708-497B-A598-45F059B6BCA7}" type="slidenum">
              <a:rPr lang="en-US" smtClean="0"/>
              <a:t>6</a:t>
            </a:fld>
            <a:endParaRPr lang="en-US"/>
          </a:p>
        </p:txBody>
      </p:sp>
    </p:spTree>
    <p:extLst>
      <p:ext uri="{BB962C8B-B14F-4D97-AF65-F5344CB8AC3E}">
        <p14:creationId xmlns:p14="http://schemas.microsoft.com/office/powerpoint/2010/main" val="114611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7EB3-16AB-4389-A3BE-BBBABF9B6BCA}"/>
              </a:ext>
            </a:extLst>
          </p:cNvPr>
          <p:cNvSpPr>
            <a:spLocks noGrp="1"/>
          </p:cNvSpPr>
          <p:nvPr>
            <p:ph type="title"/>
          </p:nvPr>
        </p:nvSpPr>
        <p:spPr>
          <a:xfrm>
            <a:off x="839788" y="457200"/>
            <a:ext cx="10512423" cy="1008743"/>
          </a:xfrm>
        </p:spPr>
        <p:txBody>
          <a:bodyPr vert="horz" lIns="91440" tIns="45720" rIns="91440" bIns="45720" rtlCol="0" anchor="b">
            <a:normAutofit fontScale="90000"/>
          </a:bodyPr>
          <a:lstStyle/>
          <a:p>
            <a:r>
              <a:rPr lang="en-US" sz="4400" kern="1200" dirty="0">
                <a:solidFill>
                  <a:srgbClr val="000000"/>
                </a:solidFill>
                <a:latin typeface="+mj-lt"/>
                <a:ea typeface="+mj-ea"/>
                <a:cs typeface="+mj-cs"/>
              </a:rPr>
              <a:t>Using Assessments in a Balanced Systems</a:t>
            </a:r>
            <a:br>
              <a:rPr lang="en-US" kern="1200" dirty="0">
                <a:solidFill>
                  <a:srgbClr val="002060"/>
                </a:solidFill>
                <a:latin typeface="+mj-lt"/>
                <a:ea typeface="+mj-ea"/>
                <a:cs typeface="+mj-cs"/>
              </a:rPr>
            </a:br>
            <a:endParaRPr lang="en-US" kern="1200" dirty="0">
              <a:solidFill>
                <a:srgbClr val="002060"/>
              </a:solidFill>
              <a:latin typeface="+mj-lt"/>
              <a:ea typeface="+mj-ea"/>
              <a:cs typeface="+mj-cs"/>
            </a:endParaRPr>
          </a:p>
        </p:txBody>
      </p:sp>
      <p:sp>
        <p:nvSpPr>
          <p:cNvPr id="5" name="TextBox 4">
            <a:extLst>
              <a:ext uri="{FF2B5EF4-FFF2-40B4-BE49-F238E27FC236}">
                <a16:creationId xmlns:a16="http://schemas.microsoft.com/office/drawing/2014/main" id="{5ED4C21E-CE09-4304-94A1-32855B9DAC36}"/>
              </a:ext>
            </a:extLst>
          </p:cNvPr>
          <p:cNvSpPr txBox="1"/>
          <p:nvPr/>
        </p:nvSpPr>
        <p:spPr>
          <a:xfrm>
            <a:off x="839789" y="2057400"/>
            <a:ext cx="2222726" cy="3811588"/>
          </a:xfrm>
          <a:prstGeom prst="rect">
            <a:avLst/>
          </a:prstGeom>
        </p:spPr>
        <p:txBody>
          <a:bodyPr vert="horz" lIns="91440" tIns="45720" rIns="91440" bIns="45720" rtlCol="0">
            <a:normAutofit/>
          </a:bodyPr>
          <a:lstStyle/>
          <a:p>
            <a:pPr>
              <a:lnSpc>
                <a:spcPct val="90000"/>
              </a:lnSpc>
              <a:spcBef>
                <a:spcPts val="1000"/>
              </a:spcBef>
            </a:pPr>
            <a:r>
              <a:rPr lang="en-US" sz="2400" i="1" kern="1200" dirty="0">
                <a:latin typeface="+mn-lt"/>
                <a:ea typeface="+mn-ea"/>
                <a:cs typeface="+mn-cs"/>
              </a:rPr>
              <a:t>Once we understand the types of assessments, the next question is “how do we use them all appropriately?”</a:t>
            </a:r>
          </a:p>
        </p:txBody>
      </p:sp>
      <p:sp>
        <p:nvSpPr>
          <p:cNvPr id="4" name="Slide Number Placeholder 3">
            <a:extLst>
              <a:ext uri="{FF2B5EF4-FFF2-40B4-BE49-F238E27FC236}">
                <a16:creationId xmlns:a16="http://schemas.microsoft.com/office/drawing/2014/main" id="{F886FB97-B3C8-48DB-9966-337C760077B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94C5651-F708-497B-A598-45F059B6BCA7}"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4F2F696B-8B1D-41BA-8671-FCE5E67F4011}"/>
              </a:ext>
            </a:extLst>
          </p:cNvPr>
          <p:cNvGraphicFramePr>
            <a:graphicFrameLocks noGrp="1"/>
          </p:cNvGraphicFramePr>
          <p:nvPr>
            <p:ph idx="1"/>
            <p:extLst>
              <p:ext uri="{D42A27DB-BD31-4B8C-83A1-F6EECF244321}">
                <p14:modId xmlns:p14="http://schemas.microsoft.com/office/powerpoint/2010/main" val="194816954"/>
              </p:ext>
            </p:extLst>
          </p:nvPr>
        </p:nvGraphicFramePr>
        <p:xfrm>
          <a:off x="3312482" y="1268588"/>
          <a:ext cx="8130040" cy="4824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4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966C-EC40-4392-AD04-534C68236FAC}"/>
              </a:ext>
            </a:extLst>
          </p:cNvPr>
          <p:cNvSpPr>
            <a:spLocks noGrp="1"/>
          </p:cNvSpPr>
          <p:nvPr>
            <p:ph type="title"/>
          </p:nvPr>
        </p:nvSpPr>
        <p:spPr/>
        <p:txBody>
          <a:bodyPr/>
          <a:lstStyle/>
          <a:p>
            <a:r>
              <a:rPr lang="en-US" dirty="0"/>
              <a:t>Working together…</a:t>
            </a:r>
          </a:p>
        </p:txBody>
      </p:sp>
      <p:sp>
        <p:nvSpPr>
          <p:cNvPr id="4" name="Slide Number Placeholder 3">
            <a:extLst>
              <a:ext uri="{FF2B5EF4-FFF2-40B4-BE49-F238E27FC236}">
                <a16:creationId xmlns:a16="http://schemas.microsoft.com/office/drawing/2014/main" id="{659C8C16-5850-4F25-A547-CB94DF09D749}"/>
              </a:ext>
            </a:extLst>
          </p:cNvPr>
          <p:cNvSpPr>
            <a:spLocks noGrp="1"/>
          </p:cNvSpPr>
          <p:nvPr>
            <p:ph type="sldNum" sz="quarter" idx="12"/>
          </p:nvPr>
        </p:nvSpPr>
        <p:spPr/>
        <p:txBody>
          <a:bodyPr/>
          <a:lstStyle/>
          <a:p>
            <a:fld id="{F94C5651-F708-497B-A598-45F059B6BCA7}" type="slidenum">
              <a:rPr lang="en-US" smtClean="0"/>
              <a:t>8</a:t>
            </a:fld>
            <a:endParaRPr lang="en-US"/>
          </a:p>
        </p:txBody>
      </p:sp>
      <p:graphicFrame>
        <p:nvGraphicFramePr>
          <p:cNvPr id="5" name="Diagram 4">
            <a:extLst>
              <a:ext uri="{FF2B5EF4-FFF2-40B4-BE49-F238E27FC236}">
                <a16:creationId xmlns:a16="http://schemas.microsoft.com/office/drawing/2014/main" id="{296D4F89-9FA4-4CB3-A89D-6FCDA9E99DB5}"/>
              </a:ext>
            </a:extLst>
          </p:cNvPr>
          <p:cNvGraphicFramePr/>
          <p:nvPr>
            <p:extLst>
              <p:ext uri="{D42A27DB-BD31-4B8C-83A1-F6EECF244321}">
                <p14:modId xmlns:p14="http://schemas.microsoft.com/office/powerpoint/2010/main" val="1963990508"/>
              </p:ext>
            </p:extLst>
          </p:nvPr>
        </p:nvGraphicFramePr>
        <p:xfrm>
          <a:off x="1298073" y="1314186"/>
          <a:ext cx="103364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09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96AF-BB54-4ABC-9255-316F7DE609E5}"/>
              </a:ext>
            </a:extLst>
          </p:cNvPr>
          <p:cNvSpPr>
            <a:spLocks noGrp="1"/>
          </p:cNvSpPr>
          <p:nvPr>
            <p:ph type="title"/>
          </p:nvPr>
        </p:nvSpPr>
        <p:spPr/>
        <p:txBody>
          <a:bodyPr/>
          <a:lstStyle/>
          <a:p>
            <a:r>
              <a:rPr lang="en-US" dirty="0"/>
              <a:t>Questions to ask yourself about what you’re trying to accomplish</a:t>
            </a:r>
          </a:p>
        </p:txBody>
      </p:sp>
      <p:sp>
        <p:nvSpPr>
          <p:cNvPr id="3" name="Content Placeholder 2">
            <a:extLst>
              <a:ext uri="{FF2B5EF4-FFF2-40B4-BE49-F238E27FC236}">
                <a16:creationId xmlns:a16="http://schemas.microsoft.com/office/drawing/2014/main" id="{F914009C-258E-4B17-AA0E-D42570E866A6}"/>
              </a:ext>
            </a:extLst>
          </p:cNvPr>
          <p:cNvSpPr>
            <a:spLocks noGrp="1"/>
          </p:cNvSpPr>
          <p:nvPr>
            <p:ph idx="1"/>
          </p:nvPr>
        </p:nvSpPr>
        <p:spPr/>
        <p:txBody>
          <a:bodyPr>
            <a:normAutofit lnSpcReduction="10000"/>
          </a:bodyPr>
          <a:lstStyle/>
          <a:p>
            <a:r>
              <a:rPr lang="en-US" dirty="0"/>
              <a:t>Am I trying to learn about what an individual student knows? What my class as a whole have mastered? </a:t>
            </a:r>
          </a:p>
          <a:p>
            <a:r>
              <a:rPr lang="en-US" dirty="0"/>
              <a:t>Do I want to know if the students  have learned this lesson sufficiently that they are ready to move on to the next?</a:t>
            </a:r>
          </a:p>
          <a:p>
            <a:r>
              <a:rPr lang="en-US" dirty="0"/>
              <a:t>Do I need to compare my student results to others in the school? In the district? In the state? Nationally?</a:t>
            </a:r>
          </a:p>
          <a:p>
            <a:r>
              <a:rPr lang="en-US" dirty="0"/>
              <a:t>Is a growth measure important? Why? What am I going to do with that information?</a:t>
            </a:r>
          </a:p>
          <a:p>
            <a:r>
              <a:rPr lang="en-US" dirty="0"/>
              <a:t>Am I trying to compare classroom teachers or pedagogical approaches?</a:t>
            </a:r>
          </a:p>
        </p:txBody>
      </p:sp>
      <p:sp>
        <p:nvSpPr>
          <p:cNvPr id="4" name="Slide Number Placeholder 3">
            <a:extLst>
              <a:ext uri="{FF2B5EF4-FFF2-40B4-BE49-F238E27FC236}">
                <a16:creationId xmlns:a16="http://schemas.microsoft.com/office/drawing/2014/main" id="{D4BF3034-6705-4423-94D1-FB23CC7E0130}"/>
              </a:ext>
            </a:extLst>
          </p:cNvPr>
          <p:cNvSpPr>
            <a:spLocks noGrp="1"/>
          </p:cNvSpPr>
          <p:nvPr>
            <p:ph type="sldNum" sz="quarter" idx="12"/>
          </p:nvPr>
        </p:nvSpPr>
        <p:spPr/>
        <p:txBody>
          <a:bodyPr/>
          <a:lstStyle/>
          <a:p>
            <a:fld id="{F94C5651-F708-497B-A598-45F059B6BCA7}" type="slidenum">
              <a:rPr lang="en-US" smtClean="0"/>
              <a:t>9</a:t>
            </a:fld>
            <a:endParaRPr lang="en-US"/>
          </a:p>
        </p:txBody>
      </p:sp>
    </p:spTree>
    <p:extLst>
      <p:ext uri="{BB962C8B-B14F-4D97-AF65-F5344CB8AC3E}">
        <p14:creationId xmlns:p14="http://schemas.microsoft.com/office/powerpoint/2010/main" val="3288854775"/>
      </p:ext>
    </p:extLst>
  </p:cSld>
  <p:clrMapOvr>
    <a:masterClrMapping/>
  </p:clrMapOvr>
</p:sld>
</file>

<file path=ppt/theme/theme1.xml><?xml version="1.0" encoding="utf-8"?>
<a:theme xmlns:a="http://schemas.openxmlformats.org/drawingml/2006/main" name="MP squared">
  <a:themeElements>
    <a:clrScheme name="MP">
      <a:dk1>
        <a:srgbClr val="572D6B"/>
      </a:dk1>
      <a:lt1>
        <a:sysClr val="window" lastClr="FFFFFF"/>
      </a:lt1>
      <a:dk2>
        <a:srgbClr val="595959"/>
      </a:dk2>
      <a:lt2>
        <a:srgbClr val="E7E6E6"/>
      </a:lt2>
      <a:accent1>
        <a:srgbClr val="572D6B"/>
      </a:accent1>
      <a:accent2>
        <a:srgbClr val="934FB5"/>
      </a:accent2>
      <a:accent3>
        <a:srgbClr val="A5A5A5"/>
      </a:accent3>
      <a:accent4>
        <a:srgbClr val="30193B"/>
      </a:accent4>
      <a:accent5>
        <a:srgbClr val="3F3F3F"/>
      </a:accent5>
      <a:accent6>
        <a:srgbClr val="D0B3DF"/>
      </a:accent6>
      <a:hlink>
        <a:srgbClr val="7E429C"/>
      </a:hlink>
      <a:folHlink>
        <a:srgbClr val="D0B3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 squared" id="{C375E64D-490E-4B06-A8D3-2824ACB39417}" vid="{5359EED5-9F33-463C-8F81-F48D3CE61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 squared</Template>
  <TotalTime>10251</TotalTime>
  <Words>4931</Words>
  <Application>Microsoft Office PowerPoint</Application>
  <PresentationFormat>Widescreen</PresentationFormat>
  <Paragraphs>341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Times New Roman</vt:lpstr>
      <vt:lpstr>MP squared</vt:lpstr>
      <vt:lpstr>LiNK Assessment Literacy: Balanced Assessment System</vt:lpstr>
      <vt:lpstr>Goals for this presentation</vt:lpstr>
      <vt:lpstr>Balanced Assessment System</vt:lpstr>
      <vt:lpstr>Tiers of assessment</vt:lpstr>
      <vt:lpstr>Where do all my tests fit?</vt:lpstr>
      <vt:lpstr>Exercise #1: What assessments do you give throughout the year?</vt:lpstr>
      <vt:lpstr>Using Assessments in a Balanced Systems </vt:lpstr>
      <vt:lpstr>Working together…</vt:lpstr>
      <vt:lpstr>Questions to ask yourself about what you’re trying to accomplish</vt:lpstr>
      <vt:lpstr>Exercise #2</vt:lpstr>
      <vt:lpstr>Remember: Match your question to the type of assessment</vt:lpstr>
      <vt:lpstr>Selecting the Best Interim Assessment</vt:lpstr>
      <vt:lpstr>Selecting types of Formative Assessment</vt:lpstr>
      <vt:lpstr>Knowing when to use Interim vs Formative</vt:lpstr>
      <vt:lpstr>Exercise #3</vt:lpstr>
      <vt:lpstr>Interpreting results</vt:lpstr>
      <vt:lpstr>Example</vt:lpstr>
      <vt:lpstr>Example (continued)</vt:lpstr>
      <vt:lpstr>Example – formative </vt:lpstr>
      <vt:lpstr>Exercise #4</vt:lpstr>
      <vt:lpstr>Conclusion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 Assessment Literacy</dc:title>
  <dc:creator>Marianne Perie</dc:creator>
  <cp:lastModifiedBy>Kimberly A. Muff</cp:lastModifiedBy>
  <cp:revision>5</cp:revision>
  <dcterms:created xsi:type="dcterms:W3CDTF">2020-01-20T17:54:49Z</dcterms:created>
  <dcterms:modified xsi:type="dcterms:W3CDTF">2021-04-26T15:43:12Z</dcterms:modified>
</cp:coreProperties>
</file>